
<file path=[Content_Types].xml><?xml version="1.0" encoding="utf-8"?>
<Types xmlns="http://schemas.openxmlformats.org/package/2006/content-types">
  <Override PartName="/ppt/slides/slide17.xml" ContentType="application/vnd.openxmlformats-officedocument.presentationml.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2.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s/slide15.xml" ContentType="application/vnd.openxmlformats-officedocument.presentationml.slide+xml"/>
  <Override PartName="/ppt/viewProps.xml" ContentType="application/vnd.openxmlformats-officedocument.presentationml.viewProps+xml"/>
  <Default Extension="bin" ContentType="application/vnd.openxmlformats-officedocument.presentationml.printerSettings"/>
  <Default Extension="png" ContentType="image/png"/>
  <Override PartName="/docProps/core.xml" ContentType="application/vnd.openxmlformats-package.core-properties+xml"/>
  <Override PartName="/ppt/slides/slide9.xml" ContentType="application/vnd.openxmlformats-officedocument.presentationml.slide+xml"/>
  <Default Extension="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4188" r:id="rId1"/>
  </p:sldMasterIdLst>
  <p:notesMasterIdLst>
    <p:notesMasterId r:id="rId24"/>
  </p:notesMasterIdLst>
  <p:sldIdLst>
    <p:sldId id="279" r:id="rId2"/>
    <p:sldId id="256" r:id="rId3"/>
    <p:sldId id="257" r:id="rId4"/>
    <p:sldId id="258" r:id="rId5"/>
    <p:sldId id="276" r:id="rId6"/>
    <p:sldId id="259" r:id="rId7"/>
    <p:sldId id="260" r:id="rId8"/>
    <p:sldId id="261" r:id="rId9"/>
    <p:sldId id="274" r:id="rId10"/>
    <p:sldId id="262" r:id="rId11"/>
    <p:sldId id="263" r:id="rId12"/>
    <p:sldId id="267" r:id="rId13"/>
    <p:sldId id="268" r:id="rId14"/>
    <p:sldId id="277" r:id="rId15"/>
    <p:sldId id="264" r:id="rId16"/>
    <p:sldId id="265" r:id="rId17"/>
    <p:sldId id="271" r:id="rId18"/>
    <p:sldId id="272" r:id="rId19"/>
    <p:sldId id="273" r:id="rId20"/>
    <p:sldId id="269" r:id="rId21"/>
    <p:sldId id="266"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4492" autoAdjust="0"/>
    <p:restoredTop sz="94660"/>
  </p:normalViewPr>
  <p:slideViewPr>
    <p:cSldViewPr>
      <p:cViewPr varScale="1">
        <p:scale>
          <a:sx n="88" d="100"/>
          <a:sy n="88" d="100"/>
        </p:scale>
        <p:origin x="-104" y="-2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2C5350-CAC2-4A29-B15E-22BE5C7315AD}" type="datetimeFigureOut">
              <a:rPr lang="en-US" smtClean="0"/>
              <a:pPr/>
              <a:t>9/10/10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D67D6A-5FA7-4635-9B0E-03BD4C4708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p>
            <a:fld id="{5801B84A-9434-4405-A678-10673C41511C}" type="datetimeFigureOut">
              <a:rPr lang="en-US" smtClean="0"/>
              <a:pPr/>
              <a:t>9/10/10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DB6532D7-D51A-4C84-8DE4-6964D796EBCE}"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01B84A-9434-4405-A678-10673C41511C}" type="datetimeFigureOut">
              <a:rPr lang="en-US" smtClean="0"/>
              <a:pPr/>
              <a:t>9/10/10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532D7-D51A-4C84-8DE4-6964D796EB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01B84A-9434-4405-A678-10673C41511C}" type="datetimeFigureOut">
              <a:rPr lang="en-US" smtClean="0"/>
              <a:pPr/>
              <a:t>9/10/10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532D7-D51A-4C84-8DE4-6964D796EB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01B84A-9434-4405-A678-10673C41511C}" type="datetimeFigureOut">
              <a:rPr lang="en-US" smtClean="0"/>
              <a:pPr/>
              <a:t>9/10/10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532D7-D51A-4C84-8DE4-6964D796EB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5801B84A-9434-4405-A678-10673C41511C}" type="datetimeFigureOut">
              <a:rPr lang="en-US" smtClean="0"/>
              <a:pPr/>
              <a:t>9/10/10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DB6532D7-D51A-4C84-8DE4-6964D796EBCE}"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01B84A-9434-4405-A678-10673C41511C}" type="datetimeFigureOut">
              <a:rPr lang="en-US" smtClean="0"/>
              <a:pPr/>
              <a:t>9/10/10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DB6532D7-D51A-4C84-8DE4-6964D796EBCE}"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01B84A-9434-4405-A678-10673C41511C}" type="datetimeFigureOut">
              <a:rPr lang="en-US" smtClean="0"/>
              <a:pPr/>
              <a:t>9/10/10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DB6532D7-D51A-4C84-8DE4-6964D796EB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01B84A-9434-4405-A678-10673C41511C}" type="datetimeFigureOut">
              <a:rPr lang="en-US" smtClean="0"/>
              <a:pPr/>
              <a:t>9/10/10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532D7-D51A-4C84-8DE4-6964D796EBCE}"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1B84A-9434-4405-A678-10673C41511C}" type="datetimeFigureOut">
              <a:rPr lang="en-US" smtClean="0"/>
              <a:pPr/>
              <a:t>9/10/10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532D7-D51A-4C84-8DE4-6964D796EB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5801B84A-9434-4405-A678-10673C41511C}" type="datetimeFigureOut">
              <a:rPr lang="en-US" smtClean="0"/>
              <a:pPr/>
              <a:t>9/10/10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DB6532D7-D51A-4C84-8DE4-6964D796EBCE}"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5801B84A-9434-4405-A678-10673C41511C}" type="datetimeFigureOut">
              <a:rPr lang="en-US" smtClean="0"/>
              <a:pPr/>
              <a:t>9/10/10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DB6532D7-D51A-4C84-8DE4-6964D796EBCE}"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lstStyle>
          <a:p>
            <a:fld id="{5801B84A-9434-4405-A678-10673C41511C}" type="datetimeFigureOut">
              <a:rPr lang="en-US" smtClean="0"/>
              <a:pPr/>
              <a:t>9/10/10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lstStyle>
          <a:p>
            <a:fld id="{DB6532D7-D51A-4C84-8DE4-6964D796EBCE}"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3"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tlas.kennesaw.edu/~dbraun/csis4650/A&amp;D/UML_tutorial/what_is_uml.htm" TargetMode="External"/><Relationship Id="rId3" Type="http://schemas.openxmlformats.org/officeDocument/2006/relationships/hyperlink" Target="http://www.omg.org/spec/UML/2.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hyperlink" Target="http://en.wikipedia.org/wiki/Unified_Modeling_Language" TargetMode="External"/><Relationship Id="rId1" Type="http://schemas.openxmlformats.org/officeDocument/2006/relationships/slideLayout" Target="../slideLayouts/slideLayout2.xml"/><Relationship Id="rId2" Type="http://schemas.openxmlformats.org/officeDocument/2006/relationships/hyperlink" Target="http://atlas.kennesaw.edu/~dbraun/csis4650/A&amp;D/UML_tutorial" TargetMode="External"/><Relationship Id="rId3" Type="http://schemas.openxmlformats.org/officeDocument/2006/relationships/hyperlink" Target="http://www.omg.org/spec/UML/2.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3"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3"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Unified </a:t>
            </a:r>
            <a:r>
              <a:rPr lang="en-US" dirty="0"/>
              <a:t>Modeling </a:t>
            </a:r>
            <a:r>
              <a:rPr lang="en-US" dirty="0" smtClean="0"/>
              <a:t>Language</a:t>
            </a:r>
            <a:endParaRPr lang="en-US" b="0" dirty="0"/>
          </a:p>
        </p:txBody>
      </p:sp>
      <p:sp>
        <p:nvSpPr>
          <p:cNvPr id="3" name="Text Placeholder 2"/>
          <p:cNvSpPr>
            <a:spLocks noGrp="1"/>
          </p:cNvSpPr>
          <p:nvPr>
            <p:ph type="body" idx="4294967295"/>
          </p:nvPr>
        </p:nvSpPr>
        <p:spPr>
          <a:xfrm>
            <a:off x="1371600" y="3287713"/>
            <a:ext cx="7772400" cy="1509712"/>
          </a:xfrm>
        </p:spPr>
        <p:txBody>
          <a:bodyPr/>
          <a:lstStyle/>
          <a:p>
            <a:pPr marL="0" indent="0">
              <a:buNone/>
            </a:pPr>
            <a:r>
              <a:rPr lang="en-US" smtClean="0"/>
              <a:t>By Christina </a:t>
            </a:r>
            <a:r>
              <a:rPr lang="en-US" dirty="0" err="1" smtClean="0"/>
              <a:t>Collesano</a:t>
            </a:r>
            <a:r>
              <a:rPr lang="en-US" dirty="0"/>
              <a:t>, </a:t>
            </a:r>
            <a:r>
              <a:rPr lang="en-US" dirty="0" err="1" smtClean="0"/>
              <a:t>Deyaa</a:t>
            </a:r>
            <a:r>
              <a:rPr lang="en-US" dirty="0" smtClean="0"/>
              <a:t> </a:t>
            </a:r>
            <a:r>
              <a:rPr lang="en-US" dirty="0" err="1" smtClean="0"/>
              <a:t>Abuelsaad</a:t>
            </a:r>
            <a:r>
              <a:rPr lang="en-US" dirty="0" smtClean="0"/>
              <a:t> and Bill Keys</a:t>
            </a: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3711482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14800" cy="1143000"/>
          </a:xfrm>
        </p:spPr>
        <p:txBody>
          <a:bodyPr>
            <a:normAutofit/>
          </a:bodyPr>
          <a:lstStyle/>
          <a:p>
            <a:r>
              <a:rPr lang="en-US" sz="1800" u="sng" dirty="0" smtClean="0">
                <a:effectLst/>
                <a:latin typeface="Times New Roman" pitchFamily="18" charset="0"/>
                <a:cs typeface="Times New Roman" pitchFamily="18" charset="0"/>
              </a:rPr>
              <a:t>Activity Diagrams</a:t>
            </a:r>
            <a:br>
              <a:rPr lang="en-US" sz="1800" u="sng" dirty="0" smtClean="0">
                <a:effectLst/>
                <a:latin typeface="Times New Roman" pitchFamily="18" charset="0"/>
                <a:cs typeface="Times New Roman" pitchFamily="18" charset="0"/>
              </a:rPr>
            </a:br>
            <a:r>
              <a:rPr lang="en-US" sz="1800" dirty="0" smtClean="0">
                <a:effectLst/>
                <a:latin typeface="Times New Roman" pitchFamily="18" charset="0"/>
                <a:cs typeface="Times New Roman" pitchFamily="18" charset="0"/>
              </a:rPr>
              <a:t>UML’s version of the Flowchart</a:t>
            </a:r>
            <a:endParaRPr lang="en-US" sz="18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4572000" cy="5105400"/>
          </a:xfrm>
        </p:spPr>
        <p:txBody>
          <a:bodyPr>
            <a:normAutofit/>
          </a:bodyPr>
          <a:lstStyle/>
          <a:p>
            <a:r>
              <a:rPr lang="en-US" sz="1600" dirty="0" smtClean="0">
                <a:latin typeface="Times New Roman" pitchFamily="18" charset="0"/>
                <a:cs typeface="Times New Roman" pitchFamily="18" charset="0"/>
              </a:rPr>
              <a:t>Activity diagrams visually </a:t>
            </a:r>
            <a:r>
              <a:rPr lang="en-US" sz="1600" b="1" dirty="0" smtClean="0">
                <a:latin typeface="Times New Roman" pitchFamily="18" charset="0"/>
                <a:cs typeface="Times New Roman" pitchFamily="18" charset="0"/>
              </a:rPr>
              <a:t>describe the sequence of actions that leads you through the completion of a task.  </a:t>
            </a:r>
          </a:p>
          <a:p>
            <a:r>
              <a:rPr lang="en-US" sz="1600" dirty="0" smtClean="0">
                <a:latin typeface="Times New Roman" pitchFamily="18" charset="0"/>
                <a:cs typeface="Times New Roman" pitchFamily="18" charset="0"/>
              </a:rPr>
              <a:t>Activity diagrams are used to analyze processes and, if necessary, perform process reengineering.</a:t>
            </a:r>
          </a:p>
          <a:p>
            <a:r>
              <a:rPr lang="en-US" sz="1600" dirty="0" smtClean="0">
                <a:latin typeface="Times New Roman" pitchFamily="18" charset="0"/>
                <a:cs typeface="Times New Roman" pitchFamily="18" charset="0"/>
              </a:rPr>
              <a:t>Good rule of thumb for creating activity diagrams is to describe how a use case begins, progresses, and ends with all the actions that must be completed along the way.</a:t>
            </a:r>
          </a:p>
          <a:p>
            <a:pPr>
              <a:buNone/>
            </a:pPr>
            <a:endParaRPr lang="en-US" sz="1600" dirty="0" smtClean="0">
              <a:latin typeface="Times New Roman" pitchFamily="18" charset="0"/>
              <a:cs typeface="Times New Roman" pitchFamily="18" charset="0"/>
            </a:endParaRPr>
          </a:p>
          <a:p>
            <a:pPr>
              <a:buNone/>
            </a:pPr>
            <a:r>
              <a:rPr lang="en-US" sz="1600" u="sng" dirty="0" smtClean="0">
                <a:latin typeface="Times New Roman" pitchFamily="18" charset="0"/>
                <a:cs typeface="Times New Roman" pitchFamily="18" charset="0"/>
              </a:rPr>
              <a:t>Activity Symbols</a:t>
            </a:r>
          </a:p>
          <a:p>
            <a:r>
              <a:rPr lang="en-US" sz="1600" dirty="0" smtClean="0">
                <a:latin typeface="Times New Roman" pitchFamily="18" charset="0"/>
                <a:cs typeface="Times New Roman" pitchFamily="18" charset="0"/>
              </a:rPr>
              <a:t>Start</a:t>
            </a:r>
          </a:p>
          <a:p>
            <a:r>
              <a:rPr lang="en-US" sz="1600" dirty="0" smtClean="0">
                <a:latin typeface="Times New Roman" pitchFamily="18" charset="0"/>
                <a:cs typeface="Times New Roman" pitchFamily="18" charset="0"/>
              </a:rPr>
              <a:t>Flow/edge – is a directed arrow.</a:t>
            </a:r>
          </a:p>
          <a:p>
            <a:r>
              <a:rPr lang="en-US" sz="1600" dirty="0" smtClean="0">
                <a:latin typeface="Times New Roman" pitchFamily="18" charset="0"/>
                <a:cs typeface="Times New Roman" pitchFamily="18" charset="0"/>
              </a:rPr>
              <a:t>Action nodes – what happens.</a:t>
            </a:r>
          </a:p>
          <a:p>
            <a:r>
              <a:rPr lang="en-US" sz="1600" dirty="0" smtClean="0">
                <a:latin typeface="Times New Roman" pitchFamily="18" charset="0"/>
                <a:cs typeface="Times New Roman" pitchFamily="18" charset="0"/>
              </a:rPr>
              <a:t>Fork – transition into parallel flows.</a:t>
            </a:r>
          </a:p>
          <a:p>
            <a:r>
              <a:rPr lang="en-US" sz="1600" dirty="0" smtClean="0">
                <a:latin typeface="Times New Roman" pitchFamily="18" charset="0"/>
                <a:cs typeface="Times New Roman" pitchFamily="18" charset="0"/>
              </a:rPr>
              <a:t>Decision node/Branch – split into alternate paths.</a:t>
            </a:r>
          </a:p>
          <a:p>
            <a:r>
              <a:rPr lang="en-US" sz="1600" dirty="0" smtClean="0">
                <a:latin typeface="Times New Roman" pitchFamily="18" charset="0"/>
                <a:cs typeface="Times New Roman" pitchFamily="18" charset="0"/>
              </a:rPr>
              <a:t>Join</a:t>
            </a:r>
          </a:p>
          <a:p>
            <a:r>
              <a:rPr lang="en-US" sz="1600" dirty="0" smtClean="0">
                <a:latin typeface="Times New Roman" pitchFamily="18" charset="0"/>
                <a:cs typeface="Times New Roman" pitchFamily="18" charset="0"/>
              </a:rPr>
              <a:t>Stop</a:t>
            </a:r>
          </a:p>
          <a:p>
            <a:pPr>
              <a:buNone/>
            </a:pP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endParaRPr lang="en-US" sz="1600" u="sng"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5" name="Picture 4" descr="Activity.jpg"/>
          <p:cNvPicPr>
            <a:picLocks noChangeAspect="1"/>
          </p:cNvPicPr>
          <p:nvPr/>
        </p:nvPicPr>
        <p:blipFill>
          <a:blip r:embed="rId2" cstate="print"/>
          <a:stretch>
            <a:fillRect/>
          </a:stretch>
        </p:blipFill>
        <p:spPr>
          <a:xfrm>
            <a:off x="6019800" y="1066800"/>
            <a:ext cx="2343150" cy="5410200"/>
          </a:xfrm>
          <a:prstGeom prst="rect">
            <a:avLst/>
          </a:prstGeom>
        </p:spPr>
      </p:pic>
      <p:sp>
        <p:nvSpPr>
          <p:cNvPr id="8" name="TextBox 7"/>
          <p:cNvSpPr txBox="1"/>
          <p:nvPr/>
        </p:nvSpPr>
        <p:spPr>
          <a:xfrm>
            <a:off x="7620000" y="304800"/>
            <a:ext cx="5334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Start</a:t>
            </a:r>
            <a:endParaRPr lang="en-US" sz="1400" dirty="0">
              <a:latin typeface="Times New Roman" pitchFamily="18" charset="0"/>
              <a:cs typeface="Times New Roman" pitchFamily="18" charset="0"/>
            </a:endParaRPr>
          </a:p>
        </p:txBody>
      </p:sp>
      <p:sp>
        <p:nvSpPr>
          <p:cNvPr id="9" name="TextBox 8"/>
          <p:cNvSpPr txBox="1"/>
          <p:nvPr/>
        </p:nvSpPr>
        <p:spPr>
          <a:xfrm>
            <a:off x="5410200" y="1447800"/>
            <a:ext cx="553357"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Flow</a:t>
            </a:r>
            <a:endParaRPr lang="en-US" sz="1400" dirty="0">
              <a:latin typeface="Times New Roman" pitchFamily="18" charset="0"/>
              <a:cs typeface="Times New Roman" pitchFamily="18" charset="0"/>
            </a:endParaRPr>
          </a:p>
        </p:txBody>
      </p:sp>
      <p:sp>
        <p:nvSpPr>
          <p:cNvPr id="10" name="TextBox 9"/>
          <p:cNvSpPr txBox="1"/>
          <p:nvPr/>
        </p:nvSpPr>
        <p:spPr>
          <a:xfrm>
            <a:off x="7924800" y="685800"/>
            <a:ext cx="1067921"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Action node</a:t>
            </a:r>
            <a:endParaRPr lang="en-US" sz="1400" dirty="0">
              <a:latin typeface="Times New Roman" pitchFamily="18" charset="0"/>
              <a:cs typeface="Times New Roman" pitchFamily="18" charset="0"/>
            </a:endParaRPr>
          </a:p>
        </p:txBody>
      </p:sp>
      <p:sp>
        <p:nvSpPr>
          <p:cNvPr id="11" name="TextBox 10"/>
          <p:cNvSpPr txBox="1"/>
          <p:nvPr/>
        </p:nvSpPr>
        <p:spPr>
          <a:xfrm>
            <a:off x="5410200" y="2209800"/>
            <a:ext cx="522900"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Fork</a:t>
            </a:r>
            <a:endParaRPr lang="en-US" sz="1400" dirty="0">
              <a:latin typeface="Times New Roman" pitchFamily="18" charset="0"/>
              <a:cs typeface="Times New Roman" pitchFamily="18" charset="0"/>
            </a:endParaRPr>
          </a:p>
        </p:txBody>
      </p:sp>
      <p:sp>
        <p:nvSpPr>
          <p:cNvPr id="12" name="TextBox 11"/>
          <p:cNvSpPr txBox="1"/>
          <p:nvPr/>
        </p:nvSpPr>
        <p:spPr>
          <a:xfrm>
            <a:off x="4648200" y="4724400"/>
            <a:ext cx="1218603"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Decision node</a:t>
            </a:r>
            <a:endParaRPr lang="en-US" sz="1400" dirty="0">
              <a:latin typeface="Times New Roman" pitchFamily="18" charset="0"/>
              <a:cs typeface="Times New Roman" pitchFamily="18" charset="0"/>
            </a:endParaRPr>
          </a:p>
        </p:txBody>
      </p:sp>
      <p:sp>
        <p:nvSpPr>
          <p:cNvPr id="13" name="TextBox 12"/>
          <p:cNvSpPr txBox="1"/>
          <p:nvPr/>
        </p:nvSpPr>
        <p:spPr>
          <a:xfrm>
            <a:off x="8382000" y="4953000"/>
            <a:ext cx="484428"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Join</a:t>
            </a:r>
            <a:endParaRPr lang="en-US" sz="1400" dirty="0">
              <a:latin typeface="Times New Roman" pitchFamily="18" charset="0"/>
              <a:cs typeface="Times New Roman" pitchFamily="18" charset="0"/>
            </a:endParaRPr>
          </a:p>
        </p:txBody>
      </p:sp>
      <p:sp>
        <p:nvSpPr>
          <p:cNvPr id="14" name="TextBox 13"/>
          <p:cNvSpPr txBox="1"/>
          <p:nvPr/>
        </p:nvSpPr>
        <p:spPr>
          <a:xfrm>
            <a:off x="8458200" y="5867400"/>
            <a:ext cx="513282"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Stop</a:t>
            </a:r>
            <a:endParaRPr lang="en-US" sz="1400" dirty="0">
              <a:latin typeface="Times New Roman" pitchFamily="18" charset="0"/>
              <a:cs typeface="Times New Roman" pitchFamily="18" charset="0"/>
            </a:endParaRPr>
          </a:p>
        </p:txBody>
      </p:sp>
      <p:cxnSp>
        <p:nvCxnSpPr>
          <p:cNvPr id="16" name="Straight Arrow Connector 15"/>
          <p:cNvCxnSpPr>
            <a:stCxn id="8" idx="1"/>
            <a:endCxn id="5" idx="0"/>
          </p:cNvCxnSpPr>
          <p:nvPr/>
        </p:nvCxnSpPr>
        <p:spPr>
          <a:xfrm rot="10800000" flipV="1">
            <a:off x="7191376" y="458688"/>
            <a:ext cx="428625" cy="608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943600" y="14478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p:cNvCxnSpPr>
          <p:nvPr/>
        </p:nvCxnSpPr>
        <p:spPr>
          <a:xfrm rot="10800000" flipV="1">
            <a:off x="7391400" y="839688"/>
            <a:ext cx="533400" cy="836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6019800" y="23622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3"/>
          </p:cNvCxnSpPr>
          <p:nvPr/>
        </p:nvCxnSpPr>
        <p:spPr>
          <a:xfrm flipV="1">
            <a:off x="5866803" y="4876800"/>
            <a:ext cx="381597" cy="1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1"/>
          </p:cNvCxnSpPr>
          <p:nvPr/>
        </p:nvCxnSpPr>
        <p:spPr>
          <a:xfrm rot="10800000" flipV="1">
            <a:off x="7848600" y="5106888"/>
            <a:ext cx="533400" cy="227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p:cNvCxnSpPr>
          <p:nvPr/>
        </p:nvCxnSpPr>
        <p:spPr>
          <a:xfrm rot="5400000">
            <a:off x="8511810" y="6045368"/>
            <a:ext cx="73223" cy="3328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1800" u="sng" dirty="0" smtClean="0">
                <a:effectLst/>
                <a:latin typeface="Times New Roman" pitchFamily="18" charset="0"/>
                <a:cs typeface="Times New Roman" pitchFamily="18" charset="0"/>
              </a:rPr>
              <a:t>Interaction Diagrams</a:t>
            </a:r>
            <a:br>
              <a:rPr lang="en-US" sz="1800" u="sng" dirty="0" smtClean="0">
                <a:effectLst/>
                <a:latin typeface="Times New Roman" pitchFamily="18" charset="0"/>
                <a:cs typeface="Times New Roman" pitchFamily="18" charset="0"/>
              </a:rPr>
            </a:br>
            <a:r>
              <a:rPr lang="en-US" sz="1800" dirty="0" smtClean="0">
                <a:effectLst/>
                <a:latin typeface="Times New Roman" pitchFamily="18" charset="0"/>
                <a:cs typeface="Times New Roman" pitchFamily="18" charset="0"/>
              </a:rPr>
              <a:t>How objects interact using messages to complete a task.</a:t>
            </a:r>
            <a:endParaRPr lang="en-US" sz="18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4191000" cy="5334000"/>
          </a:xfrm>
        </p:spPr>
        <p:txBody>
          <a:bodyPr>
            <a:normAutofit/>
          </a:bodyPr>
          <a:lstStyle/>
          <a:p>
            <a:r>
              <a:rPr lang="en-US" sz="1600" dirty="0" smtClean="0">
                <a:latin typeface="Times New Roman" pitchFamily="18" charset="0"/>
                <a:cs typeface="Times New Roman" pitchFamily="18" charset="0"/>
              </a:rPr>
              <a:t>There are two kinds of interaction diagrams: Sequence and Collaboration.</a:t>
            </a:r>
          </a:p>
          <a:p>
            <a:r>
              <a:rPr lang="en-US" sz="1600" dirty="0" smtClean="0">
                <a:latin typeface="Times New Roman" pitchFamily="18" charset="0"/>
                <a:cs typeface="Times New Roman" pitchFamily="18" charset="0"/>
              </a:rPr>
              <a:t>Both convey the same information, but from different perspectives.</a:t>
            </a:r>
          </a:p>
          <a:p>
            <a:r>
              <a:rPr lang="en-US" sz="1600" b="1" dirty="0" smtClean="0">
                <a:latin typeface="Times New Roman" pitchFamily="18" charset="0"/>
                <a:cs typeface="Times New Roman" pitchFamily="18" charset="0"/>
              </a:rPr>
              <a:t>Sequence diagrams </a:t>
            </a:r>
            <a:r>
              <a:rPr lang="en-US" sz="1600" dirty="0" smtClean="0">
                <a:latin typeface="Times New Roman" pitchFamily="18" charset="0"/>
                <a:cs typeface="Times New Roman" pitchFamily="18" charset="0"/>
              </a:rPr>
              <a:t>are easier to read and more common.</a:t>
            </a:r>
          </a:p>
          <a:p>
            <a:r>
              <a:rPr lang="en-US" sz="1600" dirty="0" smtClean="0">
                <a:latin typeface="Times New Roman" pitchFamily="18" charset="0"/>
                <a:cs typeface="Times New Roman" pitchFamily="18" charset="0"/>
              </a:rPr>
              <a:t>Imply a time ordering by</a:t>
            </a:r>
          </a:p>
          <a:p>
            <a:pPr>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following the sequence of </a:t>
            </a:r>
          </a:p>
          <a:p>
            <a:pPr>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messages from top left to bottom</a:t>
            </a:r>
          </a:p>
          <a:p>
            <a:pPr>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right.</a:t>
            </a:r>
          </a:p>
          <a:p>
            <a:pPr>
              <a:buNone/>
            </a:pPr>
            <a:endParaRPr lang="en-US" sz="1600" u="sng" dirty="0" smtClean="0">
              <a:latin typeface="Times New Roman" pitchFamily="18" charset="0"/>
              <a:cs typeface="Times New Roman" pitchFamily="18" charset="0"/>
            </a:endParaRPr>
          </a:p>
          <a:p>
            <a:pPr>
              <a:buNone/>
            </a:pPr>
            <a:r>
              <a:rPr lang="en-US" sz="1600" u="sng" dirty="0" smtClean="0">
                <a:latin typeface="Times New Roman" pitchFamily="18" charset="0"/>
                <a:cs typeface="Times New Roman" pitchFamily="18" charset="0"/>
              </a:rPr>
              <a:t>Sequence symbols</a:t>
            </a:r>
          </a:p>
          <a:p>
            <a:pPr>
              <a:buNone/>
            </a:pPr>
            <a:r>
              <a:rPr lang="en-US" sz="1600" b="1" dirty="0" smtClean="0">
                <a:latin typeface="Times New Roman" pitchFamily="18" charset="0"/>
                <a:cs typeface="Times New Roman" pitchFamily="18" charset="0"/>
              </a:rPr>
              <a:t>Message (call) </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Calling a method on the object </a:t>
            </a:r>
          </a:p>
          <a:p>
            <a:pPr>
              <a:buNone/>
            </a:pPr>
            <a:r>
              <a:rPr lang="en-US" sz="1600" dirty="0" smtClean="0">
                <a:latin typeface="Times New Roman" pitchFamily="18" charset="0"/>
                <a:cs typeface="Times New Roman" pitchFamily="18" charset="0"/>
              </a:rPr>
              <a:t>	that is arrow is pointing towards</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Plain Lines</a:t>
            </a:r>
          </a:p>
          <a:p>
            <a:pPr>
              <a:buNone/>
            </a:pPr>
            <a:r>
              <a:rPr lang="en-US" sz="1600" b="1" dirty="0" smtClean="0">
                <a:latin typeface="Times New Roman" pitchFamily="18" charset="0"/>
                <a:cs typeface="Times New Roman" pitchFamily="18" charset="0"/>
              </a:rPr>
              <a:t>Message (return) </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Again, calling a method, but this</a:t>
            </a:r>
          </a:p>
          <a:p>
            <a:pPr>
              <a:buNone/>
            </a:pPr>
            <a:r>
              <a:rPr lang="en-US" sz="1600" dirty="0" smtClean="0">
                <a:latin typeface="Times New Roman" pitchFamily="18" charset="0"/>
                <a:cs typeface="Times New Roman" pitchFamily="18" charset="0"/>
              </a:rPr>
              <a:t>	time </a:t>
            </a:r>
            <a:r>
              <a:rPr lang="en-US" sz="1600" b="1" dirty="0" smtClean="0">
                <a:latin typeface="Times New Roman" pitchFamily="18" charset="0"/>
                <a:cs typeface="Times New Roman" pitchFamily="18" charset="0"/>
              </a:rPr>
              <a:t>something is being returned.</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Dotted Lines</a:t>
            </a:r>
          </a:p>
          <a:p>
            <a:pPr>
              <a:buNone/>
            </a:pPr>
            <a:endParaRPr lang="en-US" sz="1600" dirty="0" smtClean="0">
              <a:latin typeface="Times New Roman" pitchFamily="18" charset="0"/>
              <a:cs typeface="Times New Roman" pitchFamily="18" charset="0"/>
            </a:endParaRPr>
          </a:p>
        </p:txBody>
      </p:sp>
      <p:pic>
        <p:nvPicPr>
          <p:cNvPr id="4" name="Picture 3" descr="Sequence.jpg"/>
          <p:cNvPicPr>
            <a:picLocks noChangeAspect="1"/>
          </p:cNvPicPr>
          <p:nvPr/>
        </p:nvPicPr>
        <p:blipFill>
          <a:blip r:embed="rId2" cstate="print"/>
          <a:stretch>
            <a:fillRect/>
          </a:stretch>
        </p:blipFill>
        <p:spPr>
          <a:xfrm>
            <a:off x="4953001" y="1447800"/>
            <a:ext cx="3505200" cy="4953000"/>
          </a:xfrm>
          <a:prstGeom prst="rect">
            <a:avLst/>
          </a:prstGeom>
        </p:spPr>
      </p:pic>
      <p:sp>
        <p:nvSpPr>
          <p:cNvPr id="5" name="TextBox 4"/>
          <p:cNvSpPr txBox="1"/>
          <p:nvPr/>
        </p:nvSpPr>
        <p:spPr>
          <a:xfrm>
            <a:off x="8382000" y="2057400"/>
            <a:ext cx="598241"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Object</a:t>
            </a:r>
            <a:endParaRPr lang="en-US" sz="1200" dirty="0">
              <a:latin typeface="Times New Roman" pitchFamily="18" charset="0"/>
              <a:cs typeface="Times New Roman" pitchFamily="18" charset="0"/>
            </a:endParaRPr>
          </a:p>
        </p:txBody>
      </p:sp>
      <p:cxnSp>
        <p:nvCxnSpPr>
          <p:cNvPr id="7" name="Straight Arrow Connector 6"/>
          <p:cNvCxnSpPr/>
          <p:nvPr/>
        </p:nvCxnSpPr>
        <p:spPr>
          <a:xfrm rot="5400000" flipH="1">
            <a:off x="8240661" y="1665339"/>
            <a:ext cx="429399" cy="299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86200" y="4038600"/>
            <a:ext cx="1114408" cy="276999"/>
          </a:xfrm>
          <a:prstGeom prst="rect">
            <a:avLst/>
          </a:prstGeom>
          <a:noFill/>
        </p:spPr>
        <p:txBody>
          <a:bodyPr wrap="none" rtlCol="0">
            <a:spAutoFit/>
          </a:bodyPr>
          <a:lstStyle/>
          <a:p>
            <a:r>
              <a:rPr lang="en-US" sz="1200" b="1" dirty="0" smtClean="0">
                <a:latin typeface="Times New Roman" pitchFamily="18" charset="0"/>
                <a:cs typeface="Times New Roman" pitchFamily="18" charset="0"/>
              </a:rPr>
              <a:t>Message (call)</a:t>
            </a:r>
            <a:endParaRPr lang="en-US" sz="1200" b="1" dirty="0">
              <a:latin typeface="Times New Roman" pitchFamily="18" charset="0"/>
              <a:cs typeface="Times New Roman" pitchFamily="18" charset="0"/>
            </a:endParaRPr>
          </a:p>
        </p:txBody>
      </p:sp>
      <p:sp>
        <p:nvSpPr>
          <p:cNvPr id="16" name="TextBox 15"/>
          <p:cNvSpPr txBox="1"/>
          <p:nvPr/>
        </p:nvSpPr>
        <p:spPr>
          <a:xfrm>
            <a:off x="4038600" y="6400800"/>
            <a:ext cx="4556055" cy="276999"/>
          </a:xfrm>
          <a:prstGeom prst="rect">
            <a:avLst/>
          </a:prstGeom>
          <a:noFill/>
        </p:spPr>
        <p:txBody>
          <a:bodyPr wrap="none" rtlCol="0">
            <a:spAutoFit/>
          </a:bodyPr>
          <a:lstStyle/>
          <a:p>
            <a:r>
              <a:rPr lang="en-US" sz="1200" b="1" dirty="0" smtClean="0">
                <a:latin typeface="Times New Roman" pitchFamily="18" charset="0"/>
                <a:cs typeface="Times New Roman" pitchFamily="18" charset="0"/>
              </a:rPr>
              <a:t>Sequence Diagram </a:t>
            </a:r>
            <a:r>
              <a:rPr lang="en-US" sz="1200" dirty="0" smtClean="0">
                <a:latin typeface="Times New Roman" pitchFamily="18" charset="0"/>
                <a:cs typeface="Times New Roman" pitchFamily="18" charset="0"/>
              </a:rPr>
              <a:t>demonstrating how food is gathered and prepared.</a:t>
            </a:r>
            <a:endParaRPr lang="en-US" sz="1200" dirty="0">
              <a:latin typeface="Times New Roman" pitchFamily="18" charset="0"/>
              <a:cs typeface="Times New Roman" pitchFamily="18" charset="0"/>
            </a:endParaRPr>
          </a:p>
        </p:txBody>
      </p:sp>
      <p:cxnSp>
        <p:nvCxnSpPr>
          <p:cNvPr id="20" name="Straight Arrow Connector 19"/>
          <p:cNvCxnSpPr>
            <a:stCxn id="8" idx="3"/>
          </p:cNvCxnSpPr>
          <p:nvPr/>
        </p:nvCxnSpPr>
        <p:spPr>
          <a:xfrm>
            <a:off x="5000608" y="4177100"/>
            <a:ext cx="180992" cy="1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76800" y="42672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733800" y="5105400"/>
            <a:ext cx="1307217" cy="276999"/>
          </a:xfrm>
          <a:prstGeom prst="rect">
            <a:avLst/>
          </a:prstGeom>
          <a:noFill/>
        </p:spPr>
        <p:txBody>
          <a:bodyPr wrap="none" rtlCol="0">
            <a:spAutoFit/>
          </a:bodyPr>
          <a:lstStyle/>
          <a:p>
            <a:r>
              <a:rPr lang="en-US" sz="1200" b="1" dirty="0" smtClean="0">
                <a:latin typeface="Times New Roman" pitchFamily="18" charset="0"/>
                <a:cs typeface="Times New Roman" pitchFamily="18" charset="0"/>
              </a:rPr>
              <a:t>Message (return)</a:t>
            </a:r>
            <a:endParaRPr lang="en-US" sz="1200" b="1" dirty="0">
              <a:latin typeface="Times New Roman" pitchFamily="18" charset="0"/>
              <a:cs typeface="Times New Roman" pitchFamily="18" charset="0"/>
            </a:endParaRPr>
          </a:p>
        </p:txBody>
      </p:sp>
      <p:cxnSp>
        <p:nvCxnSpPr>
          <p:cNvPr id="27" name="Straight Arrow Connector 26"/>
          <p:cNvCxnSpPr>
            <a:stCxn id="25" idx="3"/>
          </p:cNvCxnSpPr>
          <p:nvPr/>
        </p:nvCxnSpPr>
        <p:spPr>
          <a:xfrm>
            <a:off x="5041017" y="5243900"/>
            <a:ext cx="216783" cy="16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57600" y="3124200"/>
            <a:ext cx="1307217" cy="276999"/>
          </a:xfrm>
          <a:prstGeom prst="rect">
            <a:avLst/>
          </a:prstGeom>
          <a:noFill/>
        </p:spPr>
        <p:txBody>
          <a:bodyPr wrap="none" rtlCol="0">
            <a:spAutoFit/>
          </a:bodyPr>
          <a:lstStyle/>
          <a:p>
            <a:r>
              <a:rPr lang="en-US" sz="1200" b="1" dirty="0" smtClean="0">
                <a:latin typeface="Times New Roman" pitchFamily="18" charset="0"/>
                <a:cs typeface="Times New Roman" pitchFamily="18" charset="0"/>
              </a:rPr>
              <a:t>Message (return)</a:t>
            </a:r>
            <a:endParaRPr lang="en-US" sz="1200" b="1" dirty="0">
              <a:latin typeface="Times New Roman" pitchFamily="18" charset="0"/>
              <a:cs typeface="Times New Roman" pitchFamily="18" charset="0"/>
            </a:endParaRPr>
          </a:p>
        </p:txBody>
      </p:sp>
      <p:cxnSp>
        <p:nvCxnSpPr>
          <p:cNvPr id="31" name="Straight Arrow Connector 30"/>
          <p:cNvCxnSpPr/>
          <p:nvPr/>
        </p:nvCxnSpPr>
        <p:spPr>
          <a:xfrm rot="5400000" flipH="1" flipV="1">
            <a:off x="4533900" y="24765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15200" y="2286000"/>
            <a:ext cx="675185"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Lifeline</a:t>
            </a:r>
            <a:endParaRPr lang="en-US" sz="1200" dirty="0">
              <a:latin typeface="Times New Roman" pitchFamily="18" charset="0"/>
              <a:cs typeface="Times New Roman" pitchFamily="18" charset="0"/>
            </a:endParaRPr>
          </a:p>
        </p:txBody>
      </p:sp>
      <p:cxnSp>
        <p:nvCxnSpPr>
          <p:cNvPr id="37" name="Straight Arrow Connector 36"/>
          <p:cNvCxnSpPr/>
          <p:nvPr/>
        </p:nvCxnSpPr>
        <p:spPr>
          <a:xfrm flipV="1">
            <a:off x="4876800" y="59436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91000" y="6096000"/>
            <a:ext cx="675185"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Lifeline</a:t>
            </a:r>
            <a:endParaRPr lang="en-US" sz="12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Sequence Diagrams</a:t>
            </a:r>
            <a:endParaRPr lang="en-US" sz="18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4343400" cy="4525963"/>
          </a:xfrm>
        </p:spPr>
        <p:txBody>
          <a:bodyPr>
            <a:normAutofit/>
          </a:bodyPr>
          <a:lstStyle/>
          <a:p>
            <a:pPr>
              <a:buNone/>
            </a:pPr>
            <a:r>
              <a:rPr lang="en-US" sz="1600" u="sng" dirty="0" smtClean="0">
                <a:latin typeface="Times New Roman" pitchFamily="18" charset="0"/>
                <a:cs typeface="Times New Roman" pitchFamily="18" charset="0"/>
              </a:rPr>
              <a:t>Some other Sequence symbols</a:t>
            </a:r>
          </a:p>
          <a:p>
            <a:r>
              <a:rPr lang="en-US" sz="1600" b="1" dirty="0" smtClean="0">
                <a:latin typeface="Times New Roman" pitchFamily="18" charset="0"/>
                <a:cs typeface="Times New Roman" pitchFamily="18" charset="0"/>
              </a:rPr>
              <a:t>Activation</a:t>
            </a:r>
            <a:r>
              <a:rPr lang="en-US" sz="1600" dirty="0" smtClean="0">
                <a:latin typeface="Times New Roman" pitchFamily="18" charset="0"/>
                <a:cs typeface="Times New Roman" pitchFamily="18" charset="0"/>
              </a:rPr>
              <a:t> – indicates duration of an instance’s existence</a:t>
            </a:r>
          </a:p>
          <a:p>
            <a:r>
              <a:rPr lang="en-US" sz="1600" b="1" dirty="0" smtClean="0">
                <a:latin typeface="Times New Roman" pitchFamily="18" charset="0"/>
                <a:cs typeface="Times New Roman" pitchFamily="18" charset="0"/>
              </a:rPr>
              <a:t>Message (</a:t>
            </a:r>
            <a:r>
              <a:rPr lang="en-US" sz="1600" b="1" dirty="0" err="1" smtClean="0">
                <a:latin typeface="Times New Roman" pitchFamily="18" charset="0"/>
                <a:cs typeface="Times New Roman" pitchFamily="18" charset="0"/>
              </a:rPr>
              <a:t>async</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	A remote message that returns immediately, without waiting for the application that receives the message to respond. The sending application and the receiving application act independently, and are therefore not “in sync.” </a:t>
            </a:r>
          </a:p>
        </p:txBody>
      </p:sp>
      <p:pic>
        <p:nvPicPr>
          <p:cNvPr id="7" name="Picture 6" descr="Basket.jpg"/>
          <p:cNvPicPr>
            <a:picLocks noChangeAspect="1"/>
          </p:cNvPicPr>
          <p:nvPr/>
        </p:nvPicPr>
        <p:blipFill>
          <a:blip r:embed="rId2" cstate="print">
            <a:grayscl/>
          </a:blip>
          <a:stretch>
            <a:fillRect/>
          </a:stretch>
        </p:blipFill>
        <p:spPr>
          <a:xfrm>
            <a:off x="4953000" y="1524000"/>
            <a:ext cx="3629025" cy="5200650"/>
          </a:xfrm>
          <a:prstGeom prst="rect">
            <a:avLst/>
          </a:prstGeom>
        </p:spPr>
      </p:pic>
      <p:sp>
        <p:nvSpPr>
          <p:cNvPr id="6" name="TextBox 5"/>
          <p:cNvSpPr txBox="1"/>
          <p:nvPr/>
        </p:nvSpPr>
        <p:spPr>
          <a:xfrm>
            <a:off x="5334000" y="762000"/>
            <a:ext cx="837089"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Activation</a:t>
            </a:r>
            <a:endParaRPr lang="en-US" sz="1200" dirty="0">
              <a:latin typeface="Times New Roman" pitchFamily="18" charset="0"/>
              <a:cs typeface="Times New Roman" pitchFamily="18" charset="0"/>
            </a:endParaRPr>
          </a:p>
        </p:txBody>
      </p:sp>
      <p:cxnSp>
        <p:nvCxnSpPr>
          <p:cNvPr id="9" name="Straight Arrow Connector 8"/>
          <p:cNvCxnSpPr/>
          <p:nvPr/>
        </p:nvCxnSpPr>
        <p:spPr>
          <a:xfrm rot="16200000" flipH="1">
            <a:off x="5676900" y="1409700"/>
            <a:ext cx="1295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Picture 9" descr="async.jpg"/>
          <p:cNvPicPr>
            <a:picLocks noChangeAspect="1"/>
          </p:cNvPicPr>
          <p:nvPr/>
        </p:nvPicPr>
        <p:blipFill>
          <a:blip r:embed="rId3" cstate="print"/>
          <a:stretch>
            <a:fillRect/>
          </a:stretch>
        </p:blipFill>
        <p:spPr>
          <a:xfrm>
            <a:off x="1752600" y="4038600"/>
            <a:ext cx="1162050" cy="3381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Collaboration Diagram</a:t>
            </a:r>
            <a:r>
              <a:rPr lang="en-US" sz="1800" dirty="0" smtClean="0">
                <a:effectLst/>
                <a:latin typeface="Times New Roman" pitchFamily="18" charset="0"/>
                <a:cs typeface="Times New Roman" pitchFamily="18" charset="0"/>
              </a:rPr>
              <a:t/>
            </a:r>
            <a:br>
              <a:rPr lang="en-US" sz="1800" dirty="0" smtClean="0">
                <a:effectLst/>
                <a:latin typeface="Times New Roman" pitchFamily="18" charset="0"/>
                <a:cs typeface="Times New Roman" pitchFamily="18" charset="0"/>
              </a:rPr>
            </a:br>
            <a:r>
              <a:rPr lang="en-US" sz="1800" dirty="0" smtClean="0">
                <a:effectLst/>
                <a:latin typeface="Times New Roman" pitchFamily="18" charset="0"/>
                <a:cs typeface="Times New Roman" pitchFamily="18" charset="0"/>
              </a:rPr>
              <a:t>The other interaction diagram.</a:t>
            </a:r>
            <a:endParaRPr lang="en-US" sz="18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ctr">
              <a:buNone/>
            </a:pPr>
            <a:r>
              <a:rPr lang="en-US" sz="1600" dirty="0" smtClean="0">
                <a:latin typeface="Times New Roman" pitchFamily="18" charset="0"/>
                <a:cs typeface="Times New Roman" pitchFamily="18" charset="0"/>
              </a:rPr>
              <a:t>A collaboration diagram that conveys the same gathering and consuming behavior.</a:t>
            </a:r>
          </a:p>
          <a:p>
            <a:pPr>
              <a:buNone/>
            </a:pPr>
            <a:endParaRPr lang="en-US" sz="1600" dirty="0">
              <a:latin typeface="Times New Roman" pitchFamily="18" charset="0"/>
              <a:cs typeface="Times New Roman" pitchFamily="18" charset="0"/>
            </a:endParaRPr>
          </a:p>
        </p:txBody>
      </p:sp>
      <p:pic>
        <p:nvPicPr>
          <p:cNvPr id="4" name="Picture 3" descr="Collaboration.jpg"/>
          <p:cNvPicPr>
            <a:picLocks noChangeAspect="1"/>
          </p:cNvPicPr>
          <p:nvPr/>
        </p:nvPicPr>
        <p:blipFill>
          <a:blip r:embed="rId2" cstate="print"/>
          <a:stretch>
            <a:fillRect/>
          </a:stretch>
        </p:blipFill>
        <p:spPr>
          <a:xfrm>
            <a:off x="2743200" y="2667000"/>
            <a:ext cx="3419475" cy="1838325"/>
          </a:xfrm>
          <a:prstGeom prst="rect">
            <a:avLst/>
          </a:prstGeom>
        </p:spPr>
      </p:pic>
      <p:sp>
        <p:nvSpPr>
          <p:cNvPr id="5" name="TextBox 4"/>
          <p:cNvSpPr txBox="1"/>
          <p:nvPr/>
        </p:nvSpPr>
        <p:spPr>
          <a:xfrm>
            <a:off x="1676400" y="3657600"/>
            <a:ext cx="1031051" cy="461665"/>
          </a:xfrm>
          <a:prstGeom prst="rect">
            <a:avLst/>
          </a:prstGeom>
          <a:noFill/>
        </p:spPr>
        <p:txBody>
          <a:bodyPr wrap="none" rtlCol="0">
            <a:spAutoFit/>
          </a:bodyPr>
          <a:lstStyle/>
          <a:p>
            <a:r>
              <a:rPr lang="en-US" sz="1200" dirty="0" smtClean="0">
                <a:latin typeface="Times New Roman" pitchFamily="18" charset="0"/>
                <a:cs typeface="Times New Roman" pitchFamily="18" charset="0"/>
              </a:rPr>
              <a:t>6: Cook Food</a:t>
            </a:r>
          </a:p>
          <a:p>
            <a:r>
              <a:rPr lang="en-US" sz="1200" dirty="0" smtClean="0">
                <a:latin typeface="Times New Roman" pitchFamily="18" charset="0"/>
                <a:cs typeface="Times New Roman" pitchFamily="18" charset="0"/>
              </a:rPr>
              <a:t>7: Remove</a:t>
            </a:r>
            <a:endParaRPr lang="en-US" sz="1200" dirty="0">
              <a:latin typeface="Times New Roman" pitchFamily="18" charset="0"/>
              <a:cs typeface="Times New Roman" pitchFamily="18" charset="0"/>
            </a:endParaRPr>
          </a:p>
        </p:txBody>
      </p:sp>
      <p:sp>
        <p:nvSpPr>
          <p:cNvPr id="7" name="TextBox 6"/>
          <p:cNvSpPr txBox="1"/>
          <p:nvPr/>
        </p:nvSpPr>
        <p:spPr>
          <a:xfrm>
            <a:off x="1524000" y="2590800"/>
            <a:ext cx="1177887" cy="646331"/>
          </a:xfrm>
          <a:prstGeom prst="rect">
            <a:avLst/>
          </a:prstGeom>
          <a:noFill/>
        </p:spPr>
        <p:txBody>
          <a:bodyPr wrap="none" rtlCol="0">
            <a:spAutoFit/>
          </a:bodyPr>
          <a:lstStyle/>
          <a:p>
            <a:r>
              <a:rPr lang="en-US" sz="1200" dirty="0" smtClean="0">
                <a:latin typeface="Times New Roman" pitchFamily="18" charset="0"/>
                <a:cs typeface="Times New Roman" pitchFamily="18" charset="0"/>
              </a:rPr>
              <a:t>1: Collect Food</a:t>
            </a:r>
          </a:p>
          <a:p>
            <a:r>
              <a:rPr lang="en-US" sz="1200" dirty="0" smtClean="0">
                <a:latin typeface="Times New Roman" pitchFamily="18" charset="0"/>
                <a:cs typeface="Times New Roman" pitchFamily="18" charset="0"/>
              </a:rPr>
              <a:t>3: Walk to Cave</a:t>
            </a:r>
          </a:p>
          <a:p>
            <a:r>
              <a:rPr lang="en-US" sz="1200" dirty="0" smtClean="0">
                <a:latin typeface="Times New Roman" pitchFamily="18" charset="0"/>
                <a:cs typeface="Times New Roman" pitchFamily="18" charset="0"/>
              </a:rPr>
              <a:t>8: Eat Food</a:t>
            </a:r>
            <a:endParaRPr lang="en-US" sz="1200" dirty="0">
              <a:latin typeface="Times New Roman" pitchFamily="18" charset="0"/>
              <a:cs typeface="Times New Roman" pitchFamily="18" charset="0"/>
            </a:endParaRPr>
          </a:p>
        </p:txBody>
      </p:sp>
      <p:sp>
        <p:nvSpPr>
          <p:cNvPr id="8" name="TextBox 7"/>
          <p:cNvSpPr txBox="1"/>
          <p:nvPr/>
        </p:nvSpPr>
        <p:spPr>
          <a:xfrm>
            <a:off x="4495800" y="1981200"/>
            <a:ext cx="920445" cy="646331"/>
          </a:xfrm>
          <a:prstGeom prst="rect">
            <a:avLst/>
          </a:prstGeom>
          <a:noFill/>
        </p:spPr>
        <p:txBody>
          <a:bodyPr wrap="none" rtlCol="0">
            <a:spAutoFit/>
          </a:bodyPr>
          <a:lstStyle/>
          <a:p>
            <a:r>
              <a:rPr lang="en-US" sz="1200" dirty="0" smtClean="0">
                <a:latin typeface="Times New Roman" pitchFamily="18" charset="0"/>
                <a:cs typeface="Times New Roman" pitchFamily="18" charset="0"/>
              </a:rPr>
              <a:t>2: Add To</a:t>
            </a:r>
          </a:p>
          <a:p>
            <a:r>
              <a:rPr lang="en-US" sz="1200" dirty="0" smtClean="0">
                <a:latin typeface="Times New Roman" pitchFamily="18" charset="0"/>
                <a:cs typeface="Times New Roman" pitchFamily="18" charset="0"/>
              </a:rPr>
              <a:t>4: Open</a:t>
            </a:r>
          </a:p>
          <a:p>
            <a:r>
              <a:rPr lang="en-US" sz="1200" dirty="0" smtClean="0">
                <a:latin typeface="Times New Roman" pitchFamily="18" charset="0"/>
                <a:cs typeface="Times New Roman" pitchFamily="18" charset="0"/>
              </a:rPr>
              <a:t>5: Get Food</a:t>
            </a:r>
            <a:endParaRPr lang="en-US" sz="1200" dirty="0">
              <a:latin typeface="Times New Roman" pitchFamily="18" charset="0"/>
              <a:cs typeface="Times New Roman" pitchFamily="18" charset="0"/>
            </a:endParaRPr>
          </a:p>
        </p:txBody>
      </p:sp>
      <p:sp>
        <p:nvSpPr>
          <p:cNvPr id="9" name="TextBox 8"/>
          <p:cNvSpPr txBox="1"/>
          <p:nvPr/>
        </p:nvSpPr>
        <p:spPr>
          <a:xfrm>
            <a:off x="1143000" y="5029200"/>
            <a:ext cx="7255805" cy="830997"/>
          </a:xfrm>
          <a:prstGeom prst="rect">
            <a:avLst/>
          </a:prstGeom>
          <a:noFill/>
        </p:spPr>
        <p:txBody>
          <a:bodyPr wrap="square" rtlCol="0">
            <a:spAutoFit/>
          </a:bodyPr>
          <a:lstStyle/>
          <a:p>
            <a:r>
              <a:rPr lang="en-US" sz="1600" dirty="0" smtClean="0">
                <a:latin typeface="Times New Roman" pitchFamily="18" charset="0"/>
                <a:cs typeface="Times New Roman" pitchFamily="18" charset="0"/>
              </a:rPr>
              <a:t>As you can see, Collaboration diagrams use the same classes and messages</a:t>
            </a:r>
          </a:p>
          <a:p>
            <a:r>
              <a:rPr lang="en-US" sz="1600" dirty="0" smtClean="0">
                <a:latin typeface="Times New Roman" pitchFamily="18" charset="0"/>
                <a:cs typeface="Times New Roman" pitchFamily="18" charset="0"/>
              </a:rPr>
              <a:t>but are organized in a </a:t>
            </a:r>
            <a:r>
              <a:rPr lang="en-US" sz="1600" b="1" dirty="0" smtClean="0">
                <a:latin typeface="Times New Roman" pitchFamily="18" charset="0"/>
                <a:cs typeface="Times New Roman" pitchFamily="18" charset="0"/>
              </a:rPr>
              <a:t>spatial display.  </a:t>
            </a:r>
            <a:r>
              <a:rPr lang="en-US" sz="1600" dirty="0" smtClean="0">
                <a:latin typeface="Times New Roman" pitchFamily="18" charset="0"/>
                <a:cs typeface="Times New Roman" pitchFamily="18" charset="0"/>
              </a:rPr>
              <a:t>Therefore, we need to number the messages</a:t>
            </a:r>
          </a:p>
          <a:p>
            <a:r>
              <a:rPr lang="en-US" sz="1600" dirty="0" smtClean="0">
                <a:latin typeface="Times New Roman" pitchFamily="18" charset="0"/>
                <a:cs typeface="Times New Roman" pitchFamily="18" charset="0"/>
              </a:rPr>
              <a:t>to indicate the order in which they occur.</a:t>
            </a:r>
            <a:endParaRPr lang="en-US" sz="1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State Diagrams</a:t>
            </a:r>
            <a:endParaRPr lang="en-US" sz="1800" dirty="0"/>
          </a:p>
        </p:txBody>
      </p:sp>
      <p:sp>
        <p:nvSpPr>
          <p:cNvPr id="3" name="Content Placeholder 2"/>
          <p:cNvSpPr>
            <a:spLocks noGrp="1"/>
          </p:cNvSpPr>
          <p:nvPr>
            <p:ph idx="1"/>
          </p:nvPr>
        </p:nvSpPr>
        <p:spPr/>
        <p:txBody>
          <a:bodyPr>
            <a:normAutofit/>
          </a:bodyPr>
          <a:lstStyle/>
          <a:p>
            <a:r>
              <a:rPr lang="en-US" sz="1600" dirty="0" smtClean="0">
                <a:latin typeface="Times New Roman" pitchFamily="18" charset="0"/>
                <a:cs typeface="Times New Roman" pitchFamily="18" charset="0"/>
              </a:rPr>
              <a:t>The purpose of a State Diagram is to describe the behavior of an object and its transitions between different behaviors throughout its lifetime in a system</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behavior of an object includes all possible states of the object as events occur in the system</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Each state sets restrictions which limit the object's functionality and ultimately decides which state(s) it may transition to next</a:t>
            </a:r>
          </a:p>
          <a:p>
            <a:endParaRPr lang="en-US" sz="1600" dirty="0" smtClean="0">
              <a:solidFill>
                <a:srgbClr val="000000"/>
              </a:solidFill>
              <a:latin typeface="Times New Roman" pitchFamily="18" charset="0"/>
              <a:cs typeface="Times New Roman" pitchFamily="18" charset="0"/>
            </a:endParaRPr>
          </a:p>
          <a:p>
            <a:pPr algn="ctr">
              <a:buNone/>
            </a:pPr>
            <a:r>
              <a:rPr lang="en-US" sz="1600" u="sng" dirty="0" smtClean="0">
                <a:latin typeface="Times New Roman" pitchFamily="18" charset="0"/>
                <a:cs typeface="Times New Roman" pitchFamily="18" charset="0"/>
              </a:rPr>
              <a:t>When To Use State Diagrams</a:t>
            </a:r>
          </a:p>
          <a:p>
            <a:endParaRPr lang="en-US" sz="1600" dirty="0" smtClean="0">
              <a:solidFill>
                <a:srgbClr val="000000"/>
              </a:solidFill>
              <a:latin typeface="Times New Roman" pitchFamily="18" charset="0"/>
              <a:cs typeface="Times New Roman" pitchFamily="18" charset="0"/>
            </a:endParaRPr>
          </a:p>
          <a:p>
            <a:r>
              <a:rPr lang="en-US" sz="1600" dirty="0" smtClean="0">
                <a:latin typeface="Times New Roman" pitchFamily="18" charset="0"/>
                <a:cs typeface="Times New Roman" pitchFamily="18" charset="0"/>
              </a:rPr>
              <a:t>Use to describe objects that are involved in many use cases of the system</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Not every object in the system requires a state diagram</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Only objects whose behaviors are complex and whose lifetime spans a major part of the system should be describe in a state diagram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State Diagrams</a:t>
            </a:r>
            <a:br>
              <a:rPr lang="en-US" sz="1800" u="sng" dirty="0" smtClean="0">
                <a:effectLst/>
                <a:latin typeface="Times New Roman" pitchFamily="18" charset="0"/>
                <a:cs typeface="Times New Roman" pitchFamily="18" charset="0"/>
              </a:rPr>
            </a:br>
            <a:r>
              <a:rPr lang="en-US" sz="1800" dirty="0" smtClean="0">
                <a:effectLst/>
                <a:latin typeface="Times New Roman" pitchFamily="18" charset="0"/>
                <a:cs typeface="Times New Roman" pitchFamily="18" charset="0"/>
              </a:rPr>
              <a:t>Shows the changing state of an object as it passes through a system.</a:t>
            </a:r>
            <a:endParaRPr lang="en-US" sz="18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72317"/>
          </a:xfrm>
        </p:spPr>
        <p:txBody>
          <a:bodyPr>
            <a:normAutofit/>
          </a:bodyPr>
          <a:lstStyle/>
          <a:p>
            <a:pPr>
              <a:buNone/>
            </a:pPr>
            <a:r>
              <a:rPr lang="en-US" sz="1600" dirty="0" smtClean="0">
                <a:latin typeface="Times New Roman" pitchFamily="18" charset="0"/>
                <a:cs typeface="Times New Roman" pitchFamily="18" charset="0"/>
              </a:rPr>
              <a:t>	Joe and how his state is changes as he forages for food, finds food, and consumes it.</a:t>
            </a:r>
          </a:p>
          <a:p>
            <a:pPr>
              <a:buNone/>
            </a:pP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State</a:t>
            </a:r>
            <a:r>
              <a:rPr lang="en-US" sz="1600" dirty="0" smtClean="0">
                <a:latin typeface="Times New Roman" pitchFamily="18" charset="0"/>
                <a:cs typeface="Times New Roman" pitchFamily="18" charset="0"/>
              </a:rPr>
              <a:t> – condition of an object as different events occur</a:t>
            </a:r>
          </a:p>
          <a:p>
            <a:r>
              <a:rPr lang="en-US" sz="1600" b="1" dirty="0" smtClean="0">
                <a:latin typeface="Times New Roman" pitchFamily="18" charset="0"/>
                <a:cs typeface="Times New Roman" pitchFamily="18" charset="0"/>
              </a:rPr>
              <a:t>Transaction</a:t>
            </a:r>
            <a:r>
              <a:rPr lang="en-US" sz="1600" dirty="0" smtClean="0">
                <a:latin typeface="Times New Roman" pitchFamily="18" charset="0"/>
                <a:cs typeface="Times New Roman" pitchFamily="18" charset="0"/>
              </a:rPr>
              <a:t> – Switching from one state to another</a:t>
            </a:r>
          </a:p>
          <a:p>
            <a:r>
              <a:rPr lang="en-US" sz="1600" b="1" dirty="0" smtClean="0">
                <a:latin typeface="Times New Roman" pitchFamily="18" charset="0"/>
                <a:cs typeface="Times New Roman" pitchFamily="18" charset="0"/>
              </a:rPr>
              <a:t>Event – </a:t>
            </a:r>
            <a:r>
              <a:rPr lang="en-US" sz="1600" dirty="0" smtClean="0">
                <a:latin typeface="Times New Roman" pitchFamily="18" charset="0"/>
                <a:cs typeface="Times New Roman" pitchFamily="18" charset="0"/>
              </a:rPr>
              <a:t>triggers a transaction to occur</a:t>
            </a:r>
            <a:endParaRPr lang="en-US" sz="1600" b="1"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pic>
        <p:nvPicPr>
          <p:cNvPr id="1026" name="Picture 2" descr="C:\Users\deyaa.abuelsaad1\Desktop\State.jpg"/>
          <p:cNvPicPr>
            <a:picLocks noChangeAspect="1" noChangeArrowheads="1"/>
          </p:cNvPicPr>
          <p:nvPr/>
        </p:nvPicPr>
        <p:blipFill>
          <a:blip r:embed="rId2" cstate="print"/>
          <a:srcRect/>
          <a:stretch>
            <a:fillRect/>
          </a:stretch>
        </p:blipFill>
        <p:spPr bwMode="auto">
          <a:xfrm>
            <a:off x="1219200" y="1980697"/>
            <a:ext cx="6558144" cy="3277103"/>
          </a:xfrm>
          <a:prstGeom prst="rect">
            <a:avLst/>
          </a:prstGeom>
          <a:noFill/>
        </p:spPr>
      </p:pic>
      <p:cxnSp>
        <p:nvCxnSpPr>
          <p:cNvPr id="8" name="Straight Arrow Connector 7"/>
          <p:cNvCxnSpPr/>
          <p:nvPr/>
        </p:nvCxnSpPr>
        <p:spPr>
          <a:xfrm flipV="1">
            <a:off x="990600" y="2514600"/>
            <a:ext cx="1600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2771001"/>
            <a:ext cx="518091" cy="276999"/>
          </a:xfrm>
          <a:prstGeom prst="rect">
            <a:avLst/>
          </a:prstGeom>
          <a:noFill/>
        </p:spPr>
        <p:txBody>
          <a:bodyPr wrap="none" rtlCol="0">
            <a:spAutoFit/>
          </a:bodyPr>
          <a:lstStyle/>
          <a:p>
            <a:r>
              <a:rPr lang="en-US" sz="1200" b="1" dirty="0" smtClean="0">
                <a:latin typeface="Times New Roman" pitchFamily="18" charset="0"/>
                <a:cs typeface="Times New Roman" pitchFamily="18" charset="0"/>
              </a:rPr>
              <a:t>State</a:t>
            </a:r>
            <a:endParaRPr lang="en-US" sz="1200" b="1" dirty="0">
              <a:latin typeface="Times New Roman" pitchFamily="18" charset="0"/>
              <a:cs typeface="Times New Roman" pitchFamily="18" charset="0"/>
            </a:endParaRPr>
          </a:p>
        </p:txBody>
      </p:sp>
      <p:cxnSp>
        <p:nvCxnSpPr>
          <p:cNvPr id="11" name="Straight Arrow Connector 10"/>
          <p:cNvCxnSpPr/>
          <p:nvPr/>
        </p:nvCxnSpPr>
        <p:spPr>
          <a:xfrm rot="10800000" flipV="1">
            <a:off x="6096000" y="2514600"/>
            <a:ext cx="1752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94658" y="2362200"/>
            <a:ext cx="968342" cy="276999"/>
          </a:xfrm>
          <a:prstGeom prst="rect">
            <a:avLst/>
          </a:prstGeom>
          <a:noFill/>
        </p:spPr>
        <p:txBody>
          <a:bodyPr wrap="none" rtlCol="0">
            <a:spAutoFit/>
          </a:bodyPr>
          <a:lstStyle/>
          <a:p>
            <a:r>
              <a:rPr lang="en-US" sz="1200" b="1" dirty="0" smtClean="0">
                <a:latin typeface="Times New Roman" pitchFamily="18" charset="0"/>
                <a:cs typeface="Times New Roman" pitchFamily="18" charset="0"/>
              </a:rPr>
              <a:t>Transaction</a:t>
            </a:r>
            <a:endParaRPr lang="en-US" sz="1200" b="1" dirty="0">
              <a:latin typeface="Times New Roman" pitchFamily="18" charset="0"/>
              <a:cs typeface="Times New Roman" pitchFamily="18" charset="0"/>
            </a:endParaRPr>
          </a:p>
        </p:txBody>
      </p:sp>
      <p:cxnSp>
        <p:nvCxnSpPr>
          <p:cNvPr id="14" name="Straight Arrow Connector 13"/>
          <p:cNvCxnSpPr/>
          <p:nvPr/>
        </p:nvCxnSpPr>
        <p:spPr>
          <a:xfrm rot="10800000">
            <a:off x="7543800" y="37338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01000" y="4218801"/>
            <a:ext cx="569387" cy="276999"/>
          </a:xfrm>
          <a:prstGeom prst="rect">
            <a:avLst/>
          </a:prstGeom>
          <a:noFill/>
        </p:spPr>
        <p:txBody>
          <a:bodyPr wrap="none" rtlCol="0">
            <a:spAutoFit/>
          </a:bodyPr>
          <a:lstStyle/>
          <a:p>
            <a:r>
              <a:rPr lang="en-US" sz="1200" b="1" dirty="0" smtClean="0">
                <a:latin typeface="Times New Roman" pitchFamily="18" charset="0"/>
                <a:cs typeface="Times New Roman" pitchFamily="18" charset="0"/>
              </a:rPr>
              <a:t>Event</a:t>
            </a:r>
            <a:endParaRPr lang="en-US" sz="1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Physical Diagrams</a:t>
            </a:r>
            <a:endParaRPr lang="en-US" sz="1800" u="sng"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1600" dirty="0" smtClean="0">
                <a:latin typeface="Times New Roman" pitchFamily="18" charset="0"/>
                <a:cs typeface="Times New Roman" pitchFamily="18" charset="0"/>
              </a:rPr>
              <a:t>There are two kinds of interaction diagrams: Component and Deployment.</a:t>
            </a:r>
          </a:p>
          <a:p>
            <a:r>
              <a:rPr lang="en-US" sz="1600" dirty="0" smtClean="0">
                <a:latin typeface="Times New Roman" pitchFamily="18" charset="0"/>
                <a:cs typeface="Times New Roman" pitchFamily="18" charset="0"/>
              </a:rPr>
              <a:t>Both convey the same information, but from different perspectives.</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Component Diagrams </a:t>
            </a:r>
            <a:r>
              <a:rPr lang="en-US" sz="1600" dirty="0" smtClean="0">
                <a:latin typeface="Times New Roman" pitchFamily="18" charset="0"/>
                <a:cs typeface="Times New Roman" pitchFamily="18" charset="0"/>
              </a:rPr>
              <a:t>– Show the components/subsystems in the final product.</a:t>
            </a:r>
          </a:p>
          <a:p>
            <a:pPr>
              <a:buNone/>
            </a:pPr>
            <a:r>
              <a:rPr lang="en-US" sz="1600" dirty="0" smtClean="0">
                <a:latin typeface="Times New Roman" pitchFamily="18" charset="0"/>
                <a:cs typeface="Times New Roman" pitchFamily="18" charset="0"/>
              </a:rPr>
              <a:t>	What are components?</a:t>
            </a:r>
          </a:p>
          <a:p>
            <a:pPr>
              <a:buNone/>
            </a:pPr>
            <a:r>
              <a:rPr lang="en-US" sz="1600" dirty="0" smtClean="0">
                <a:latin typeface="Times New Roman" pitchFamily="18" charset="0"/>
                <a:cs typeface="Times New Roman" pitchFamily="18" charset="0"/>
              </a:rPr>
              <a:t>	Components are autonomous chunks of code that can be reused by deploying them independently.</a:t>
            </a:r>
          </a:p>
          <a:p>
            <a:pPr>
              <a:buNone/>
            </a:pPr>
            <a:r>
              <a:rPr lang="en-US" sz="1600" dirty="0" smtClean="0">
                <a:latin typeface="Times New Roman" pitchFamily="18" charset="0"/>
                <a:cs typeface="Times New Roman" pitchFamily="18" charset="0"/>
              </a:rPr>
              <a:t>	They don’t have to be big, but they generally are much more than a single class or a couple of loosely related classes.</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When do you use Component Diagrams</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If you are building an enterprise solution with hundreds of domain classes and reusable elements.  Components are generally found in large, complex applications with at least a dozen classes.  </a:t>
            </a:r>
          </a:p>
          <a:p>
            <a:pPr>
              <a:buNone/>
            </a:pPr>
            <a:r>
              <a:rPr lang="en-US" sz="1600" dirty="0" smtClean="0">
                <a:latin typeface="Times New Roman" pitchFamily="18" charset="0"/>
                <a:cs typeface="Times New Roman" pitchFamily="18" charset="0"/>
              </a:rPr>
              <a:t>	Building a simple client-server application, basic Web site, or single-user Windows app?</a:t>
            </a:r>
          </a:p>
          <a:p>
            <a:pPr>
              <a:buNone/>
            </a:pPr>
            <a:r>
              <a:rPr lang="en-US" sz="1600" dirty="0" smtClean="0">
                <a:latin typeface="Times New Roman" pitchFamily="18" charset="0"/>
                <a:cs typeface="Times New Roman" pitchFamily="18" charset="0"/>
              </a:rPr>
              <a:t>	Probably don’t need component diagrams.</a:t>
            </a:r>
          </a:p>
          <a:p>
            <a:pPr>
              <a:buNone/>
            </a:pPr>
            <a:r>
              <a:rPr lang="en-US" sz="1600" dirty="0" smtClean="0">
                <a:latin typeface="Times New Roman" pitchFamily="18" charset="0"/>
                <a:cs typeface="Times New Roman" pitchFamily="18" charset="0"/>
              </a:rPr>
              <a:t>	</a:t>
            </a:r>
          </a:p>
          <a:p>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Component Diagrams</a:t>
            </a:r>
            <a:r>
              <a:rPr lang="en-US" sz="1800" dirty="0" smtClean="0">
                <a:effectLst/>
                <a:latin typeface="Times New Roman" pitchFamily="18" charset="0"/>
                <a:cs typeface="Times New Roman" pitchFamily="18" charset="0"/>
              </a:rPr>
              <a:t/>
            </a:r>
            <a:br>
              <a:rPr lang="en-US" sz="1800" dirty="0" smtClean="0">
                <a:effectLst/>
                <a:latin typeface="Times New Roman" pitchFamily="18" charset="0"/>
                <a:cs typeface="Times New Roman" pitchFamily="18" charset="0"/>
              </a:rPr>
            </a:br>
            <a:r>
              <a:rPr lang="en-US" sz="1800" dirty="0" smtClean="0"/>
              <a:t> </a:t>
            </a:r>
            <a:r>
              <a:rPr lang="en-US" sz="1800" dirty="0" smtClean="0">
                <a:effectLst/>
                <a:latin typeface="Times New Roman" pitchFamily="18" charset="0"/>
                <a:cs typeface="Times New Roman" pitchFamily="18" charset="0"/>
              </a:rPr>
              <a:t>Show the software components of a system and how they are related to each other.  </a:t>
            </a:r>
            <a:endParaRPr lang="en-US" sz="1800" dirty="0">
              <a:effectLst/>
              <a:latin typeface="Times New Roman" pitchFamily="18" charset="0"/>
              <a:cs typeface="Times New Roman" pitchFamily="18" charset="0"/>
            </a:endParaRPr>
          </a:p>
        </p:txBody>
      </p:sp>
      <p:pic>
        <p:nvPicPr>
          <p:cNvPr id="7" name="Content Placeholder 6" descr="Component.jpg"/>
          <p:cNvPicPr>
            <a:picLocks noGrp="1" noChangeAspect="1"/>
          </p:cNvPicPr>
          <p:nvPr>
            <p:ph idx="1"/>
          </p:nvPr>
        </p:nvPicPr>
        <p:blipFill>
          <a:blip r:embed="rId2" cstate="print"/>
          <a:stretch>
            <a:fillRect/>
          </a:stretch>
        </p:blipFill>
        <p:spPr>
          <a:xfrm>
            <a:off x="2133600" y="2133600"/>
            <a:ext cx="4695825" cy="1933575"/>
          </a:xfrm>
        </p:spPr>
      </p:pic>
      <p:sp>
        <p:nvSpPr>
          <p:cNvPr id="8" name="TextBox 7"/>
          <p:cNvSpPr txBox="1"/>
          <p:nvPr/>
        </p:nvSpPr>
        <p:spPr>
          <a:xfrm>
            <a:off x="990600" y="4800600"/>
            <a:ext cx="7467600"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The “Account Management” component provides the “Account” interface and</a:t>
            </a:r>
          </a:p>
          <a:p>
            <a:r>
              <a:rPr lang="en-US" sz="1600" dirty="0" smtClean="0">
                <a:latin typeface="Times New Roman" pitchFamily="18" charset="0"/>
                <a:cs typeface="Times New Roman" pitchFamily="18" charset="0"/>
              </a:rPr>
              <a:t>requires the “Persistence” interface.</a:t>
            </a:r>
            <a:endParaRPr lang="en-US" sz="1600" dirty="0">
              <a:latin typeface="Times New Roman" pitchFamily="18" charset="0"/>
              <a:cs typeface="Times New Roman" pitchFamily="18" charset="0"/>
            </a:endParaRPr>
          </a:p>
        </p:txBody>
      </p:sp>
      <p:sp>
        <p:nvSpPr>
          <p:cNvPr id="9" name="TextBox 8"/>
          <p:cNvSpPr txBox="1"/>
          <p:nvPr/>
        </p:nvSpPr>
        <p:spPr>
          <a:xfrm>
            <a:off x="762000" y="2895600"/>
            <a:ext cx="1023037"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Component</a:t>
            </a:r>
            <a:endParaRPr lang="en-US" sz="1400" dirty="0">
              <a:latin typeface="Times New Roman" pitchFamily="18" charset="0"/>
              <a:cs typeface="Times New Roman" pitchFamily="18" charset="0"/>
            </a:endParaRPr>
          </a:p>
        </p:txBody>
      </p:sp>
      <p:cxnSp>
        <p:nvCxnSpPr>
          <p:cNvPr id="11" name="Straight Arrow Connector 10"/>
          <p:cNvCxnSpPr>
            <a:stCxn id="9" idx="3"/>
          </p:cNvCxnSpPr>
          <p:nvPr/>
        </p:nvCxnSpPr>
        <p:spPr>
          <a:xfrm flipV="1">
            <a:off x="1785037" y="2667001"/>
            <a:ext cx="1567763" cy="382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86400" y="1752600"/>
            <a:ext cx="1877437"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Dependency Connector</a:t>
            </a:r>
            <a:endParaRPr lang="en-US" sz="1400" dirty="0">
              <a:latin typeface="Times New Roman" pitchFamily="18" charset="0"/>
              <a:cs typeface="Times New Roman" pitchFamily="18" charset="0"/>
            </a:endParaRPr>
          </a:p>
        </p:txBody>
      </p:sp>
      <p:cxnSp>
        <p:nvCxnSpPr>
          <p:cNvPr id="14" name="Straight Arrow Connector 13"/>
          <p:cNvCxnSpPr/>
          <p:nvPr/>
        </p:nvCxnSpPr>
        <p:spPr>
          <a:xfrm rot="5400000">
            <a:off x="4838700" y="21717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000" y="1524000"/>
            <a:ext cx="822661"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Interface</a:t>
            </a:r>
            <a:endParaRPr lang="en-US" sz="1400" dirty="0">
              <a:latin typeface="Times New Roman" pitchFamily="18" charset="0"/>
              <a:cs typeface="Times New Roman" pitchFamily="18" charset="0"/>
            </a:endParaRPr>
          </a:p>
        </p:txBody>
      </p:sp>
      <p:cxnSp>
        <p:nvCxnSpPr>
          <p:cNvPr id="17" name="Straight Arrow Connector 16"/>
          <p:cNvCxnSpPr/>
          <p:nvPr/>
        </p:nvCxnSpPr>
        <p:spPr>
          <a:xfrm rot="16200000" flipH="1">
            <a:off x="2552700" y="19431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Deployment Diagrams</a:t>
            </a:r>
            <a:br>
              <a:rPr lang="en-US" sz="1800" u="sng" dirty="0" smtClean="0">
                <a:effectLst/>
                <a:latin typeface="Times New Roman" pitchFamily="18" charset="0"/>
                <a:cs typeface="Times New Roman" pitchFamily="18" charset="0"/>
              </a:rPr>
            </a:br>
            <a:r>
              <a:rPr lang="en-US" sz="1800" dirty="0" smtClean="0">
                <a:effectLst/>
                <a:latin typeface="Times New Roman" pitchFamily="18" charset="0"/>
                <a:cs typeface="Times New Roman" pitchFamily="18" charset="0"/>
              </a:rPr>
              <a:t>Show the physical relationship between hardware and software in a system.</a:t>
            </a:r>
            <a:endParaRPr lang="en-US" sz="1800" u="sng"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itchFamily="18" charset="0"/>
                <a:cs typeface="Times New Roman" pitchFamily="18" charset="0"/>
              </a:rPr>
              <a:t>Deployment diagrams show the logical elements, their physical locations, and how these elements communicate.</a:t>
            </a:r>
          </a:p>
          <a:p>
            <a:r>
              <a:rPr lang="en-US" sz="1600" u="sng" dirty="0" smtClean="0">
                <a:latin typeface="Times New Roman" pitchFamily="18" charset="0"/>
                <a:cs typeface="Times New Roman" pitchFamily="18" charset="0"/>
              </a:rPr>
              <a:t>When do you need a deployment diagram</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Do you have a Web server?  How many?</a:t>
            </a:r>
          </a:p>
          <a:p>
            <a:pPr>
              <a:buNone/>
            </a:pPr>
            <a:r>
              <a:rPr lang="en-US" sz="1600" dirty="0" smtClean="0">
                <a:latin typeface="Times New Roman" pitchFamily="18" charset="0"/>
                <a:cs typeface="Times New Roman" pitchFamily="18" charset="0"/>
              </a:rPr>
              <a:t>	Database server?</a:t>
            </a:r>
          </a:p>
          <a:p>
            <a:pPr>
              <a:buNone/>
            </a:pPr>
            <a:r>
              <a:rPr lang="en-US" sz="1600" dirty="0" smtClean="0">
                <a:latin typeface="Times New Roman" pitchFamily="18" charset="0"/>
                <a:cs typeface="Times New Roman" pitchFamily="18" charset="0"/>
              </a:rPr>
              <a:t>	Deployment diagrams can show how these elements are connected, what protocols the elements use to communicate, and what operating systems or physical devices, including computers and other devices, are present.</a:t>
            </a:r>
          </a:p>
          <a:p>
            <a:pPr>
              <a:buNone/>
            </a:pPr>
            <a:r>
              <a:rPr lang="en-US" sz="1600" dirty="0" smtClean="0">
                <a:latin typeface="Times New Roman" pitchFamily="18" charset="0"/>
                <a:cs typeface="Times New Roman" pitchFamily="18" charset="0"/>
              </a:rPr>
              <a:t>	They are needed only for medium- to large- complexity applications.</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If you are creating a simple stand-alone app, Web site…you can skip creating a deployment diagram.</a:t>
            </a: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Deployment Diagrams</a:t>
            </a:r>
            <a:endParaRPr lang="en-US" sz="1800" u="sng"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itchFamily="18" charset="0"/>
                <a:cs typeface="Times New Roman" pitchFamily="18" charset="0"/>
              </a:rPr>
              <a:t>Deployment diagrams contain nodes and connections.  </a:t>
            </a:r>
          </a:p>
          <a:p>
            <a:r>
              <a:rPr lang="en-US" sz="1600" dirty="0" smtClean="0">
                <a:latin typeface="Times New Roman" pitchFamily="18" charset="0"/>
                <a:cs typeface="Times New Roman" pitchFamily="18" charset="0"/>
              </a:rPr>
              <a:t>A node usually represents a piece of hardware in the system.  </a:t>
            </a:r>
          </a:p>
          <a:p>
            <a:r>
              <a:rPr lang="en-US" sz="1600" dirty="0" smtClean="0">
                <a:latin typeface="Times New Roman" pitchFamily="18" charset="0"/>
                <a:cs typeface="Times New Roman" pitchFamily="18" charset="0"/>
              </a:rPr>
              <a:t>A connection depicts the communication path used by the hardware to communicate and usually indicates a method such as TCP/IP.  </a:t>
            </a:r>
          </a:p>
          <a:p>
            <a:endParaRPr lang="en-US" sz="1600" dirty="0">
              <a:latin typeface="Times New Roman" pitchFamily="18" charset="0"/>
              <a:cs typeface="Times New Roman" pitchFamily="18" charset="0"/>
            </a:endParaRPr>
          </a:p>
        </p:txBody>
      </p:sp>
      <p:pic>
        <p:nvPicPr>
          <p:cNvPr id="4" name="Picture 3" descr="Deployment.jpg"/>
          <p:cNvPicPr>
            <a:picLocks noChangeAspect="1"/>
          </p:cNvPicPr>
          <p:nvPr/>
        </p:nvPicPr>
        <p:blipFill>
          <a:blip r:embed="rId2" cstate="print"/>
          <a:stretch>
            <a:fillRect/>
          </a:stretch>
        </p:blipFill>
        <p:spPr>
          <a:xfrm>
            <a:off x="2133600" y="3352800"/>
            <a:ext cx="4514850" cy="1038225"/>
          </a:xfrm>
          <a:prstGeom prst="rect">
            <a:avLst/>
          </a:prstGeom>
        </p:spPr>
      </p:pic>
      <p:cxnSp>
        <p:nvCxnSpPr>
          <p:cNvPr id="6" name="Straight Arrow Connector 5"/>
          <p:cNvCxnSpPr/>
          <p:nvPr/>
        </p:nvCxnSpPr>
        <p:spPr>
          <a:xfrm flipV="1">
            <a:off x="1447800" y="4038600"/>
            <a:ext cx="685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038600"/>
            <a:ext cx="574196"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Node</a:t>
            </a:r>
            <a:endParaRPr lang="en-US" sz="1400" dirty="0">
              <a:latin typeface="Times New Roman" pitchFamily="18" charset="0"/>
              <a:cs typeface="Times New Roman" pitchFamily="18" charset="0"/>
            </a:endParaRPr>
          </a:p>
        </p:txBody>
      </p:sp>
      <p:sp>
        <p:nvSpPr>
          <p:cNvPr id="8" name="TextBox 7"/>
          <p:cNvSpPr txBox="1"/>
          <p:nvPr/>
        </p:nvSpPr>
        <p:spPr>
          <a:xfrm>
            <a:off x="4191000" y="4876800"/>
            <a:ext cx="1263487"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Communicates</a:t>
            </a:r>
            <a:endParaRPr lang="en-US" sz="1400" dirty="0">
              <a:latin typeface="Times New Roman" pitchFamily="18" charset="0"/>
              <a:cs typeface="Times New Roman" pitchFamily="18" charset="0"/>
            </a:endParaRPr>
          </a:p>
        </p:txBody>
      </p:sp>
      <p:cxnSp>
        <p:nvCxnSpPr>
          <p:cNvPr id="10" name="Straight Arrow Connector 9"/>
          <p:cNvCxnSpPr/>
          <p:nvPr/>
        </p:nvCxnSpPr>
        <p:spPr>
          <a:xfrm rot="5400000" flipH="1" flipV="1">
            <a:off x="4381500" y="43815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0" y="3886200"/>
            <a:ext cx="1648208" cy="215444"/>
          </a:xfrm>
          <a:prstGeom prst="rect">
            <a:avLst/>
          </a:prstGeom>
          <a:noFill/>
        </p:spPr>
        <p:txBody>
          <a:bodyPr wrap="none" rtlCol="0">
            <a:spAutoFit/>
          </a:bodyPr>
          <a:lstStyle/>
          <a:p>
            <a:r>
              <a:rPr lang="en-US" sz="800" dirty="0" smtClean="0">
                <a:solidFill>
                  <a:schemeClr val="bg1"/>
                </a:solidFill>
                <a:latin typeface="Times New Roman" pitchFamily="18" charset="0"/>
                <a:cs typeface="Times New Roman" pitchFamily="18" charset="0"/>
              </a:rPr>
              <a:t>(operating system = Windows 2000</a:t>
            </a:r>
            <a:endParaRPr lang="en-US" sz="800" dirty="0">
              <a:solidFill>
                <a:schemeClr val="bg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1800" u="sng" dirty="0" smtClean="0">
                <a:effectLst/>
                <a:latin typeface="Times New Roman" pitchFamily="18" charset="0"/>
                <a:cs typeface="Times New Roman" pitchFamily="18" charset="0"/>
              </a:rPr>
              <a:t>UML- The Unified Modeling Language</a:t>
            </a:r>
            <a:endParaRPr lang="en-US" sz="1800" u="sng" dirty="0">
              <a:effectLst/>
              <a:latin typeface="Times New Roman" pitchFamily="18" charset="0"/>
              <a:cs typeface="Times New Roman" pitchFamily="18" charset="0"/>
            </a:endParaRPr>
          </a:p>
        </p:txBody>
      </p:sp>
      <p:sp>
        <p:nvSpPr>
          <p:cNvPr id="4" name="Content Placeholder 3"/>
          <p:cNvSpPr>
            <a:spLocks noGrp="1"/>
          </p:cNvSpPr>
          <p:nvPr>
            <p:ph idx="1"/>
          </p:nvPr>
        </p:nvSpPr>
        <p:spPr>
          <a:xfrm>
            <a:off x="457200" y="1219200"/>
            <a:ext cx="8229600" cy="5257800"/>
          </a:xfrm>
        </p:spPr>
        <p:txBody>
          <a:bodyPr>
            <a:normAutofit/>
          </a:bodyPr>
          <a:lstStyle/>
          <a:p>
            <a:pPr>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UML is largely a </a:t>
            </a:r>
            <a:r>
              <a:rPr lang="en-US" sz="1600" b="1" dirty="0" smtClean="0">
                <a:latin typeface="Times New Roman" pitchFamily="18" charset="0"/>
                <a:cs typeface="Times New Roman" pitchFamily="18" charset="0"/>
              </a:rPr>
              <a:t>pictorial language</a:t>
            </a:r>
            <a:r>
              <a:rPr lang="en-US" sz="1600" dirty="0" smtClean="0">
                <a:latin typeface="Times New Roman" pitchFamily="18" charset="0"/>
                <a:cs typeface="Times New Roman" pitchFamily="18" charset="0"/>
              </a:rPr>
              <a:t> that can be used to </a:t>
            </a:r>
            <a:r>
              <a:rPr lang="en-US" sz="1600" b="1" dirty="0" smtClean="0">
                <a:latin typeface="Times New Roman" pitchFamily="18" charset="0"/>
                <a:cs typeface="Times New Roman" pitchFamily="18" charset="0"/>
              </a:rPr>
              <a:t>communicate the important details about your code and application’s structure</a:t>
            </a:r>
            <a:r>
              <a:rPr lang="en-US" sz="1600" dirty="0" smtClean="0">
                <a:latin typeface="Times New Roman" pitchFamily="18" charset="0"/>
                <a:cs typeface="Times New Roman" pitchFamily="18" charset="0"/>
              </a:rPr>
              <a:t>.</a:t>
            </a:r>
          </a:p>
          <a:p>
            <a:pPr>
              <a:buNone/>
            </a:pPr>
            <a:endParaRPr lang="en-US" sz="8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Types of UML diagrams: Use Case, Class, Interaction, State, Activity, and Physical.</a:t>
            </a:r>
          </a:p>
          <a:p>
            <a:pPr>
              <a:buNone/>
            </a:pPr>
            <a:endParaRPr lang="en-US" sz="8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UML represents a collection of best engineering practices that have proven successful in the modeling of large and complex systems.  </a:t>
            </a:r>
            <a:r>
              <a:rPr lang="en-US" sz="1600" dirty="0" smtClean="0">
                <a:hlinkClick r:id="rId2"/>
              </a:rPr>
              <a:t>http://atlas.kennesaw.edu/~dbraun/csis4650/A&amp;D/UML_tutorial/what_is_uml.htm</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It merged the work of : Booch (Booch Method), Jacobson (OOSE), and  Rumbaugh (OMT)</a:t>
            </a:r>
          </a:p>
          <a:p>
            <a:pPr>
              <a:buNone/>
            </a:pPr>
            <a:endParaRPr lang="en-US" sz="1600" dirty="0" smtClean="0">
              <a:latin typeface="Times New Roman" pitchFamily="18" charset="0"/>
              <a:cs typeface="Times New Roman" pitchFamily="18" charset="0"/>
            </a:endParaRPr>
          </a:p>
          <a:p>
            <a:pPr>
              <a:buNone/>
            </a:pPr>
            <a:r>
              <a:rPr lang="en-US" sz="1600" u="sng" dirty="0" smtClean="0">
                <a:latin typeface="Times New Roman" pitchFamily="18" charset="0"/>
                <a:cs typeface="Times New Roman" pitchFamily="18" charset="0"/>
              </a:rPr>
              <a:t>Developed by:</a:t>
            </a:r>
          </a:p>
          <a:p>
            <a:pPr>
              <a:buNone/>
            </a:pPr>
            <a:r>
              <a:rPr lang="en-US" sz="1600" dirty="0" smtClean="0">
                <a:latin typeface="Times New Roman" pitchFamily="18" charset="0"/>
                <a:cs typeface="Times New Roman" pitchFamily="18" charset="0"/>
              </a:rPr>
              <a:t>Rational Software – around 1997</a:t>
            </a:r>
          </a:p>
          <a:p>
            <a:pPr>
              <a:buNone/>
            </a:pPr>
            <a:endParaRPr lang="en-US" sz="1600" u="sng" dirty="0" smtClean="0">
              <a:latin typeface="Times New Roman" pitchFamily="18" charset="0"/>
              <a:cs typeface="Times New Roman" pitchFamily="18" charset="0"/>
            </a:endParaRPr>
          </a:p>
          <a:p>
            <a:pPr>
              <a:buNone/>
            </a:pPr>
            <a:r>
              <a:rPr lang="en-US" sz="1600" u="sng" dirty="0" smtClean="0">
                <a:latin typeface="Times New Roman" pitchFamily="18" charset="0"/>
                <a:cs typeface="Times New Roman" pitchFamily="18" charset="0"/>
              </a:rPr>
              <a:t>Today:</a:t>
            </a:r>
          </a:p>
          <a:p>
            <a:pPr>
              <a:buNone/>
            </a:pPr>
            <a:r>
              <a:rPr lang="en-US" sz="1600" dirty="0">
                <a:latin typeface="Times New Roman" pitchFamily="18" charset="0"/>
                <a:cs typeface="Times New Roman" pitchFamily="18" charset="0"/>
              </a:rPr>
              <a:t>I</a:t>
            </a:r>
            <a:r>
              <a:rPr lang="en-US" sz="1600" dirty="0" smtClean="0">
                <a:latin typeface="Times New Roman" pitchFamily="18" charset="0"/>
                <a:cs typeface="Times New Roman" pitchFamily="18" charset="0"/>
              </a:rPr>
              <a:t>t’s managed by the OMG (Object Management Group).</a:t>
            </a:r>
          </a:p>
          <a:p>
            <a:pPr>
              <a:buNone/>
            </a:pPr>
            <a:r>
              <a:rPr lang="en-US" sz="1600" dirty="0" smtClean="0">
                <a:latin typeface="Times New Roman" pitchFamily="18" charset="0"/>
                <a:cs typeface="Times New Roman" pitchFamily="18" charset="0"/>
              </a:rPr>
              <a:t>The UML specification is defined and published by the OMG at: </a:t>
            </a:r>
            <a:r>
              <a:rPr lang="en-US" sz="1600" dirty="0" smtClean="0">
                <a:hlinkClick r:id="rId3"/>
              </a:rPr>
              <a:t>http://www.omg.org/spec/UML/2.3/</a:t>
            </a:r>
            <a:endParaRPr lang="en-US" sz="1600" dirty="0" smtClean="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C</a:t>
            </a:r>
            <a:r>
              <a:rPr lang="en-US" sz="1600" dirty="0" smtClean="0">
                <a:latin typeface="Times New Roman" pitchFamily="18" charset="0"/>
                <a:cs typeface="Times New Roman" pitchFamily="18" charset="0"/>
              </a:rPr>
              <a:t>urrent version is UML 2.3.</a:t>
            </a:r>
          </a:p>
          <a:p>
            <a:pPr>
              <a:buNone/>
            </a:pP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What programs can we use to create UML diagrams?</a:t>
            </a:r>
            <a:endParaRPr lang="en-US" sz="1800" u="sng"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itchFamily="18" charset="0"/>
                <a:cs typeface="Times New Roman" pitchFamily="18" charset="0"/>
              </a:rPr>
              <a:t>UML was originally designed such that you could jot down a reasonably complex </a:t>
            </a:r>
          </a:p>
          <a:p>
            <a:pPr>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design with just a pencil and paper</a:t>
            </a:r>
          </a:p>
          <a:p>
            <a:pPr>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Microsoft Visio includes modeling capabilities</a:t>
            </a:r>
          </a:p>
          <a:p>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Netbeans</a:t>
            </a:r>
            <a:r>
              <a:rPr lang="en-US" sz="1600" dirty="0" smtClean="0">
                <a:latin typeface="Times New Roman" pitchFamily="18" charset="0"/>
                <a:cs typeface="Times New Roman" pitchFamily="18" charset="0"/>
              </a:rPr>
              <a:t> allows creation of UML projects</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Eclipse – downloadable UML </a:t>
            </a:r>
            <a:r>
              <a:rPr lang="en-US" sz="1600" dirty="0" err="1" smtClean="0">
                <a:latin typeface="Times New Roman" pitchFamily="18" charset="0"/>
                <a:cs typeface="Times New Roman" pitchFamily="18" charset="0"/>
              </a:rPr>
              <a:t>plugin</a:t>
            </a:r>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Expensive options: Together  and Rose</a:t>
            </a: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When are you done modeling?</a:t>
            </a:r>
            <a:br>
              <a:rPr lang="en-US" sz="1800" u="sng" dirty="0" smtClean="0">
                <a:effectLst/>
                <a:latin typeface="Times New Roman" pitchFamily="18" charset="0"/>
                <a:cs typeface="Times New Roman" pitchFamily="18" charset="0"/>
              </a:rPr>
            </a:br>
            <a:r>
              <a:rPr lang="en-US" sz="1800" dirty="0" smtClean="0">
                <a:effectLst/>
                <a:latin typeface="Times New Roman" pitchFamily="18" charset="0"/>
                <a:cs typeface="Times New Roman" pitchFamily="18" charset="0"/>
              </a:rPr>
              <a:t>Here are some tips </a:t>
            </a:r>
            <a:endParaRPr lang="en-US" sz="18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46236"/>
            <a:ext cx="8229600" cy="4678364"/>
          </a:xfrm>
        </p:spPr>
        <p:txBody>
          <a:bodyPr>
            <a:normAutofit lnSpcReduction="10000"/>
          </a:bodyPr>
          <a:lstStyle/>
          <a:p>
            <a:r>
              <a:rPr lang="en-US" sz="1600" dirty="0" smtClean="0">
                <a:latin typeface="Times New Roman" pitchFamily="18" charset="0"/>
                <a:cs typeface="Times New Roman" pitchFamily="18" charset="0"/>
              </a:rPr>
              <a:t>Key: model interesting aspects of your system that help clarify elements that may not be obvious, as opposed to modeling everything.</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Be as accurate as possible in a reasonable amount of time. Make sure the diagram or model conveys your understanding, meaning and intent.</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Do not use every type of UML diagram if you do not need to.</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Create diagrams that resolve persnickety analysis and design problems and diagrams that people actually will read.</a:t>
            </a:r>
          </a:p>
          <a:p>
            <a:pPr>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Place comments and details only where things are reasonably subject to interpretation.  </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Solicit feedback from others involved in the system.</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Be prepared to revise your models as both your and your customer’s understanding or business climate changes.</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Good Luck!</a:t>
            </a:r>
            <a:endParaRPr lang="en-US" sz="16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sz="1800" dirty="0"/>
              <a:t>Braun, David. </a:t>
            </a:r>
            <a:r>
              <a:rPr lang="en-US" sz="1800" dirty="0" err="1"/>
              <a:t>Sivils</a:t>
            </a:r>
            <a:r>
              <a:rPr lang="en-US" sz="1800" dirty="0"/>
              <a:t>, Jeff. “</a:t>
            </a:r>
            <a:r>
              <a:rPr lang="en-US" sz="1800" b="1" dirty="0"/>
              <a:t>Unified Modeling Language (UML) Tutorial” Kennesaw State University. Spring 2001. </a:t>
            </a:r>
            <a:r>
              <a:rPr lang="en-US" sz="1800" dirty="0">
                <a:hlinkClick r:id="rId2"/>
              </a:rPr>
              <a:t>http://atlas.kennesaw.edu/~</a:t>
            </a:r>
            <a:r>
              <a:rPr lang="en-US" sz="1800" dirty="0" smtClean="0">
                <a:hlinkClick r:id="rId2"/>
              </a:rPr>
              <a:t>dbraun/csis4650/A&amp;D/UML_tutorial</a:t>
            </a:r>
            <a:endParaRPr lang="en-US" sz="1800" dirty="0" smtClean="0"/>
          </a:p>
          <a:p>
            <a:endParaRPr lang="en-US" sz="1800" dirty="0" smtClean="0">
              <a:hlinkClick r:id="rId3"/>
            </a:endParaRPr>
          </a:p>
          <a:p>
            <a:r>
              <a:rPr lang="en-US" sz="1800" dirty="0"/>
              <a:t>“</a:t>
            </a:r>
            <a:r>
              <a:rPr lang="en-US" sz="1800" b="1" dirty="0"/>
              <a:t>Documents associated with UML Version 2.3”</a:t>
            </a:r>
            <a:r>
              <a:rPr lang="en-US" sz="1800" dirty="0"/>
              <a:t>. </a:t>
            </a:r>
            <a:r>
              <a:rPr lang="en-US" sz="1800" dirty="0" smtClean="0"/>
              <a:t> Object </a:t>
            </a:r>
            <a:r>
              <a:rPr lang="en-US" sz="1800" dirty="0"/>
              <a:t>Management Group, </a:t>
            </a:r>
            <a:r>
              <a:rPr lang="en-US" sz="1800" dirty="0" smtClean="0"/>
              <a:t>Inc. </a:t>
            </a:r>
            <a:r>
              <a:rPr lang="en-US" sz="1800" b="1" dirty="0" smtClean="0"/>
              <a:t>May 2010. </a:t>
            </a:r>
            <a:r>
              <a:rPr lang="en-US" sz="1800" dirty="0" smtClean="0">
                <a:hlinkClick r:id="rId3"/>
              </a:rPr>
              <a:t>http</a:t>
            </a:r>
            <a:r>
              <a:rPr lang="en-US" sz="1800" dirty="0">
                <a:hlinkClick r:id="rId3"/>
              </a:rPr>
              <a:t>://www.omg.org/spec/UML/2.3</a:t>
            </a:r>
            <a:r>
              <a:rPr lang="en-US" sz="1800" dirty="0" smtClean="0">
                <a:hlinkClick r:id="rId3"/>
              </a:rPr>
              <a:t>/\</a:t>
            </a:r>
            <a:endParaRPr lang="en-US" sz="1800" dirty="0" smtClean="0"/>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t>
            </a:r>
            <a:r>
              <a:rPr lang="en-US" sz="1800" b="1" dirty="0" smtClean="0"/>
              <a:t>Unified Modeling Language”.  </a:t>
            </a:r>
            <a:r>
              <a:rPr lang="en-US" sz="1800" dirty="0" smtClean="0"/>
              <a:t>Wikipedia.  </a:t>
            </a:r>
            <a:r>
              <a:rPr lang="en-US" sz="1800" b="1" dirty="0" smtClean="0"/>
              <a:t>September 2010. </a:t>
            </a:r>
            <a:r>
              <a:rPr lang="en-US" sz="1800" dirty="0" smtClean="0">
                <a:hlinkClick r:id="rId4"/>
              </a:rPr>
              <a:t>http://en.wikipedia.org/wiki/Unified_Modeling_Language</a:t>
            </a:r>
            <a:r>
              <a:rPr lang="en-US" sz="1800" dirty="0" smtClean="0"/>
              <a:t> </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54165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Why use UML?</a:t>
            </a:r>
            <a:endParaRPr lang="en-US" sz="18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rmAutofit/>
          </a:bodyPr>
          <a:lstStyle/>
          <a:p>
            <a:r>
              <a:rPr lang="en-US" sz="1600" u="sng" dirty="0" smtClean="0">
                <a:latin typeface="Times New Roman" pitchFamily="18" charset="0"/>
                <a:cs typeface="Times New Roman" pitchFamily="18" charset="0"/>
              </a:rPr>
              <a:t>Speak the Same Language-</a:t>
            </a:r>
          </a:p>
          <a:p>
            <a:pPr>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By using a standard like UML, we can all speak the same language and be sure we’re all talking about the same thing – users, developers, managers who haven’t seen code in a long time, etc.</a:t>
            </a:r>
          </a:p>
          <a:p>
            <a:pPr>
              <a:buNone/>
            </a:pPr>
            <a:endParaRPr lang="en-US" sz="1600" dirty="0" smtClean="0">
              <a:latin typeface="Times New Roman" pitchFamily="18" charset="0"/>
              <a:cs typeface="Times New Roman" pitchFamily="18" charset="0"/>
            </a:endParaRPr>
          </a:p>
          <a:p>
            <a:r>
              <a:rPr lang="en-US" sz="1600" u="sng" dirty="0" smtClean="0">
                <a:latin typeface="Times New Roman" pitchFamily="18" charset="0"/>
                <a:cs typeface="Times New Roman" pitchFamily="18" charset="0"/>
              </a:rPr>
              <a:t>A Picture </a:t>
            </a:r>
            <a:r>
              <a:rPr lang="en-US" sz="1600" u="sng" dirty="0">
                <a:latin typeface="Times New Roman" pitchFamily="18" charset="0"/>
                <a:cs typeface="Times New Roman" pitchFamily="18" charset="0"/>
              </a:rPr>
              <a:t>S</a:t>
            </a:r>
            <a:r>
              <a:rPr lang="en-US" sz="1600" u="sng" dirty="0" smtClean="0">
                <a:latin typeface="Times New Roman" pitchFamily="18" charset="0"/>
                <a:cs typeface="Times New Roman" pitchFamily="18" charset="0"/>
              </a:rPr>
              <a:t>peaks a Thousand </a:t>
            </a:r>
            <a:r>
              <a:rPr lang="en-US" sz="1600" u="sng" dirty="0">
                <a:latin typeface="Times New Roman" pitchFamily="18" charset="0"/>
                <a:cs typeface="Times New Roman" pitchFamily="18" charset="0"/>
              </a:rPr>
              <a:t>L</a:t>
            </a:r>
            <a:r>
              <a:rPr lang="en-US" sz="1600" u="sng" dirty="0" smtClean="0">
                <a:latin typeface="Times New Roman" pitchFamily="18" charset="0"/>
                <a:cs typeface="Times New Roman" pitchFamily="18" charset="0"/>
              </a:rPr>
              <a:t>ines of Code-</a:t>
            </a:r>
          </a:p>
          <a:p>
            <a:pPr>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It is easier to draw simple models than to write code or text that describes the same thing.</a:t>
            </a:r>
          </a:p>
          <a:p>
            <a:pPr>
              <a:buNone/>
            </a:pPr>
            <a:endParaRPr lang="en-US" sz="1600" dirty="0">
              <a:latin typeface="Times New Roman" pitchFamily="18" charset="0"/>
              <a:cs typeface="Times New Roman" pitchFamily="18" charset="0"/>
            </a:endParaRPr>
          </a:p>
          <a:p>
            <a:r>
              <a:rPr lang="en-US" sz="1600" u="sng" dirty="0" smtClean="0">
                <a:latin typeface="Times New Roman" pitchFamily="18" charset="0"/>
                <a:cs typeface="Times New Roman" pitchFamily="18" charset="0"/>
              </a:rPr>
              <a:t>More importantly:</a:t>
            </a:r>
          </a:p>
          <a:p>
            <a:pPr>
              <a:buNone/>
            </a:pPr>
            <a:r>
              <a:rPr lang="en-US" sz="1600"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It is cheaper, faster, and easier to </a:t>
            </a:r>
            <a:r>
              <a:rPr lang="en-US" sz="1600" b="1" i="1" dirty="0" smtClean="0">
                <a:latin typeface="Times New Roman" pitchFamily="18" charset="0"/>
                <a:cs typeface="Times New Roman" pitchFamily="18" charset="0"/>
              </a:rPr>
              <a:t>change</a:t>
            </a:r>
            <a:r>
              <a:rPr lang="en-US" sz="1600" b="1" dirty="0" smtClean="0">
                <a:latin typeface="Times New Roman" pitchFamily="18" charset="0"/>
                <a:cs typeface="Times New Roman" pitchFamily="18" charset="0"/>
              </a:rPr>
              <a:t> models than it is to change lines of code.  </a:t>
            </a:r>
          </a:p>
          <a:p>
            <a:pPr>
              <a:buNone/>
            </a:pPr>
            <a:endParaRPr lang="en-US" sz="1600" dirty="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Sad fact:  Almost 80% of all software projects fail.</a:t>
            </a:r>
          </a:p>
          <a:p>
            <a:pPr>
              <a:buNone/>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Use Case Diagrams</a:t>
            </a:r>
            <a:r>
              <a:rPr lang="en-US" sz="1800" dirty="0" smtClean="0">
                <a:effectLst/>
                <a:latin typeface="Times New Roman" pitchFamily="18" charset="0"/>
                <a:cs typeface="Times New Roman" pitchFamily="18" charset="0"/>
              </a:rPr>
              <a:t/>
            </a:r>
            <a:br>
              <a:rPr lang="en-US" sz="1800" dirty="0" smtClean="0">
                <a:effectLst/>
                <a:latin typeface="Times New Roman" pitchFamily="18" charset="0"/>
                <a:cs typeface="Times New Roman" pitchFamily="18" charset="0"/>
              </a:rPr>
            </a:br>
            <a:r>
              <a:rPr lang="en-US" sz="1800" dirty="0" smtClean="0">
                <a:effectLst/>
                <a:latin typeface="Times New Roman" pitchFamily="18" charset="0"/>
                <a:cs typeface="Times New Roman" pitchFamily="18" charset="0"/>
              </a:rPr>
              <a:t>Documenting the Customer’s Requirements/To-Do Lists</a:t>
            </a:r>
            <a:endParaRPr lang="en-US" sz="1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rmAutofit/>
          </a:bodyPr>
          <a:lstStyle/>
          <a:p>
            <a:r>
              <a:rPr lang="en-US" sz="1600" dirty="0" smtClean="0">
                <a:latin typeface="Times New Roman" pitchFamily="18" charset="0"/>
                <a:cs typeface="Times New Roman" pitchFamily="18" charset="0"/>
              </a:rPr>
              <a:t>A single, use case </a:t>
            </a:r>
            <a:r>
              <a:rPr lang="en-US" sz="1600" dirty="0">
                <a:latin typeface="Times New Roman" pitchFamily="18" charset="0"/>
                <a:cs typeface="Times New Roman" pitchFamily="18" charset="0"/>
              </a:rPr>
              <a:t>d</a:t>
            </a:r>
            <a:r>
              <a:rPr lang="en-US" sz="1600" dirty="0" smtClean="0">
                <a:latin typeface="Times New Roman" pitchFamily="18" charset="0"/>
                <a:cs typeface="Times New Roman" pitchFamily="18" charset="0"/>
              </a:rPr>
              <a:t>iagram describes </a:t>
            </a:r>
            <a:r>
              <a:rPr lang="en-US" sz="1600" b="1" dirty="0" smtClean="0">
                <a:latin typeface="Times New Roman" pitchFamily="18" charset="0"/>
                <a:cs typeface="Times New Roman" pitchFamily="18" charset="0"/>
              </a:rPr>
              <a:t>one thing </a:t>
            </a:r>
            <a:r>
              <a:rPr lang="en-US" sz="1600" dirty="0" smtClean="0">
                <a:latin typeface="Times New Roman" pitchFamily="18" charset="0"/>
                <a:cs typeface="Times New Roman" pitchFamily="18" charset="0"/>
              </a:rPr>
              <a:t>your software needs to be able to do.</a:t>
            </a:r>
          </a:p>
          <a:p>
            <a:r>
              <a:rPr lang="en-US" sz="1600" dirty="0" smtClean="0">
                <a:latin typeface="Times New Roman" pitchFamily="18" charset="0"/>
                <a:cs typeface="Times New Roman" pitchFamily="18" charset="0"/>
              </a:rPr>
              <a:t>Collection of use case diagrams can be thought of as the list of capabilities that the software must be able to provide.</a:t>
            </a:r>
          </a:p>
          <a:p>
            <a:r>
              <a:rPr lang="en-US" sz="1600" dirty="0" smtClean="0">
                <a:latin typeface="Times New Roman" pitchFamily="18" charset="0"/>
                <a:cs typeface="Times New Roman" pitchFamily="18" charset="0"/>
              </a:rPr>
              <a:t>Here’s a simple one:</a:t>
            </a:r>
            <a:endParaRPr lang="en-US" sz="1600" dirty="0">
              <a:latin typeface="Times New Roman" pitchFamily="18" charset="0"/>
              <a:cs typeface="Times New Roman" pitchFamily="18" charset="0"/>
            </a:endParaRPr>
          </a:p>
          <a:p>
            <a:pPr algn="ctr">
              <a:buNone/>
            </a:pPr>
            <a:r>
              <a:rPr lang="en-US" sz="1600" dirty="0" smtClean="0">
                <a:latin typeface="Times New Roman" pitchFamily="18" charset="0"/>
                <a:cs typeface="Times New Roman" pitchFamily="18" charset="0"/>
              </a:rPr>
              <a:t>The “Find Food” use case.</a:t>
            </a:r>
          </a:p>
          <a:p>
            <a:pPr algn="ctr">
              <a:buNone/>
            </a:pPr>
            <a:endParaRPr lang="en-US" sz="1600" dirty="0" smtClean="0">
              <a:latin typeface="Times New Roman" pitchFamily="18" charset="0"/>
              <a:cs typeface="Times New Roman" pitchFamily="18" charset="0"/>
            </a:endParaRPr>
          </a:p>
          <a:p>
            <a:pPr algn="ctr">
              <a:buNone/>
            </a:pPr>
            <a:endParaRPr lang="en-US" sz="1600" dirty="0">
              <a:latin typeface="Times New Roman" pitchFamily="18" charset="0"/>
              <a:cs typeface="Times New Roman" pitchFamily="18" charset="0"/>
            </a:endParaRPr>
          </a:p>
          <a:p>
            <a:pPr algn="ctr">
              <a:buNone/>
            </a:pPr>
            <a:endParaRPr lang="en-US" sz="1600" dirty="0" smtClean="0">
              <a:latin typeface="Times New Roman" pitchFamily="18" charset="0"/>
              <a:cs typeface="Times New Roman" pitchFamily="18" charset="0"/>
            </a:endParaRPr>
          </a:p>
          <a:p>
            <a:pPr algn="ctr">
              <a:buNone/>
            </a:pPr>
            <a:endParaRPr lang="en-US" sz="1600" dirty="0">
              <a:latin typeface="Times New Roman" pitchFamily="18" charset="0"/>
              <a:cs typeface="Times New Roman" pitchFamily="18" charset="0"/>
            </a:endParaRPr>
          </a:p>
          <a:p>
            <a:pPr algn="ctr">
              <a:buNone/>
            </a:pPr>
            <a:endParaRPr lang="en-US" sz="1600" dirty="0" smtClean="0">
              <a:latin typeface="Times New Roman" pitchFamily="18" charset="0"/>
              <a:cs typeface="Times New Roman" pitchFamily="18" charset="0"/>
            </a:endParaRPr>
          </a:p>
          <a:p>
            <a:pPr algn="ctr">
              <a:buNone/>
            </a:pPr>
            <a:endParaRPr lang="en-US" sz="1600" dirty="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endParaRPr lang="en-US" sz="1600" u="sng" dirty="0" smtClean="0">
              <a:latin typeface="Times New Roman" pitchFamily="18" charset="0"/>
              <a:cs typeface="Times New Roman" pitchFamily="18" charset="0"/>
            </a:endParaRPr>
          </a:p>
          <a:p>
            <a:r>
              <a:rPr lang="en-US" sz="1600" u="sng" dirty="0" smtClean="0">
                <a:latin typeface="Times New Roman" pitchFamily="18" charset="0"/>
                <a:cs typeface="Times New Roman" pitchFamily="18" charset="0"/>
              </a:rPr>
              <a:t>Use Case Symbols</a:t>
            </a:r>
            <a:r>
              <a:rPr lang="en-US" sz="1600" dirty="0" smtClean="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Actor</a:t>
            </a:r>
            <a:r>
              <a:rPr lang="en-US" sz="1600" dirty="0" smtClean="0">
                <a:latin typeface="Times New Roman" pitchFamily="18" charset="0"/>
                <a:cs typeface="Times New Roman" pitchFamily="18" charset="0"/>
              </a:rPr>
              <a:t>- represents the participants in the use case.  Actors can be people or things.</a:t>
            </a:r>
          </a:p>
          <a:p>
            <a:pPr>
              <a:buNone/>
            </a:pPr>
            <a:r>
              <a:rPr lang="en-US" sz="1600"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Use Case Oval</a:t>
            </a:r>
            <a:r>
              <a:rPr lang="en-US" sz="1600" dirty="0" smtClean="0">
                <a:latin typeface="Times New Roman" pitchFamily="18" charset="0"/>
                <a:cs typeface="Times New Roman" pitchFamily="18" charset="0"/>
              </a:rPr>
              <a:t>- represents a capability of the software.</a:t>
            </a:r>
          </a:p>
          <a:p>
            <a:pPr>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There are 3 types of connectors: </a:t>
            </a:r>
            <a:r>
              <a:rPr lang="en-US" sz="1600" b="1" dirty="0" smtClean="0">
                <a:latin typeface="Times New Roman" pitchFamily="18" charset="0"/>
                <a:cs typeface="Times New Roman" pitchFamily="18" charset="0"/>
              </a:rPr>
              <a:t>association</a:t>
            </a:r>
            <a:r>
              <a:rPr lang="en-US" sz="1600" dirty="0" smtClean="0">
                <a:latin typeface="Times New Roman" pitchFamily="18" charset="0"/>
                <a:cs typeface="Times New Roman" pitchFamily="18" charset="0"/>
              </a:rPr>
              <a:t>, dependency, and generalization.</a:t>
            </a:r>
          </a:p>
          <a:p>
            <a:pPr>
              <a:buNone/>
            </a:pP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      Association</a:t>
            </a:r>
            <a:r>
              <a:rPr lang="en-US" sz="1600" dirty="0" smtClean="0">
                <a:latin typeface="Times New Roman" pitchFamily="18" charset="0"/>
                <a:cs typeface="Times New Roman" pitchFamily="18" charset="0"/>
              </a:rPr>
              <a:t>- A plain-line.  </a:t>
            </a:r>
            <a:r>
              <a:rPr lang="en-US" sz="1600" dirty="0">
                <a:latin typeface="Times New Roman" pitchFamily="18" charset="0"/>
                <a:cs typeface="Times New Roman" pitchFamily="18" charset="0"/>
              </a:rPr>
              <a:t>I</a:t>
            </a:r>
            <a:r>
              <a:rPr lang="en-US" sz="1600" dirty="0" smtClean="0">
                <a:latin typeface="Times New Roman" pitchFamily="18" charset="0"/>
                <a:cs typeface="Times New Roman" pitchFamily="18" charset="0"/>
              </a:rPr>
              <a:t>t is used to show which actors are related to which use cases.</a:t>
            </a:r>
            <a:endParaRPr lang="en-US" sz="1600" dirty="0">
              <a:latin typeface="Times New Roman" pitchFamily="18" charset="0"/>
              <a:cs typeface="Times New Roman" pitchFamily="18" charset="0"/>
            </a:endParaRPr>
          </a:p>
        </p:txBody>
      </p:sp>
      <p:pic>
        <p:nvPicPr>
          <p:cNvPr id="5" name="Picture 4" descr="FindFood.jpg"/>
          <p:cNvPicPr>
            <a:picLocks noChangeAspect="1"/>
          </p:cNvPicPr>
          <p:nvPr/>
        </p:nvPicPr>
        <p:blipFill>
          <a:blip r:embed="rId2" cstate="print"/>
          <a:stretch>
            <a:fillRect/>
          </a:stretch>
        </p:blipFill>
        <p:spPr>
          <a:xfrm>
            <a:off x="3352800" y="3886200"/>
            <a:ext cx="2324100" cy="990600"/>
          </a:xfrm>
          <a:prstGeom prst="rect">
            <a:avLst/>
          </a:prstGeom>
        </p:spPr>
      </p:pic>
      <p:sp>
        <p:nvSpPr>
          <p:cNvPr id="7" name="TextBox 6"/>
          <p:cNvSpPr txBox="1"/>
          <p:nvPr/>
        </p:nvSpPr>
        <p:spPr>
          <a:xfrm>
            <a:off x="1219200" y="3505200"/>
            <a:ext cx="686406" cy="338554"/>
          </a:xfrm>
          <a:prstGeom prst="rect">
            <a:avLst/>
          </a:prstGeom>
          <a:noFill/>
        </p:spPr>
        <p:txBody>
          <a:bodyPr wrap="none" rtlCol="0">
            <a:spAutoFit/>
          </a:bodyPr>
          <a:lstStyle/>
          <a:p>
            <a:r>
              <a:rPr lang="en-US" sz="1600" b="1" dirty="0" smtClean="0">
                <a:latin typeface="Times New Roman" pitchFamily="18" charset="0"/>
                <a:cs typeface="Times New Roman" pitchFamily="18" charset="0"/>
              </a:rPr>
              <a:t>Actor</a:t>
            </a:r>
            <a:endParaRPr lang="en-US" sz="1600" b="1" dirty="0">
              <a:latin typeface="Times New Roman" pitchFamily="18" charset="0"/>
              <a:cs typeface="Times New Roman" pitchFamily="18" charset="0"/>
            </a:endParaRPr>
          </a:p>
        </p:txBody>
      </p:sp>
      <p:cxnSp>
        <p:nvCxnSpPr>
          <p:cNvPr id="13" name="Straight Arrow Connector 12"/>
          <p:cNvCxnSpPr/>
          <p:nvPr/>
        </p:nvCxnSpPr>
        <p:spPr>
          <a:xfrm>
            <a:off x="1905000" y="3810000"/>
            <a:ext cx="1294794" cy="36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34200" y="3733800"/>
            <a:ext cx="1451038" cy="338554"/>
          </a:xfrm>
          <a:prstGeom prst="rect">
            <a:avLst/>
          </a:prstGeom>
          <a:noFill/>
        </p:spPr>
        <p:txBody>
          <a:bodyPr wrap="none" rtlCol="0">
            <a:spAutoFit/>
          </a:bodyPr>
          <a:lstStyle/>
          <a:p>
            <a:r>
              <a:rPr lang="en-US" sz="1600" b="1" dirty="0" smtClean="0">
                <a:latin typeface="Times New Roman" pitchFamily="18" charset="0"/>
                <a:cs typeface="Times New Roman" pitchFamily="18" charset="0"/>
              </a:rPr>
              <a:t>Use Case Oval</a:t>
            </a:r>
            <a:endParaRPr lang="en-US" sz="1600" b="1" dirty="0">
              <a:latin typeface="Times New Roman" pitchFamily="18" charset="0"/>
              <a:cs typeface="Times New Roman" pitchFamily="18" charset="0"/>
            </a:endParaRPr>
          </a:p>
        </p:txBody>
      </p:sp>
      <p:cxnSp>
        <p:nvCxnSpPr>
          <p:cNvPr id="16" name="Straight Arrow Connector 15"/>
          <p:cNvCxnSpPr>
            <a:stCxn id="14" idx="1"/>
          </p:cNvCxnSpPr>
          <p:nvPr/>
        </p:nvCxnSpPr>
        <p:spPr>
          <a:xfrm rot="10800000" flipV="1">
            <a:off x="5715000" y="3903076"/>
            <a:ext cx="1219200" cy="745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62600" y="3352800"/>
            <a:ext cx="2217274"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Connector - </a:t>
            </a:r>
            <a:r>
              <a:rPr lang="en-US" sz="1600" b="1" dirty="0" smtClean="0">
                <a:latin typeface="Times New Roman" pitchFamily="18" charset="0"/>
                <a:cs typeface="Times New Roman" pitchFamily="18" charset="0"/>
              </a:rPr>
              <a:t>Association</a:t>
            </a:r>
            <a:endParaRPr lang="en-US" sz="1600" b="1" dirty="0">
              <a:latin typeface="Times New Roman" pitchFamily="18" charset="0"/>
              <a:cs typeface="Times New Roman" pitchFamily="18" charset="0"/>
            </a:endParaRPr>
          </a:p>
        </p:txBody>
      </p:sp>
      <p:cxnSp>
        <p:nvCxnSpPr>
          <p:cNvPr id="20" name="Straight Arrow Connector 19"/>
          <p:cNvCxnSpPr/>
          <p:nvPr/>
        </p:nvCxnSpPr>
        <p:spPr>
          <a:xfrm rot="10800000" flipV="1">
            <a:off x="4572000" y="3657600"/>
            <a:ext cx="1143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1800" u="sng" dirty="0" smtClean="0">
                <a:effectLst/>
                <a:latin typeface="Times New Roman" pitchFamily="18" charset="0"/>
                <a:cs typeface="Times New Roman" pitchFamily="18" charset="0"/>
              </a:rPr>
              <a:t>Use Case Diagram</a:t>
            </a:r>
            <a:endParaRPr lang="en-US" sz="1800" u="sng" dirty="0">
              <a:effectLst/>
              <a:latin typeface="Times New Roman" pitchFamily="18" charset="0"/>
              <a:cs typeface="Times New Roman" pitchFamily="18" charset="0"/>
            </a:endParaRPr>
          </a:p>
        </p:txBody>
      </p:sp>
      <p:pic>
        <p:nvPicPr>
          <p:cNvPr id="8" name="Content Placeholder 7" descr="CreateJobListing.jpg"/>
          <p:cNvPicPr>
            <a:picLocks noGrp="1" noChangeAspect="1"/>
          </p:cNvPicPr>
          <p:nvPr>
            <p:ph idx="1"/>
          </p:nvPr>
        </p:nvPicPr>
        <p:blipFill>
          <a:blip r:embed="rId2" cstate="print"/>
          <a:stretch>
            <a:fillRect/>
          </a:stretch>
        </p:blipFill>
        <p:spPr>
          <a:xfrm>
            <a:off x="2438400" y="2133600"/>
            <a:ext cx="4029075" cy="1047750"/>
          </a:xfrm>
        </p:spPr>
      </p:pic>
      <p:sp>
        <p:nvSpPr>
          <p:cNvPr id="9" name="TextBox 8"/>
          <p:cNvSpPr txBox="1"/>
          <p:nvPr/>
        </p:nvSpPr>
        <p:spPr>
          <a:xfrm>
            <a:off x="1524000" y="1447800"/>
            <a:ext cx="6219972"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The use case “Create a Job Listing” </a:t>
            </a:r>
            <a:r>
              <a:rPr lang="en-US" sz="1600" b="1" dirty="0" smtClean="0">
                <a:latin typeface="Times New Roman" pitchFamily="18" charset="0"/>
                <a:cs typeface="Times New Roman" pitchFamily="18" charset="0"/>
              </a:rPr>
              <a:t>depends</a:t>
            </a:r>
            <a:r>
              <a:rPr lang="en-US" sz="1600" dirty="0" smtClean="0">
                <a:latin typeface="Times New Roman" pitchFamily="18" charset="0"/>
                <a:cs typeface="Times New Roman" pitchFamily="18" charset="0"/>
              </a:rPr>
              <a:t> on the employer logging in.</a:t>
            </a:r>
            <a:endParaRPr lang="en-US" sz="1600" dirty="0">
              <a:latin typeface="Times New Roman" pitchFamily="18" charset="0"/>
              <a:cs typeface="Times New Roman" pitchFamily="18" charset="0"/>
            </a:endParaRPr>
          </a:p>
        </p:txBody>
      </p:sp>
      <p:sp>
        <p:nvSpPr>
          <p:cNvPr id="11" name="TextBox 10"/>
          <p:cNvSpPr txBox="1"/>
          <p:nvPr/>
        </p:nvSpPr>
        <p:spPr>
          <a:xfrm>
            <a:off x="6477000" y="1905000"/>
            <a:ext cx="2282997"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Connector - </a:t>
            </a:r>
            <a:r>
              <a:rPr lang="en-US" sz="1600" b="1" dirty="0" smtClean="0">
                <a:latin typeface="Times New Roman" pitchFamily="18" charset="0"/>
                <a:cs typeface="Times New Roman" pitchFamily="18" charset="0"/>
              </a:rPr>
              <a:t>Dependency</a:t>
            </a:r>
            <a:endParaRPr lang="en-US" sz="1600" b="1" dirty="0">
              <a:latin typeface="Times New Roman" pitchFamily="18" charset="0"/>
              <a:cs typeface="Times New Roman" pitchFamily="18" charset="0"/>
            </a:endParaRPr>
          </a:p>
        </p:txBody>
      </p:sp>
      <p:cxnSp>
        <p:nvCxnSpPr>
          <p:cNvPr id="13" name="Straight Arrow Connector 12"/>
          <p:cNvCxnSpPr/>
          <p:nvPr/>
        </p:nvCxnSpPr>
        <p:spPr>
          <a:xfrm rot="10800000" flipV="1">
            <a:off x="5334000" y="2209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90600" y="3657600"/>
            <a:ext cx="7543796" cy="3416320"/>
          </a:xfrm>
          <a:prstGeom prst="rect">
            <a:avLst/>
          </a:prstGeom>
          <a:noFill/>
        </p:spPr>
        <p:txBody>
          <a:bodyPr wrap="square" rtlCol="0">
            <a:spAutoFit/>
          </a:bodyPr>
          <a:lstStyle/>
          <a:p>
            <a:pPr>
              <a:buFont typeface="Arial" pitchFamily="34" charset="0"/>
              <a:buChar char="•"/>
            </a:pPr>
            <a:r>
              <a:rPr lang="en-US" sz="1600"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Use Case Symbols</a:t>
            </a:r>
            <a:r>
              <a:rPr lang="en-US" sz="1600" dirty="0" smtClean="0">
                <a:latin typeface="Times New Roman" pitchFamily="18" charset="0"/>
                <a:cs typeface="Times New Roman" pitchFamily="18" charset="0"/>
              </a:rPr>
              <a:t>:</a:t>
            </a:r>
          </a:p>
          <a:p>
            <a:pPr>
              <a:buFont typeface="Arial" pitchFamily="34" charset="0"/>
              <a:buChar char="•"/>
            </a:pPr>
            <a:endParaRPr lang="en-US" sz="8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Dependency</a:t>
            </a:r>
            <a:r>
              <a:rPr lang="en-US" sz="1600" dirty="0" smtClean="0">
                <a:latin typeface="Times New Roman" pitchFamily="18" charset="0"/>
                <a:cs typeface="Times New Roman" pitchFamily="18" charset="0"/>
              </a:rPr>
              <a:t>-  A dashed line connector with a directional arrow.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The arrow points to the use case that is depended on.</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Actor- </a:t>
            </a:r>
            <a:r>
              <a:rPr lang="en-US" sz="1600" dirty="0" smtClean="0">
                <a:latin typeface="Times New Roman" pitchFamily="18" charset="0"/>
                <a:cs typeface="Times New Roman" pitchFamily="18" charset="0"/>
              </a:rPr>
              <a:t>Employer</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Two Use Case Ovals- </a:t>
            </a:r>
            <a:r>
              <a:rPr lang="en-US" sz="1600" dirty="0" smtClean="0">
                <a:latin typeface="Times New Roman" pitchFamily="18" charset="0"/>
                <a:cs typeface="Times New Roman" pitchFamily="18" charset="0"/>
              </a:rPr>
              <a:t>Create Job Listing and Log-In</a:t>
            </a:r>
          </a:p>
          <a:p>
            <a:endParaRPr lang="en-US" sz="1600" dirty="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Stereotyping Connectors</a:t>
            </a:r>
            <a:r>
              <a:rPr lang="en-US" sz="1600" dirty="0" smtClean="0">
                <a:latin typeface="Times New Roman" pitchFamily="18" charset="0"/>
                <a:cs typeface="Times New Roman" pitchFamily="18" charset="0"/>
              </a:rPr>
              <a:t>:</a:t>
            </a:r>
          </a:p>
          <a:p>
            <a:endParaRPr lang="en-US" sz="8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When a use case – “Create a Job Listing” needs the services of another use case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“Log-In” then the dependent use case is said to </a:t>
            </a:r>
            <a:r>
              <a:rPr lang="en-US" sz="1600" b="1" dirty="0" smtClean="0">
                <a:latin typeface="Times New Roman" pitchFamily="18" charset="0"/>
                <a:cs typeface="Times New Roman" pitchFamily="18" charset="0"/>
              </a:rPr>
              <a:t>&lt;&lt;include&gt;&gt; </a:t>
            </a:r>
            <a:r>
              <a:rPr lang="en-US" sz="1600" dirty="0" smtClean="0">
                <a:latin typeface="Times New Roman" pitchFamily="18" charset="0"/>
                <a:cs typeface="Times New Roman" pitchFamily="18" charset="0"/>
              </a:rPr>
              <a:t>the depended-on use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case.</a:t>
            </a:r>
          </a:p>
          <a:p>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17" name="TextBox 16"/>
          <p:cNvSpPr txBox="1"/>
          <p:nvPr/>
        </p:nvSpPr>
        <p:spPr>
          <a:xfrm>
            <a:off x="5029200" y="2971800"/>
            <a:ext cx="716863" cy="215444"/>
          </a:xfrm>
          <a:prstGeom prst="rect">
            <a:avLst/>
          </a:prstGeom>
          <a:noFill/>
        </p:spPr>
        <p:txBody>
          <a:bodyPr wrap="square" rtlCol="0">
            <a:spAutoFit/>
          </a:bodyPr>
          <a:lstStyle/>
          <a:p>
            <a:r>
              <a:rPr lang="en-US" sz="800" dirty="0" smtClean="0">
                <a:latin typeface="Times New Roman" pitchFamily="18" charset="0"/>
                <a:cs typeface="Times New Roman" pitchFamily="18" charset="0"/>
              </a:rPr>
              <a:t>&lt;&lt;include&gt;&gt;</a:t>
            </a:r>
            <a:endParaRPr lang="en-US" sz="800" dirty="0">
              <a:latin typeface="Times New Roman" pitchFamily="18" charset="0"/>
              <a:cs typeface="Times New Roman" pitchFamily="18" charset="0"/>
            </a:endParaRPr>
          </a:p>
        </p:txBody>
      </p:sp>
      <p:sp>
        <p:nvSpPr>
          <p:cNvPr id="10" name="TextBox 9"/>
          <p:cNvSpPr txBox="1"/>
          <p:nvPr/>
        </p:nvSpPr>
        <p:spPr>
          <a:xfrm>
            <a:off x="5029200" y="2971800"/>
            <a:ext cx="716863" cy="215444"/>
          </a:xfrm>
          <a:prstGeom prst="rect">
            <a:avLst/>
          </a:prstGeom>
          <a:noFill/>
        </p:spPr>
        <p:txBody>
          <a:bodyPr wrap="none" rtlCol="0">
            <a:spAutoFit/>
          </a:bodyPr>
          <a:lstStyle/>
          <a:p>
            <a:r>
              <a:rPr lang="en-US" sz="800" dirty="0" smtClean="0">
                <a:solidFill>
                  <a:schemeClr val="bg1"/>
                </a:solidFill>
                <a:latin typeface="Times New Roman" pitchFamily="18" charset="0"/>
                <a:cs typeface="Times New Roman" pitchFamily="18" charset="0"/>
              </a:rPr>
              <a:t>&lt;&lt;include&gt;&gt;</a:t>
            </a:r>
            <a:endParaRPr lang="en-US" sz="800" dirty="0">
              <a:solidFill>
                <a:schemeClr val="bg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1800" u="sng" dirty="0" smtClean="0">
                <a:effectLst/>
                <a:latin typeface="Times New Roman" pitchFamily="18" charset="0"/>
                <a:cs typeface="Times New Roman" pitchFamily="18" charset="0"/>
              </a:rPr>
              <a:t>Use Case Diagram</a:t>
            </a:r>
            <a:endParaRPr lang="en-US" sz="1800" u="sng" dirty="0">
              <a:effectLst/>
              <a:latin typeface="Times New Roman" pitchFamily="18" charset="0"/>
              <a:cs typeface="Times New Roman" pitchFamily="18" charset="0"/>
            </a:endParaRPr>
          </a:p>
        </p:txBody>
      </p:sp>
      <p:sp>
        <p:nvSpPr>
          <p:cNvPr id="12" name="Content Placeholder 11"/>
          <p:cNvSpPr txBox="1">
            <a:spLocks noGrp="1"/>
          </p:cNvSpPr>
          <p:nvPr>
            <p:ph idx="1"/>
          </p:nvPr>
        </p:nvSpPr>
        <p:spPr>
          <a:xfrm>
            <a:off x="533400" y="1600201"/>
            <a:ext cx="8229600" cy="1200329"/>
          </a:xfrm>
          <a:prstGeom prst="rect">
            <a:avLst/>
          </a:prstGeom>
          <a:noFill/>
        </p:spPr>
        <p:txBody>
          <a:bodyPr wrap="square" rtlCol="0">
            <a:spAutoFit/>
          </a:bodyPr>
          <a:lstStyle/>
          <a:p>
            <a:pPr>
              <a:buNone/>
            </a:pPr>
            <a:r>
              <a:rPr lang="en-US" sz="1600" u="sng" dirty="0" smtClean="0">
                <a:latin typeface="Times New Roman" pitchFamily="18" charset="0"/>
                <a:cs typeface="Times New Roman" pitchFamily="18" charset="0"/>
              </a:rPr>
              <a:t>Stereotyping Connectors</a:t>
            </a:r>
            <a:r>
              <a:rPr lang="en-US" sz="1600"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The extend stereotype is used to add more detail to a dependency which means that we are adding</a:t>
            </a:r>
          </a:p>
          <a:p>
            <a:pPr>
              <a:buNone/>
            </a:pPr>
            <a:r>
              <a:rPr lang="en-US" sz="1600" dirty="0" smtClean="0">
                <a:latin typeface="Times New Roman" pitchFamily="18" charset="0"/>
                <a:cs typeface="Times New Roman" pitchFamily="18" charset="0"/>
              </a:rPr>
              <a:t>capabilities.  </a:t>
            </a:r>
          </a:p>
          <a:p>
            <a:endParaRPr lang="en-US" sz="800" dirty="0" smtClean="0">
              <a:latin typeface="Times New Roman" pitchFamily="18" charset="0"/>
              <a:cs typeface="Times New Roman" pitchFamily="18" charset="0"/>
            </a:endParaRPr>
          </a:p>
        </p:txBody>
      </p:sp>
      <p:pic>
        <p:nvPicPr>
          <p:cNvPr id="15" name="Picture 14" descr="extends.jpg"/>
          <p:cNvPicPr>
            <a:picLocks noChangeAspect="1"/>
          </p:cNvPicPr>
          <p:nvPr/>
        </p:nvPicPr>
        <p:blipFill>
          <a:blip r:embed="rId2" cstate="print"/>
          <a:stretch>
            <a:fillRect/>
          </a:stretch>
        </p:blipFill>
        <p:spPr>
          <a:xfrm>
            <a:off x="2286000" y="2895600"/>
            <a:ext cx="4476750" cy="1704975"/>
          </a:xfrm>
          <a:prstGeom prst="rect">
            <a:avLst/>
          </a:prstGeom>
        </p:spPr>
      </p:pic>
      <p:sp>
        <p:nvSpPr>
          <p:cNvPr id="16" name="TextBox 15"/>
          <p:cNvSpPr txBox="1"/>
          <p:nvPr/>
        </p:nvSpPr>
        <p:spPr>
          <a:xfrm>
            <a:off x="609600" y="5486400"/>
            <a:ext cx="7474917"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Tracking the number of times a job listing is viewed is an extension of  “View Listing”.</a:t>
            </a: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1600" u="sng" dirty="0" smtClean="0">
                <a:effectLst/>
                <a:latin typeface="Times New Roman" pitchFamily="18" charset="0"/>
                <a:cs typeface="Times New Roman" pitchFamily="18" charset="0"/>
              </a:rPr>
              <a:t>Use Case Diagrams</a:t>
            </a:r>
            <a:endParaRPr lang="en-US" sz="1600" u="sng" dirty="0">
              <a:effectLst/>
              <a:latin typeface="Times New Roman" pitchFamily="18" charset="0"/>
              <a:cs typeface="Times New Roman" pitchFamily="18" charset="0"/>
            </a:endParaRPr>
          </a:p>
        </p:txBody>
      </p:sp>
      <p:pic>
        <p:nvPicPr>
          <p:cNvPr id="14" name="Content Placeholder 13" descr="CreatePriorityJobListing.jpg"/>
          <p:cNvPicPr>
            <a:picLocks noGrp="1" noChangeAspect="1"/>
          </p:cNvPicPr>
          <p:nvPr>
            <p:ph idx="1"/>
          </p:nvPr>
        </p:nvPicPr>
        <p:blipFill>
          <a:blip r:embed="rId2" cstate="print"/>
          <a:stretch>
            <a:fillRect/>
          </a:stretch>
        </p:blipFill>
        <p:spPr>
          <a:xfrm>
            <a:off x="2667000" y="2667000"/>
            <a:ext cx="3486150" cy="2447925"/>
          </a:xfrm>
        </p:spPr>
      </p:pic>
      <p:sp>
        <p:nvSpPr>
          <p:cNvPr id="6" name="TextBox 5"/>
          <p:cNvSpPr txBox="1"/>
          <p:nvPr/>
        </p:nvSpPr>
        <p:spPr>
          <a:xfrm>
            <a:off x="1447800" y="1447800"/>
            <a:ext cx="6607899"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The “Create Priority Job Listing” use case shows a generalization relationship</a:t>
            </a:r>
          </a:p>
          <a:p>
            <a:r>
              <a:rPr lang="en-US" sz="1600" dirty="0">
                <a:latin typeface="Times New Roman" pitchFamily="18" charset="0"/>
                <a:cs typeface="Times New Roman" pitchFamily="18" charset="0"/>
              </a:rPr>
              <a:t>b</a:t>
            </a:r>
            <a:r>
              <a:rPr lang="en-US" sz="1600" dirty="0" smtClean="0">
                <a:latin typeface="Times New Roman" pitchFamily="18" charset="0"/>
                <a:cs typeface="Times New Roman" pitchFamily="18" charset="0"/>
              </a:rPr>
              <a:t>etween two use cases.</a:t>
            </a:r>
            <a:endParaRPr lang="en-US" sz="1600" dirty="0">
              <a:latin typeface="Times New Roman" pitchFamily="18" charset="0"/>
              <a:cs typeface="Times New Roman" pitchFamily="18" charset="0"/>
            </a:endParaRPr>
          </a:p>
        </p:txBody>
      </p:sp>
      <p:sp>
        <p:nvSpPr>
          <p:cNvPr id="7" name="TextBox 6"/>
          <p:cNvSpPr txBox="1"/>
          <p:nvPr/>
        </p:nvSpPr>
        <p:spPr>
          <a:xfrm>
            <a:off x="6096000" y="2590800"/>
            <a:ext cx="260039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Connector – </a:t>
            </a:r>
            <a:r>
              <a:rPr lang="en-US" sz="1600" b="1" dirty="0" smtClean="0">
                <a:latin typeface="Times New Roman" pitchFamily="18" charset="0"/>
                <a:cs typeface="Times New Roman" pitchFamily="18" charset="0"/>
              </a:rPr>
              <a:t>Generalization </a:t>
            </a:r>
            <a:endParaRPr lang="en-US" sz="1600" b="1" dirty="0">
              <a:latin typeface="Times New Roman" pitchFamily="18" charset="0"/>
              <a:cs typeface="Times New Roman" pitchFamily="18" charset="0"/>
            </a:endParaRPr>
          </a:p>
        </p:txBody>
      </p:sp>
      <p:sp>
        <p:nvSpPr>
          <p:cNvPr id="12" name="TextBox 11"/>
          <p:cNvSpPr txBox="1"/>
          <p:nvPr/>
        </p:nvSpPr>
        <p:spPr>
          <a:xfrm>
            <a:off x="1447800" y="5288340"/>
            <a:ext cx="6481005" cy="1569660"/>
          </a:xfrm>
          <a:prstGeom prst="rect">
            <a:avLst/>
          </a:prstGeom>
          <a:noFill/>
        </p:spPr>
        <p:txBody>
          <a:bodyPr wrap="none" rtlCol="0">
            <a:spAutoFit/>
          </a:bodyPr>
          <a:lstStyle/>
          <a:p>
            <a:pPr>
              <a:buFont typeface="Arial" pitchFamily="34" charset="0"/>
              <a:buChar char="•"/>
            </a:pPr>
            <a:r>
              <a:rPr lang="en-US" sz="1600"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Generalization</a:t>
            </a:r>
            <a:r>
              <a:rPr lang="en-US" sz="1600" dirty="0" smtClean="0">
                <a:latin typeface="Times New Roman" pitchFamily="18" charset="0"/>
                <a:cs typeface="Times New Roman" pitchFamily="18" charset="0"/>
              </a:rPr>
              <a:t>- A directed line with a hollow triangle.</a:t>
            </a:r>
          </a:p>
          <a:p>
            <a:pPr>
              <a:buFont typeface="Arial" pitchFamily="34" charset="0"/>
              <a:buChar char="•"/>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Generalization in the UML means “</a:t>
            </a:r>
            <a:r>
              <a:rPr lang="en-US" sz="1600" b="1" dirty="0" smtClean="0">
                <a:latin typeface="Times New Roman" pitchFamily="18" charset="0"/>
                <a:cs typeface="Times New Roman" pitchFamily="18" charset="0"/>
              </a:rPr>
              <a:t>inheritance</a:t>
            </a:r>
            <a:r>
              <a:rPr lang="en-US" sz="1600" dirty="0" smtClean="0">
                <a:latin typeface="Times New Roman" pitchFamily="18" charset="0"/>
                <a:cs typeface="Times New Roman" pitchFamily="18" charset="0"/>
              </a:rPr>
              <a:t>”.</a:t>
            </a:r>
          </a:p>
          <a:p>
            <a:pPr>
              <a:buFont typeface="Arial" pitchFamily="34" charset="0"/>
              <a:buChar char="•"/>
            </a:pPr>
            <a:r>
              <a:rPr lang="en-US" sz="1600" dirty="0" smtClean="0">
                <a:latin typeface="Times New Roman" pitchFamily="18" charset="0"/>
                <a:cs typeface="Times New Roman" pitchFamily="18" charset="0"/>
              </a:rPr>
              <a:t> We can show a generalization relationship between two actors or two use</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cases.</a:t>
            </a:r>
          </a:p>
          <a:p>
            <a:pPr>
              <a:buFont typeface="Arial" pitchFamily="34" charset="0"/>
              <a:buChar char="•"/>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The arrow points toward the thing on which we are expanding.</a:t>
            </a:r>
          </a:p>
          <a:p>
            <a:endParaRPr lang="en-US" sz="1600" dirty="0">
              <a:latin typeface="Times New Roman" pitchFamily="18" charset="0"/>
              <a:cs typeface="Times New Roman" pitchFamily="18" charset="0"/>
            </a:endParaRPr>
          </a:p>
        </p:txBody>
      </p:sp>
      <p:cxnSp>
        <p:nvCxnSpPr>
          <p:cNvPr id="17" name="Straight Arrow Connector 16"/>
          <p:cNvCxnSpPr/>
          <p:nvPr/>
        </p:nvCxnSpPr>
        <p:spPr>
          <a:xfrm rot="5400000">
            <a:off x="5448300" y="29337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17" descr="comments.jpg"/>
          <p:cNvPicPr>
            <a:picLocks noChangeAspect="1"/>
          </p:cNvPicPr>
          <p:nvPr/>
        </p:nvPicPr>
        <p:blipFill>
          <a:blip r:embed="rId3" cstate="print"/>
          <a:stretch>
            <a:fillRect/>
          </a:stretch>
        </p:blipFill>
        <p:spPr>
          <a:xfrm>
            <a:off x="2971800" y="2133600"/>
            <a:ext cx="2800350" cy="4667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Class Diagrams</a:t>
            </a:r>
            <a:br>
              <a:rPr lang="en-US" sz="1800" u="sng" dirty="0" smtClean="0">
                <a:effectLst/>
                <a:latin typeface="Times New Roman" pitchFamily="18" charset="0"/>
                <a:cs typeface="Times New Roman" pitchFamily="18" charset="0"/>
              </a:rPr>
            </a:br>
            <a:r>
              <a:rPr lang="en-US" sz="1800" dirty="0" smtClean="0">
                <a:effectLst/>
                <a:latin typeface="Times New Roman" pitchFamily="18" charset="0"/>
                <a:cs typeface="Times New Roman" pitchFamily="18" charset="0"/>
              </a:rPr>
              <a:t>Classes and their relationships to one another</a:t>
            </a:r>
            <a:r>
              <a:rPr lang="en-US" sz="1800" u="sng" dirty="0" smtClean="0">
                <a:effectLst/>
                <a:latin typeface="Times New Roman" pitchFamily="18" charset="0"/>
                <a:cs typeface="Times New Roman" pitchFamily="18" charset="0"/>
              </a:rPr>
              <a:t/>
            </a:r>
            <a:br>
              <a:rPr lang="en-US" sz="1800" u="sng" dirty="0" smtClean="0">
                <a:effectLst/>
                <a:latin typeface="Times New Roman" pitchFamily="18" charset="0"/>
                <a:cs typeface="Times New Roman" pitchFamily="18" charset="0"/>
              </a:rPr>
            </a:br>
            <a:endParaRPr lang="en-US" sz="16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678363"/>
          </a:xfrm>
        </p:spPr>
        <p:txBody>
          <a:bodyPr>
            <a:normAutofit/>
          </a:bodyPr>
          <a:lstStyle/>
          <a:p>
            <a:pPr>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Key:</a:t>
            </a:r>
          </a:p>
          <a:p>
            <a:pPr>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Show the classes and their relationships from various perspectives in a way that will facilitate</a:t>
            </a:r>
          </a:p>
          <a:p>
            <a:pPr>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understanding.</a:t>
            </a:r>
          </a:p>
          <a:p>
            <a:r>
              <a:rPr lang="en-US" sz="1600" dirty="0" smtClean="0">
                <a:latin typeface="Times New Roman" pitchFamily="18" charset="0"/>
                <a:cs typeface="Times New Roman" pitchFamily="18" charset="0"/>
              </a:rPr>
              <a:t>It isn’t necessary to show all the classes in a single, monolithic class diagram.</a:t>
            </a:r>
          </a:p>
          <a:p>
            <a:r>
              <a:rPr lang="en-US" sz="1600" dirty="0" smtClean="0">
                <a:latin typeface="Times New Roman" pitchFamily="18" charset="0"/>
                <a:cs typeface="Times New Roman" pitchFamily="18" charset="0"/>
              </a:rPr>
              <a:t>A single class can be shown in more than one class diagram. </a:t>
            </a:r>
          </a:p>
          <a:p>
            <a:r>
              <a:rPr lang="en-US" sz="1600" dirty="0" smtClean="0">
                <a:latin typeface="Times New Roman" pitchFamily="18" charset="0"/>
                <a:cs typeface="Times New Roman" pitchFamily="18" charset="0"/>
              </a:rPr>
              <a:t>Plus (+) and minus (-) signs</a:t>
            </a:r>
          </a:p>
          <a:p>
            <a:pPr>
              <a:buNone/>
            </a:pPr>
            <a:r>
              <a:rPr lang="en-US" sz="1600" dirty="0" smtClean="0">
                <a:latin typeface="Times New Roman" pitchFamily="18" charset="0"/>
                <a:cs typeface="Times New Roman" pitchFamily="18" charset="0"/>
              </a:rPr>
              <a:t>	describe the visibility of the members</a:t>
            </a:r>
          </a:p>
          <a:p>
            <a:pPr>
              <a:buNone/>
            </a:pPr>
            <a:r>
              <a:rPr lang="en-US" sz="1600" dirty="0" smtClean="0">
                <a:latin typeface="Times New Roman" pitchFamily="18" charset="0"/>
                <a:cs typeface="Times New Roman" pitchFamily="18" charset="0"/>
              </a:rPr>
              <a:t>	and methods.</a:t>
            </a:r>
          </a:p>
          <a:p>
            <a:r>
              <a:rPr lang="en-US" sz="1600" dirty="0" smtClean="0">
                <a:latin typeface="Times New Roman" pitchFamily="18" charset="0"/>
                <a:cs typeface="Times New Roman" pitchFamily="18" charset="0"/>
              </a:rPr>
              <a:t>Plus (+) is public.  Anything can access</a:t>
            </a:r>
          </a:p>
          <a:p>
            <a:pPr>
              <a:buNone/>
            </a:pPr>
            <a:r>
              <a:rPr lang="en-US" sz="1600" dirty="0" smtClean="0">
                <a:latin typeface="Times New Roman" pitchFamily="18" charset="0"/>
                <a:cs typeface="Times New Roman" pitchFamily="18" charset="0"/>
              </a:rPr>
              <a:t>	or call it.</a:t>
            </a:r>
          </a:p>
          <a:p>
            <a:r>
              <a:rPr lang="en-US" sz="1600" dirty="0" smtClean="0">
                <a:latin typeface="Times New Roman" pitchFamily="18" charset="0"/>
                <a:cs typeface="Times New Roman" pitchFamily="18" charset="0"/>
              </a:rPr>
              <a:t>Minus (-) is private.  It can only be </a:t>
            </a:r>
          </a:p>
          <a:p>
            <a:pPr>
              <a:buNone/>
            </a:pPr>
            <a:r>
              <a:rPr lang="en-US" sz="1600" dirty="0" smtClean="0">
                <a:latin typeface="Times New Roman" pitchFamily="18" charset="0"/>
                <a:cs typeface="Times New Roman" pitchFamily="18" charset="0"/>
              </a:rPr>
              <a:t>	accessed or called from within its own</a:t>
            </a:r>
          </a:p>
          <a:p>
            <a:pPr>
              <a:buNone/>
            </a:pPr>
            <a:r>
              <a:rPr lang="en-US" sz="1600" dirty="0" smtClean="0">
                <a:latin typeface="Times New Roman" pitchFamily="18" charset="0"/>
                <a:cs typeface="Times New Roman" pitchFamily="18" charset="0"/>
              </a:rPr>
              <a:t>	class.      </a:t>
            </a:r>
          </a:p>
          <a:p>
            <a:endParaRPr lang="en-US" sz="1600" dirty="0">
              <a:latin typeface="Times New Roman" pitchFamily="18" charset="0"/>
              <a:cs typeface="Times New Roman" pitchFamily="18" charset="0"/>
            </a:endParaRPr>
          </a:p>
        </p:txBody>
      </p:sp>
      <p:pic>
        <p:nvPicPr>
          <p:cNvPr id="1026" name="Picture 2" descr="C:\Users\CHRIST~1\AppData\Local\Temp\Rar$DI01.186\classDiagram.jpg"/>
          <p:cNvPicPr>
            <a:picLocks noChangeAspect="1" noChangeArrowheads="1"/>
          </p:cNvPicPr>
          <p:nvPr/>
        </p:nvPicPr>
        <p:blipFill>
          <a:blip r:embed="rId2" cstate="print"/>
          <a:srcRect/>
          <a:stretch>
            <a:fillRect/>
          </a:stretch>
        </p:blipFill>
        <p:spPr bwMode="auto">
          <a:xfrm>
            <a:off x="4191000" y="3124200"/>
            <a:ext cx="3914775" cy="3362325"/>
          </a:xfrm>
          <a:prstGeom prst="rect">
            <a:avLst/>
          </a:prstGeom>
          <a:noFill/>
        </p:spPr>
      </p:pic>
      <p:sp>
        <p:nvSpPr>
          <p:cNvPr id="6" name="Rectangle 5"/>
          <p:cNvSpPr/>
          <p:nvPr/>
        </p:nvSpPr>
        <p:spPr>
          <a:xfrm>
            <a:off x="381000" y="4953000"/>
            <a:ext cx="3657600" cy="1569660"/>
          </a:xfrm>
          <a:prstGeom prst="rect">
            <a:avLst/>
          </a:prstGeom>
        </p:spPr>
        <p:txBody>
          <a:bodyPr wrap="square">
            <a:spAutoFit/>
          </a:bodyPr>
          <a:lstStyle/>
          <a:p>
            <a:r>
              <a:rPr lang="en-US" sz="1600" dirty="0" smtClean="0">
                <a:latin typeface="Times New Roman" pitchFamily="18" charset="0"/>
                <a:cs typeface="Times New Roman" pitchFamily="18" charset="0"/>
              </a:rPr>
              <a:t>The Generalization relationship indicates that one of the two related classes (the </a:t>
            </a:r>
            <a:r>
              <a:rPr lang="en-US" sz="1600" i="1" dirty="0" smtClean="0">
                <a:latin typeface="Times New Roman" pitchFamily="18" charset="0"/>
                <a:cs typeface="Times New Roman" pitchFamily="18" charset="0"/>
              </a:rPr>
              <a:t>subtype</a:t>
            </a:r>
            <a:r>
              <a:rPr lang="en-US" sz="1600" dirty="0" smtClean="0">
                <a:latin typeface="Times New Roman" pitchFamily="18" charset="0"/>
                <a:cs typeface="Times New Roman" pitchFamily="18" charset="0"/>
              </a:rPr>
              <a:t>) is considered to be a specialized form of the other (the </a:t>
            </a:r>
            <a:r>
              <a:rPr lang="en-US" sz="1600" i="1" dirty="0" smtClean="0">
                <a:latin typeface="Times New Roman" pitchFamily="18" charset="0"/>
                <a:cs typeface="Times New Roman" pitchFamily="18" charset="0"/>
              </a:rPr>
              <a:t>super type</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supertype</a:t>
            </a:r>
            <a:r>
              <a:rPr lang="en-US" sz="1600" dirty="0" smtClean="0">
                <a:latin typeface="Times New Roman" pitchFamily="18" charset="0"/>
                <a:cs typeface="Times New Roman" pitchFamily="18" charset="0"/>
              </a:rPr>
              <a:t> is considered as '</a:t>
            </a:r>
            <a:r>
              <a:rPr lang="en-US" sz="1600" b="1" i="1" dirty="0" smtClean="0">
                <a:latin typeface="Times New Roman" pitchFamily="18" charset="0"/>
                <a:cs typeface="Times New Roman" pitchFamily="18" charset="0"/>
              </a:rPr>
              <a:t>Generalization'</a:t>
            </a:r>
            <a:r>
              <a:rPr lang="en-US" sz="1600" dirty="0" smtClean="0">
                <a:latin typeface="Times New Roman" pitchFamily="18" charset="0"/>
                <a:cs typeface="Times New Roman" pitchFamily="18" charset="0"/>
              </a:rPr>
              <a:t> of subtype. </a:t>
            </a:r>
            <a:endParaRPr lang="en-US" sz="1600" dirty="0">
              <a:latin typeface="Times New Roman" pitchFamily="18" charset="0"/>
              <a:cs typeface="Times New Roman" pitchFamily="18" charset="0"/>
            </a:endParaRPr>
          </a:p>
        </p:txBody>
      </p:sp>
      <p:cxnSp>
        <p:nvCxnSpPr>
          <p:cNvPr id="8" name="Straight Arrow Connector 7"/>
          <p:cNvCxnSpPr/>
          <p:nvPr/>
        </p:nvCxnSpPr>
        <p:spPr>
          <a:xfrm>
            <a:off x="3581400" y="54102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u="sng" dirty="0" smtClean="0">
                <a:effectLst/>
                <a:latin typeface="Times New Roman" pitchFamily="18" charset="0"/>
                <a:cs typeface="Times New Roman" pitchFamily="18" charset="0"/>
              </a:rPr>
              <a:t>Class Diagrams</a:t>
            </a:r>
            <a:endParaRPr lang="en-US" sz="1800" u="sng" dirty="0">
              <a:effectLst/>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1447800" y="1600200"/>
            <a:ext cx="6267450" cy="809625"/>
          </a:xfrm>
          <a:prstGeom prst="rect">
            <a:avLst/>
          </a:prstGeom>
          <a:noFill/>
          <a:ln w="9525">
            <a:noFill/>
            <a:miter lim="800000"/>
            <a:headEnd/>
            <a:tailEnd/>
          </a:ln>
        </p:spPr>
      </p:pic>
      <p:sp>
        <p:nvSpPr>
          <p:cNvPr id="5" name="TextBox 4"/>
          <p:cNvSpPr txBox="1"/>
          <p:nvPr/>
        </p:nvSpPr>
        <p:spPr>
          <a:xfrm>
            <a:off x="3962400" y="2667000"/>
            <a:ext cx="1795684"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Aggregation – “has-a”</a:t>
            </a:r>
            <a:endParaRPr lang="en-US" sz="1400" dirty="0">
              <a:latin typeface="Times New Roman" pitchFamily="18" charset="0"/>
              <a:cs typeface="Times New Roman" pitchFamily="18" charset="0"/>
            </a:endParaRPr>
          </a:p>
        </p:txBody>
      </p:sp>
      <p:cxnSp>
        <p:nvCxnSpPr>
          <p:cNvPr id="7" name="Straight Arrow Connector 6"/>
          <p:cNvCxnSpPr>
            <a:stCxn id="5" idx="0"/>
          </p:cNvCxnSpPr>
          <p:nvPr/>
        </p:nvCxnSpPr>
        <p:spPr>
          <a:xfrm rot="5400000" flipH="1" flipV="1">
            <a:off x="4563721" y="2353921"/>
            <a:ext cx="609600" cy="16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3048000"/>
            <a:ext cx="3542829" cy="584775"/>
          </a:xfrm>
          <a:prstGeom prst="rect">
            <a:avLst/>
          </a:prstGeom>
          <a:noFill/>
        </p:spPr>
        <p:txBody>
          <a:bodyPr wrap="none" rtlCol="0">
            <a:spAutoFit/>
          </a:bodyPr>
          <a:lstStyle/>
          <a:p>
            <a:r>
              <a:rPr lang="en-US" sz="1600" dirty="0" smtClean="0">
                <a:latin typeface="Times New Roman" pitchFamily="18" charset="0"/>
                <a:cs typeface="Times New Roman" pitchFamily="18" charset="0"/>
              </a:rPr>
              <a:t>A professor can have 1 or  more classes. </a:t>
            </a:r>
          </a:p>
          <a:p>
            <a:r>
              <a:rPr lang="en-US" sz="1600" dirty="0" smtClean="0">
                <a:latin typeface="Times New Roman" pitchFamily="18" charset="0"/>
                <a:cs typeface="Times New Roman" pitchFamily="18" charset="0"/>
              </a:rPr>
              <a:t>A class </a:t>
            </a:r>
            <a:r>
              <a:rPr lang="en-US" sz="1600" dirty="0" smtClean="0">
                <a:latin typeface="Times New Roman" pitchFamily="18" charset="0"/>
                <a:cs typeface="Times New Roman" pitchFamily="18" charset="0"/>
              </a:rPr>
              <a:t>can </a:t>
            </a:r>
            <a:r>
              <a:rPr lang="en-US" sz="1600" smtClean="0">
                <a:latin typeface="Times New Roman" pitchFamily="18" charset="0"/>
                <a:cs typeface="Times New Roman" pitchFamily="18" charset="0"/>
              </a:rPr>
              <a:t>only have </a:t>
            </a:r>
            <a:r>
              <a:rPr lang="en-US" sz="1600" dirty="0" smtClean="0">
                <a:latin typeface="Times New Roman" pitchFamily="18" charset="0"/>
                <a:cs typeface="Times New Roman" pitchFamily="18" charset="0"/>
              </a:rPr>
              <a:t>1 professor.</a:t>
            </a:r>
            <a:endParaRPr lang="en-US" sz="1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609600" y="4343400"/>
            <a:ext cx="8086725" cy="885825"/>
          </a:xfrm>
          <a:prstGeom prst="rect">
            <a:avLst/>
          </a:prstGeom>
          <a:noFill/>
          <a:ln w="9525">
            <a:noFill/>
            <a:miter lim="800000"/>
            <a:headEnd/>
            <a:tailEnd/>
          </a:ln>
        </p:spPr>
      </p:pic>
      <p:sp>
        <p:nvSpPr>
          <p:cNvPr id="11" name="TextBox 10"/>
          <p:cNvSpPr txBox="1"/>
          <p:nvPr/>
        </p:nvSpPr>
        <p:spPr>
          <a:xfrm>
            <a:off x="762000" y="5562600"/>
            <a:ext cx="7772400" cy="830997"/>
          </a:xfrm>
          <a:prstGeom prst="rect">
            <a:avLst/>
          </a:prstGeom>
          <a:noFill/>
        </p:spPr>
        <p:txBody>
          <a:bodyPr wrap="square" rtlCol="0">
            <a:spAutoFit/>
          </a:bodyPr>
          <a:lstStyle/>
          <a:p>
            <a:r>
              <a:rPr lang="en-US" sz="1600" dirty="0" smtClean="0">
                <a:latin typeface="Times New Roman" pitchFamily="18" charset="0"/>
                <a:cs typeface="Times New Roman" pitchFamily="18" charset="0"/>
              </a:rPr>
              <a:t>An Association represents a family of links. </a:t>
            </a:r>
          </a:p>
          <a:p>
            <a:r>
              <a:rPr lang="en-US" sz="1600" dirty="0" smtClean="0">
                <a:latin typeface="Times New Roman" pitchFamily="18" charset="0"/>
                <a:cs typeface="Times New Roman" pitchFamily="18" charset="0"/>
              </a:rPr>
              <a:t>It</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defines a relationship between classes of objects which allows one object instance to cause another to perform an action on its behalf.</a:t>
            </a:r>
            <a:endParaRPr lang="en-US" sz="1600" dirty="0">
              <a:latin typeface="Times New Roman" pitchFamily="18" charset="0"/>
              <a:cs typeface="Times New Roman" pitchFamily="18" charset="0"/>
            </a:endParaRPr>
          </a:p>
        </p:txBody>
      </p:sp>
      <p:sp>
        <p:nvSpPr>
          <p:cNvPr id="12" name="TextBox 11"/>
          <p:cNvSpPr txBox="1"/>
          <p:nvPr/>
        </p:nvSpPr>
        <p:spPr>
          <a:xfrm>
            <a:off x="6705600" y="3505200"/>
            <a:ext cx="984565"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0 or more</a:t>
            </a:r>
            <a:endParaRPr lang="en-US" sz="1600" dirty="0">
              <a:latin typeface="Times New Roman" pitchFamily="18" charset="0"/>
              <a:cs typeface="Times New Roman" pitchFamily="18" charset="0"/>
            </a:endParaRPr>
          </a:p>
        </p:txBody>
      </p:sp>
      <p:cxnSp>
        <p:nvCxnSpPr>
          <p:cNvPr id="14" name="Straight Arrow Connector 13"/>
          <p:cNvCxnSpPr/>
          <p:nvPr/>
        </p:nvCxnSpPr>
        <p:spPr>
          <a:xfrm rot="5400000">
            <a:off x="6515100" y="40005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1518</TotalTime>
  <Words>2203</Words>
  <Application>Microsoft Macintosh PowerPoint</Application>
  <PresentationFormat>On-screen Show (4:3)</PresentationFormat>
  <Paragraphs>299</Paragraphs>
  <Slides>22</Slides>
  <Notes>0</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Foundry</vt:lpstr>
      <vt:lpstr>    Unified Modeling Language</vt:lpstr>
      <vt:lpstr>UML- The Unified Modeling Language</vt:lpstr>
      <vt:lpstr>Why use UML?</vt:lpstr>
      <vt:lpstr>Use Case Diagrams Documenting the Customer’s Requirements/To-Do Lists</vt:lpstr>
      <vt:lpstr>Use Case Diagram</vt:lpstr>
      <vt:lpstr>Use Case Diagram</vt:lpstr>
      <vt:lpstr>Use Case Diagrams</vt:lpstr>
      <vt:lpstr>Class Diagrams Classes and their relationships to one another </vt:lpstr>
      <vt:lpstr>Class Diagrams</vt:lpstr>
      <vt:lpstr>Activity Diagrams UML’s version of the Flowchart</vt:lpstr>
      <vt:lpstr>Interaction Diagrams How objects interact using messages to complete a task.</vt:lpstr>
      <vt:lpstr>Sequence Diagrams</vt:lpstr>
      <vt:lpstr>Collaboration Diagram The other interaction diagram.</vt:lpstr>
      <vt:lpstr>State Diagrams</vt:lpstr>
      <vt:lpstr>State Diagrams Shows the changing state of an object as it passes through a system.</vt:lpstr>
      <vt:lpstr>Physical Diagrams</vt:lpstr>
      <vt:lpstr>Component Diagrams  Show the software components of a system and how they are related to each other.  </vt:lpstr>
      <vt:lpstr>Deployment Diagrams Show the physical relationship between hardware and software in a system.</vt:lpstr>
      <vt:lpstr>Deployment Diagrams</vt:lpstr>
      <vt:lpstr>What programs can we use to create UML diagrams?</vt:lpstr>
      <vt:lpstr>When are you done modeling? Here are some tips </vt:lpstr>
      <vt:lpstr>References</vt:lpstr>
    </vt:vector>
  </TitlesOfParts>
  <Company>State University of New York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The Unified Modeling Language</dc:title>
  <dc:creator>Christina</dc:creator>
  <cp:lastModifiedBy>Office 2004 Test Drive User</cp:lastModifiedBy>
  <cp:revision>217</cp:revision>
  <dcterms:created xsi:type="dcterms:W3CDTF">2010-09-10T15:52:35Z</dcterms:created>
  <dcterms:modified xsi:type="dcterms:W3CDTF">2010-09-10T15:58:49Z</dcterms:modified>
</cp:coreProperties>
</file>