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94" r:id="rId4"/>
    <p:sldId id="317" r:id="rId5"/>
    <p:sldId id="31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7" r:id="rId14"/>
    <p:sldId id="306" r:id="rId15"/>
    <p:sldId id="308" r:id="rId16"/>
    <p:sldId id="309" r:id="rId17"/>
    <p:sldId id="310" r:id="rId18"/>
    <p:sldId id="314" r:id="rId19"/>
    <p:sldId id="332" r:id="rId20"/>
    <p:sldId id="326" r:id="rId21"/>
    <p:sldId id="328" r:id="rId22"/>
    <p:sldId id="336" r:id="rId23"/>
    <p:sldId id="335" r:id="rId24"/>
    <p:sldId id="324" r:id="rId25"/>
    <p:sldId id="311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2025"/>
    <a:srgbClr val="A33B39"/>
    <a:srgbClr val="560818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197"/>
  </p:normalViewPr>
  <p:slideViewPr>
    <p:cSldViewPr snapToGrid="0" snapToObjects="1">
      <p:cViewPr varScale="1">
        <p:scale>
          <a:sx n="161" d="100"/>
          <a:sy n="16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614B5-8A25-894B-A785-2AE97A276DC1}" type="datetimeFigureOut">
              <a:rPr kumimoji="1" lang="ko-Kore-KR" altLang="en-US" smtClean="0"/>
              <a:t>08/12/2022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13BA-7EE3-9A4B-AF50-CB31A3983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988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6133-89F2-964C-B8C7-4042B6E8F88D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341146" cy="365125"/>
          </a:xfrm>
        </p:spPr>
        <p:txBody>
          <a:bodyPr/>
          <a:lstStyle>
            <a:lvl1pPr>
              <a:defRPr sz="2000" b="1">
                <a:solidFill>
                  <a:srgbClr val="892025"/>
                </a:solidFill>
              </a:defRPr>
            </a:lvl1pPr>
          </a:lstStyle>
          <a:p>
            <a:fld id="{23472E81-EEEB-FF49-9648-996F95116FAD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460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7EBA-3DA0-CB4D-AB72-02697A74CB0B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620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8E3-2ACA-6346-86F7-B9B36575BCD5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688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E99-39B1-3144-8ADB-638750CF8E23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137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D8AA-2EA8-F849-8E0F-2D0E51C12F7E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519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CEC-BE32-9542-A68F-01DC81FCAEC9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61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ADF-90A4-D540-8300-E1E10B104FF0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217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AEF-43DC-AA48-A019-E3059C63165E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27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B8CF-2CCA-2947-9F12-F4313053BEEF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E81-EEEB-FF49-9648-996F95116FAD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765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EC4A-1D51-0D43-99A7-23736F7CE1FF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185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6BCF-2DD2-D24D-9674-6D5FDCC34771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53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0D12-85F4-114B-98E3-9CB330E37A92}" type="datetime1">
              <a:rPr kumimoji="1" lang="ko-KR" altLang="en-US" smtClean="0"/>
              <a:t>2022-08-12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ko-KR" altLang="en-US"/>
              <a:t>ㄹㅇㄴ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9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490A-0CB8-DB45-A00B-631DD7E2B9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48574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syoon0823/MRNN" TargetMode="External"/><Relationship Id="rId4" Type="http://schemas.openxmlformats.org/officeDocument/2006/relationships/hyperlink" Target="https://www.kaggle.com/code/markwallbang/m-rnn-estimate-missing-values-in-time-series/notebook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5413CE49-2071-EB4F-A196-530F4C7FFB8C}"/>
              </a:ext>
            </a:extLst>
          </p:cNvPr>
          <p:cNvSpPr txBox="1">
            <a:spLocks/>
          </p:cNvSpPr>
          <p:nvPr/>
        </p:nvSpPr>
        <p:spPr>
          <a:xfrm>
            <a:off x="9067800" y="4913745"/>
            <a:ext cx="3060700" cy="11351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800" b="1" spc="-100" dirty="0">
                <a:latin typeface="+mj-ea"/>
                <a:ea typeface="+mj-ea"/>
              </a:rPr>
              <a:t>고려대학교 산업경영공학과</a:t>
            </a:r>
            <a:endParaRPr lang="en-US" altLang="ko-KR" sz="1800" b="1" spc="-100" dirty="0">
              <a:latin typeface="+mj-ea"/>
              <a:ea typeface="+mj-ea"/>
            </a:endParaRPr>
          </a:p>
          <a:p>
            <a:pPr marL="0" indent="0" algn="r">
              <a:buNone/>
            </a:pPr>
            <a:r>
              <a:rPr lang="en-US" altLang="ko-KR" sz="1800" b="1" spc="-100" dirty="0">
                <a:latin typeface="+mj-ea"/>
                <a:ea typeface="+mj-ea"/>
              </a:rPr>
              <a:t>DAHS</a:t>
            </a:r>
            <a:r>
              <a:rPr lang="ko-KR" altLang="en-US" sz="1800" b="1" spc="-100" dirty="0">
                <a:latin typeface="+mj-ea"/>
                <a:ea typeface="+mj-ea"/>
              </a:rPr>
              <a:t> 연구실</a:t>
            </a:r>
            <a:endParaRPr lang="en-US" altLang="ko-KR" sz="1800" b="1" spc="-100" dirty="0">
              <a:latin typeface="+mj-ea"/>
              <a:ea typeface="+mj-ea"/>
            </a:endParaRPr>
          </a:p>
          <a:p>
            <a:pPr marL="0" indent="0" algn="r">
              <a:buNone/>
            </a:pPr>
            <a:r>
              <a:rPr lang="ko-KR" altLang="en-US" sz="1800" b="1" spc="-100" dirty="0" err="1">
                <a:latin typeface="+mj-ea"/>
                <a:ea typeface="+mj-ea"/>
              </a:rPr>
              <a:t>김홍범</a:t>
            </a:r>
            <a:endParaRPr lang="en-US" altLang="ko-KR" sz="1800" b="1" spc="-100" dirty="0">
              <a:latin typeface="+mj-ea"/>
              <a:ea typeface="+mj-ea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CEB0AA6-F273-974F-9EB0-6435C3EF226C}"/>
              </a:ext>
            </a:extLst>
          </p:cNvPr>
          <p:cNvSpPr txBox="1">
            <a:spLocks/>
          </p:cNvSpPr>
          <p:nvPr/>
        </p:nvSpPr>
        <p:spPr>
          <a:xfrm>
            <a:off x="-3" y="2221434"/>
            <a:ext cx="12192003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연구 계획서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BEDFC6F-A989-354D-BEAD-5D4EE41FE65E}"/>
              </a:ext>
            </a:extLst>
          </p:cNvPr>
          <p:cNvGrpSpPr/>
          <p:nvPr/>
        </p:nvGrpSpPr>
        <p:grpSpPr>
          <a:xfrm>
            <a:off x="0" y="1093339"/>
            <a:ext cx="12192000" cy="5818996"/>
            <a:chOff x="0" y="1093339"/>
            <a:chExt cx="12192000" cy="5818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B4CEEC-7F44-C049-AB07-EF44790D7119}"/>
                </a:ext>
              </a:extLst>
            </p:cNvPr>
            <p:cNvSpPr/>
            <p:nvPr/>
          </p:nvSpPr>
          <p:spPr>
            <a:xfrm>
              <a:off x="0" y="1093339"/>
              <a:ext cx="12192000" cy="2806262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5DDB3D2C-237B-8648-B245-C636475000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47970"/>
              <a:ext cx="12192000" cy="0"/>
            </a:xfrm>
            <a:prstGeom prst="line">
              <a:avLst/>
            </a:prstGeom>
            <a:ln w="44450">
              <a:solidFill>
                <a:srgbClr val="892025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BCA41C0-80E0-2645-BEAF-F81737F2A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1100" y="6313510"/>
              <a:ext cx="2057400" cy="54449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0DD2E5-46D5-954F-860E-FB6BF26B433F}"/>
                </a:ext>
              </a:extLst>
            </p:cNvPr>
            <p:cNvSpPr/>
            <p:nvPr/>
          </p:nvSpPr>
          <p:spPr>
            <a:xfrm>
              <a:off x="1399540" y="6266004"/>
              <a:ext cx="29895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/>
              <a:r>
                <a:rPr lang="en" altLang="ko-Kore-KR" b="1" dirty="0">
                  <a:solidFill>
                    <a:srgbClr val="892025"/>
                  </a:solidFill>
                  <a:latin typeface="PT Sans" panose="020B0503020203020204" pitchFamily="34" charset="0"/>
                </a:rPr>
                <a:t>Data Analytics and </a:t>
              </a:r>
            </a:p>
            <a:p>
              <a:pPr algn="ctr" fontAlgn="t"/>
              <a:r>
                <a:rPr lang="en" altLang="ko-Kore-KR" b="1" dirty="0">
                  <a:solidFill>
                    <a:srgbClr val="892025"/>
                  </a:solidFill>
                  <a:latin typeface="PT Sans" panose="020B0503020203020204" pitchFamily="34" charset="0"/>
                </a:rPr>
                <a:t>Healthcare Systems LAB</a:t>
              </a:r>
              <a:endParaRPr lang="en" altLang="ko-Kore-KR" b="1" i="0" dirty="0">
                <a:solidFill>
                  <a:srgbClr val="892025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6B0380B-96C0-F246-B54E-726EAE3E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" y="6336450"/>
              <a:ext cx="1582420" cy="45783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4E0C206-6755-454C-A206-F1ECAA1B3DA0}"/>
              </a:ext>
            </a:extLst>
          </p:cNvPr>
          <p:cNvSpPr txBox="1"/>
          <p:nvPr/>
        </p:nvSpPr>
        <p:spPr>
          <a:xfrm>
            <a:off x="-103875" y="2012145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0" u="none" strike="noStrike" baseline="0" dirty="0">
                <a:solidFill>
                  <a:schemeClr val="bg1"/>
                </a:solidFill>
                <a:latin typeface="+mj-ea"/>
                <a:ea typeface="+mj-ea"/>
              </a:rPr>
              <a:t>Estimating Missing Data in Temporal Data Streams Using </a:t>
            </a:r>
          </a:p>
          <a:p>
            <a:pPr algn="ctr"/>
            <a:r>
              <a:rPr lang="en-US" altLang="ko-KR" sz="2800" b="1" i="0" u="none" strike="noStrike" baseline="0" dirty="0">
                <a:solidFill>
                  <a:schemeClr val="bg1"/>
                </a:solidFill>
                <a:latin typeface="+mj-ea"/>
                <a:ea typeface="+mj-ea"/>
              </a:rPr>
              <a:t>Multi-directional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50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10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j-ea"/>
              </a:rPr>
              <a:t>Multi-directional Recurrent Neural Networks (M-RNN)</a:t>
            </a:r>
            <a:endParaRPr lang="ko-KR" altLang="en-US" sz="2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03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F90476D-2291-5941-B215-4B1B9B91DAC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M-RNN Architecture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261775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2. M-RNN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3BEEFE-3F83-0260-1068-D72EE11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89" y="2031414"/>
            <a:ext cx="8674980" cy="366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3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11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j-ea"/>
              </a:rPr>
              <a:t>Multi-directional Recurrent Neural Networks (M-RNN)</a:t>
            </a:r>
            <a:endParaRPr lang="ko-KR" altLang="en-US" sz="2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03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F90476D-2291-5941-B215-4B1B9B91DAC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M-RNN Interpolator</a:t>
            </a: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261775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2. M-RNN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E773F-D441-59C2-587A-B8E9463F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0" y="2344422"/>
            <a:ext cx="4703747" cy="2696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5824AB-4520-3849-D920-B3BE80342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79" y="2298782"/>
            <a:ext cx="4703747" cy="269684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5402C26-FE45-0860-EEF3-CC0FB1119ED7}"/>
              </a:ext>
            </a:extLst>
          </p:cNvPr>
          <p:cNvSpPr/>
          <p:nvPr/>
        </p:nvSpPr>
        <p:spPr>
          <a:xfrm>
            <a:off x="5508556" y="3403405"/>
            <a:ext cx="424719" cy="57888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892025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A43EA2-3985-ED38-9D8C-074A77BB9A21}"/>
                  </a:ext>
                </a:extLst>
              </p:cNvPr>
              <p:cNvSpPr txBox="1"/>
              <p:nvPr/>
            </p:nvSpPr>
            <p:spPr>
              <a:xfrm>
                <a:off x="1763486" y="5142016"/>
                <a:ext cx="7926779" cy="664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This procedure ensure that the actual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automatically not used in the estimation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A43EA2-3985-ED38-9D8C-074A77BB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486" y="5142016"/>
                <a:ext cx="7926779" cy="664413"/>
              </a:xfrm>
              <a:prstGeom prst="rect">
                <a:avLst/>
              </a:prstGeom>
              <a:blipFill>
                <a:blip r:embed="rId5"/>
                <a:stretch>
                  <a:fillRect l="-461" t="-3704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67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12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j-ea"/>
              </a:rPr>
              <a:t>Multi-directional Recurrent Neural Networks (M-RNN)</a:t>
            </a:r>
            <a:endParaRPr lang="ko-KR" altLang="en-US" sz="2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03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F90476D-2291-5941-B215-4B1B9B91DAC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M-RNN imputer</a:t>
            </a: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261775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2. M-RNN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915006-ACF5-F9FB-D3F9-D21FC697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69" y="2043623"/>
            <a:ext cx="6182777" cy="3123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D53C35-D44F-3B88-6C6F-F636F70503D8}"/>
                  </a:ext>
                </a:extLst>
              </p:cNvPr>
              <p:cNvSpPr txBox="1"/>
              <p:nvPr/>
            </p:nvSpPr>
            <p:spPr>
              <a:xfrm>
                <a:off x="1407225" y="5108945"/>
                <a:ext cx="8538359" cy="65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Note : Always the same FCNN for each </a:t>
                </a:r>
                <a:r>
                  <a:rPr lang="en-US" altLang="ko-KR" dirty="0" err="1"/>
                  <a:t>timestap</a:t>
                </a:r>
                <a:r>
                  <a:rPr lang="en-US" altLang="ko-KR" dirty="0"/>
                  <a:t>, also we do not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 every step.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 this process, we use dropout process for multiple imputation.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D53C35-D44F-3B88-6C6F-F636F7050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225" y="5108945"/>
                <a:ext cx="8538359" cy="655372"/>
              </a:xfrm>
              <a:prstGeom prst="rect">
                <a:avLst/>
              </a:prstGeom>
              <a:blipFill>
                <a:blip r:embed="rId4"/>
                <a:stretch>
                  <a:fillRect l="-500" t="-2778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6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13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2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F90476D-2291-5941-B215-4B1B9B91DAC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Imputation Accuracy on the Given Datasets</a:t>
            </a: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261775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1. Results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9A066-46A7-8C87-6CD4-900F152AC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65" y="2031414"/>
            <a:ext cx="8313717" cy="37030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F89B75-96C4-4AC7-CA1D-5DC21C352E6D}"/>
              </a:ext>
            </a:extLst>
          </p:cNvPr>
          <p:cNvSpPr/>
          <p:nvPr/>
        </p:nvSpPr>
        <p:spPr>
          <a:xfrm>
            <a:off x="1662545" y="2826327"/>
            <a:ext cx="8027720" cy="463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14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2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F90476D-2291-5941-B215-4B1B9B91DAC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Combining models of interpolation and imputation</a:t>
            </a: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261775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1. Results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D54730-AA44-2CCA-5BCD-361C9416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81" y="1916139"/>
            <a:ext cx="5736400" cy="35534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FA841D-5C0F-C1C7-4700-963435DA7FE2}"/>
              </a:ext>
            </a:extLst>
          </p:cNvPr>
          <p:cNvSpPr txBox="1"/>
          <p:nvPr/>
        </p:nvSpPr>
        <p:spPr>
          <a:xfrm>
            <a:off x="1870364" y="5412357"/>
            <a:ext cx="832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purpose of conducting multiple imputation is to reduce uncertainty/shrink confidence intervals( </a:t>
            </a:r>
            <a:r>
              <a:rPr lang="en-US" altLang="ko-KR" dirty="0">
                <a:solidFill>
                  <a:srgbClr val="FF0000"/>
                </a:solidFill>
              </a:rPr>
              <a:t>rather than to improve performance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68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15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2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F90476D-2291-5941-B215-4B1B9B91DAC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Source of Gain of M-RNN</a:t>
            </a: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362716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2. Additional Experiments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91756C-DD5B-3D75-C829-E63A9E77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39" y="2120222"/>
            <a:ext cx="6726800" cy="38226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6EF8FE-1A8A-C1C3-8319-9BCB5704DD56}"/>
              </a:ext>
            </a:extLst>
          </p:cNvPr>
          <p:cNvSpPr txBox="1"/>
          <p:nvPr/>
        </p:nvSpPr>
        <p:spPr>
          <a:xfrm>
            <a:off x="4598746" y="1884658"/>
            <a:ext cx="1908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Our dataset(25%)</a:t>
            </a:r>
            <a:endParaRPr lang="ko-KR" altLang="en-US" sz="1500" b="1" dirty="0"/>
          </a:p>
        </p:txBody>
      </p:sp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F467E1C1-0A8B-5A5C-7372-17BA56E5A527}"/>
              </a:ext>
            </a:extLst>
          </p:cNvPr>
          <p:cNvSpPr/>
          <p:nvPr/>
        </p:nvSpPr>
        <p:spPr>
          <a:xfrm rot="16200000" flipH="1">
            <a:off x="4472958" y="1986395"/>
            <a:ext cx="244761" cy="30958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0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16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2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362716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2. Additional Experiments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2172B0-795D-E162-59B2-49B0EBED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02" y="1895204"/>
            <a:ext cx="6886698" cy="3992587"/>
          </a:xfrm>
          <a:prstGeom prst="rect">
            <a:avLst/>
          </a:prstGeom>
        </p:spPr>
      </p:pic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F30BA9DC-8858-2AB7-A4E0-9C2BDD8FC04A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Prediction accuracy on the original datasets</a:t>
            </a:r>
          </a:p>
        </p:txBody>
      </p:sp>
    </p:spTree>
    <p:extLst>
      <p:ext uri="{BB962C8B-B14F-4D97-AF65-F5344CB8AC3E}">
        <p14:creationId xmlns:p14="http://schemas.microsoft.com/office/powerpoint/2010/main" val="16388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17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2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362716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2. Additional Experiments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47DB6-7353-3166-1541-D3166415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46" y="2540270"/>
            <a:ext cx="5374451" cy="2447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48F78-EBB7-5DB0-EB8E-5312C12EDA7C}"/>
              </a:ext>
            </a:extLst>
          </p:cNvPr>
          <p:cNvSpPr txBox="1"/>
          <p:nvPr/>
        </p:nvSpPr>
        <p:spPr>
          <a:xfrm>
            <a:off x="6751123" y="2743392"/>
            <a:ext cx="3984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Congeniality of an imputation model can be evaluated by specified metric.(mean bias, RMSE)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comparison, we delete 20%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Result shows our methods is mor congenial than the benchmarks.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3F798F-1088-B6A2-959C-4BC24ED93432}"/>
              </a:ext>
            </a:extLst>
          </p:cNvPr>
          <p:cNvSpPr/>
          <p:nvPr/>
        </p:nvSpPr>
        <p:spPr>
          <a:xfrm>
            <a:off x="1246084" y="3380601"/>
            <a:ext cx="5000337" cy="28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77B992C8-5714-44DE-AF17-A773D2BD698E}"/>
              </a:ext>
            </a:extLst>
          </p:cNvPr>
          <p:cNvSpPr/>
          <p:nvPr/>
        </p:nvSpPr>
        <p:spPr>
          <a:xfrm>
            <a:off x="677720" y="1283488"/>
            <a:ext cx="10750266" cy="578882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Congeniality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20611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18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3. FIRM DATA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C113F618-E4AC-C5F4-7063-8CA7D462546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FIRM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29C86-1161-1186-C06D-7670E785C46F}"/>
              </a:ext>
            </a:extLst>
          </p:cNvPr>
          <p:cNvSpPr txBox="1"/>
          <p:nvPr/>
        </p:nvSpPr>
        <p:spPr>
          <a:xfrm>
            <a:off x="1302984" y="2063448"/>
            <a:ext cx="806071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ea"/>
                <a:ea typeface="+mj-ea"/>
              </a:rPr>
              <a:t>Percentage of missing value  - 20%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ea"/>
                <a:ea typeface="+mj-ea"/>
              </a:rPr>
              <a:t>Dataset (132 rows, 14 feature)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j-ea"/>
              <a:ea typeface="+mj-ea"/>
            </a:endParaRPr>
          </a:p>
          <a:p>
            <a:pPr lvl="1"/>
            <a:r>
              <a:rPr lang="en-US" altLang="ko-KR" sz="1700" b="1" dirty="0">
                <a:latin typeface="+mj-ea"/>
                <a:ea typeface="+mj-ea"/>
              </a:rPr>
              <a:t>PROMs(patients report outcome measurements :</a:t>
            </a:r>
          </a:p>
          <a:p>
            <a:pPr lvl="1"/>
            <a:r>
              <a:rPr lang="en-US" altLang="ko-KR" sz="1700" dirty="0">
                <a:latin typeface="+mj-ea"/>
                <a:ea typeface="+mj-ea"/>
              </a:rPr>
              <a:t>	</a:t>
            </a:r>
            <a:r>
              <a:rPr lang="en-US" altLang="ko-KR" sz="1500" dirty="0">
                <a:latin typeface="+mj-ea"/>
                <a:ea typeface="+mj-ea"/>
              </a:rPr>
              <a:t>FAC(</a:t>
            </a:r>
            <a:r>
              <a:rPr lang="ko-KR" altLang="en-US" sz="1500" dirty="0">
                <a:latin typeface="+mj-ea"/>
                <a:ea typeface="+mj-ea"/>
              </a:rPr>
              <a:t>보행</a:t>
            </a:r>
            <a:r>
              <a:rPr lang="en-US" altLang="ko-KR" sz="1500" dirty="0">
                <a:latin typeface="+mj-ea"/>
                <a:ea typeface="+mj-ea"/>
              </a:rPr>
              <a:t>/</a:t>
            </a:r>
            <a:r>
              <a:rPr lang="ko-KR" altLang="en-US" sz="1500" dirty="0">
                <a:latin typeface="+mj-ea"/>
                <a:ea typeface="+mj-ea"/>
              </a:rPr>
              <a:t>이동성</a:t>
            </a:r>
            <a:r>
              <a:rPr lang="en-US" altLang="ko-KR" sz="1500" dirty="0">
                <a:latin typeface="+mj-ea"/>
                <a:ea typeface="+mj-ea"/>
              </a:rPr>
              <a:t>), KOVAL(</a:t>
            </a:r>
            <a:r>
              <a:rPr lang="ko-KR" altLang="en-US" sz="1500" dirty="0">
                <a:latin typeface="+mj-ea"/>
                <a:ea typeface="+mj-ea"/>
              </a:rPr>
              <a:t>이동성</a:t>
            </a:r>
            <a:r>
              <a:rPr lang="en-US" altLang="ko-KR" sz="1500" dirty="0">
                <a:latin typeface="+mj-ea"/>
                <a:ea typeface="+mj-ea"/>
              </a:rPr>
              <a:t>), EQ5D(</a:t>
            </a:r>
            <a:r>
              <a:rPr lang="ko-KR" altLang="en-US" sz="1500" dirty="0">
                <a:latin typeface="+mj-ea"/>
                <a:ea typeface="+mj-ea"/>
              </a:rPr>
              <a:t>삶의 질</a:t>
            </a:r>
            <a:r>
              <a:rPr lang="en-US" altLang="ko-KR" sz="1500" dirty="0">
                <a:latin typeface="+mj-ea"/>
                <a:ea typeface="+mj-ea"/>
              </a:rPr>
              <a:t>), 	IADL(</a:t>
            </a:r>
            <a:r>
              <a:rPr lang="ko-KR" altLang="en-US" sz="1500" dirty="0">
                <a:latin typeface="+mj-ea"/>
                <a:ea typeface="+mj-ea"/>
              </a:rPr>
              <a:t>일상생활수행능력</a:t>
            </a:r>
            <a:r>
              <a:rPr lang="en-US" altLang="ko-KR" sz="1500" dirty="0">
                <a:latin typeface="+mj-ea"/>
                <a:ea typeface="+mj-ea"/>
              </a:rPr>
              <a:t>), 	FRAIL(</a:t>
            </a:r>
            <a:r>
              <a:rPr lang="ko-KR" altLang="en-US" sz="1500" dirty="0">
                <a:latin typeface="+mj-ea"/>
                <a:ea typeface="+mj-ea"/>
              </a:rPr>
              <a:t>노쇠 지수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ko-KR" sz="1700" b="1" dirty="0">
                <a:latin typeface="+mj-ea"/>
                <a:ea typeface="+mj-ea"/>
              </a:rPr>
              <a:t>PBOMS(performance based outcome measurements) :</a:t>
            </a:r>
          </a:p>
          <a:p>
            <a:pPr lvl="1"/>
            <a:r>
              <a:rPr lang="en-US" altLang="ko-KR" sz="1700" dirty="0">
                <a:latin typeface="+mj-ea"/>
                <a:ea typeface="+mj-ea"/>
              </a:rPr>
              <a:t>	</a:t>
            </a:r>
            <a:r>
              <a:rPr lang="en-US" altLang="ko-KR" sz="1500" dirty="0">
                <a:latin typeface="+mj-ea"/>
                <a:ea typeface="+mj-ea"/>
              </a:rPr>
              <a:t>FIM(</a:t>
            </a:r>
            <a:r>
              <a:rPr lang="ko-KR" altLang="en-US" sz="1500" dirty="0">
                <a:latin typeface="+mj-ea"/>
                <a:ea typeface="+mj-ea"/>
              </a:rPr>
              <a:t>보행</a:t>
            </a:r>
            <a:r>
              <a:rPr lang="en-US" altLang="ko-KR" sz="1500" dirty="0">
                <a:latin typeface="+mj-ea"/>
                <a:ea typeface="+mj-ea"/>
              </a:rPr>
              <a:t>), MRMI(</a:t>
            </a:r>
            <a:r>
              <a:rPr lang="ko-KR" altLang="en-US" sz="1500" dirty="0">
                <a:latin typeface="+mj-ea"/>
                <a:ea typeface="+mj-ea"/>
              </a:rPr>
              <a:t>운동성</a:t>
            </a:r>
            <a:r>
              <a:rPr lang="en-US" altLang="ko-KR" sz="1500" dirty="0">
                <a:latin typeface="+mj-ea"/>
                <a:ea typeface="+mj-ea"/>
              </a:rPr>
              <a:t>), MBI(</a:t>
            </a:r>
            <a:r>
              <a:rPr lang="ko-KR" altLang="en-US" sz="1500" dirty="0">
                <a:latin typeface="+mj-ea"/>
                <a:ea typeface="+mj-ea"/>
              </a:rPr>
              <a:t>일상생활수행능력</a:t>
            </a:r>
            <a:r>
              <a:rPr lang="en-US" altLang="ko-KR" sz="1500" dirty="0">
                <a:latin typeface="+mj-ea"/>
                <a:ea typeface="+mj-ea"/>
              </a:rPr>
              <a:t>), BBS(</a:t>
            </a:r>
            <a:r>
              <a:rPr lang="ko-KR" altLang="en-US" sz="1500" dirty="0">
                <a:latin typeface="+mj-ea"/>
                <a:ea typeface="+mj-ea"/>
              </a:rPr>
              <a:t>낙상위험도</a:t>
            </a:r>
            <a:r>
              <a:rPr lang="en-US" altLang="ko-KR" sz="1500" dirty="0">
                <a:latin typeface="+mj-ea"/>
                <a:ea typeface="+mj-ea"/>
              </a:rPr>
              <a:t>),  	GDS(</a:t>
            </a:r>
            <a:r>
              <a:rPr lang="ko-KR" altLang="en-US" sz="1500" dirty="0">
                <a:latin typeface="+mj-ea"/>
                <a:ea typeface="+mj-ea"/>
              </a:rPr>
              <a:t>정동</a:t>
            </a:r>
            <a:r>
              <a:rPr lang="en-US" altLang="ko-KR" sz="1500" dirty="0">
                <a:latin typeface="+mj-ea"/>
                <a:ea typeface="+mj-ea"/>
              </a:rPr>
              <a:t>), MMSE(</a:t>
            </a:r>
            <a:r>
              <a:rPr lang="ko-KR" altLang="en-US" sz="1500" dirty="0">
                <a:latin typeface="+mj-ea"/>
                <a:ea typeface="+mj-ea"/>
              </a:rPr>
              <a:t>인지기능</a:t>
            </a:r>
            <a:r>
              <a:rPr lang="en-US" altLang="ko-KR" sz="1500" dirty="0">
                <a:latin typeface="+mj-ea"/>
                <a:ea typeface="+mj-ea"/>
              </a:rPr>
              <a:t>), HGS_R, HGS_L (</a:t>
            </a:r>
            <a:r>
              <a:rPr lang="ko-KR" altLang="en-US" sz="1500" dirty="0">
                <a:latin typeface="+mj-ea"/>
                <a:ea typeface="+mj-ea"/>
              </a:rPr>
              <a:t>악력</a:t>
            </a:r>
            <a:r>
              <a:rPr lang="en-US" altLang="ko-KR" sz="1500" dirty="0">
                <a:latin typeface="+mj-ea"/>
                <a:ea typeface="+mj-ea"/>
              </a:rPr>
              <a:t>)  </a:t>
            </a:r>
          </a:p>
          <a:p>
            <a:pPr lvl="1"/>
            <a:r>
              <a:rPr lang="en-US" altLang="ko-KR" sz="1700" dirty="0">
                <a:latin typeface="+mj-ea"/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7542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19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3. FIRM DATA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C113F618-E4AC-C5F4-7063-8CA7D462546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FIRM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2D2D8-2A47-B477-12B5-A596A8AD4C0A}"/>
              </a:ext>
            </a:extLst>
          </p:cNvPr>
          <p:cNvSpPr txBox="1"/>
          <p:nvPr/>
        </p:nvSpPr>
        <p:spPr>
          <a:xfrm>
            <a:off x="1580980" y="2367272"/>
            <a:ext cx="840179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Congeniality of the FIRM data</a:t>
            </a:r>
          </a:p>
          <a:p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23 patients with no missing values were randomly generated (20%)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hecked the difference between the generated data and the actual value through the model M-RNN</a:t>
            </a:r>
          </a:p>
          <a:p>
            <a:pPr marL="342900" indent="-342900">
              <a:buAutoNum type="arabicPeriod"/>
            </a:pPr>
            <a:endParaRPr lang="en-US" altLang="ko-KR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After that, we checked the performance of 132 people.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252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B13901-7D79-5147-8922-26164607F4C5}"/>
              </a:ext>
            </a:extLst>
          </p:cNvPr>
          <p:cNvGrpSpPr/>
          <p:nvPr/>
        </p:nvGrpSpPr>
        <p:grpSpPr>
          <a:xfrm>
            <a:off x="241300" y="224305"/>
            <a:ext cx="11709400" cy="6369050"/>
            <a:chOff x="241300" y="244475"/>
            <a:chExt cx="11709400" cy="63690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56B0D9-D49F-3B47-AB8D-939BDDD7CA31}"/>
                </a:ext>
              </a:extLst>
            </p:cNvPr>
            <p:cNvSpPr txBox="1"/>
            <p:nvPr/>
          </p:nvSpPr>
          <p:spPr>
            <a:xfrm>
              <a:off x="241300" y="244475"/>
              <a:ext cx="11709400" cy="6369050"/>
            </a:xfrm>
            <a:prstGeom prst="rect">
              <a:avLst/>
            </a:prstGeom>
            <a:noFill/>
            <a:ln w="69850">
              <a:solidFill>
                <a:srgbClr val="892025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ore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5BC8F1-8CD7-B747-9CE8-4179B35BEFA4}"/>
                </a:ext>
              </a:extLst>
            </p:cNvPr>
            <p:cNvSpPr txBox="1"/>
            <p:nvPr/>
          </p:nvSpPr>
          <p:spPr>
            <a:xfrm>
              <a:off x="951230" y="978753"/>
              <a:ext cx="3619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4800" dirty="0">
                  <a:solidFill>
                    <a:srgbClr val="892025"/>
                  </a:solidFill>
                </a:rPr>
                <a:t>CONTENTS</a:t>
              </a:r>
              <a:endParaRPr kumimoji="1" lang="ko-Kore-KR" altLang="en-US" sz="4800" dirty="0">
                <a:solidFill>
                  <a:srgbClr val="892025"/>
                </a:solidFill>
              </a:endParaRPr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" y="1924050"/>
              <a:ext cx="0" cy="3745230"/>
            </a:xfrm>
            <a:prstGeom prst="line">
              <a:avLst/>
            </a:prstGeom>
            <a:ln w="41275">
              <a:solidFill>
                <a:srgbClr val="89202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ABDA51-E06D-6443-9818-ED97FB553253}"/>
              </a:ext>
            </a:extLst>
          </p:cNvPr>
          <p:cNvSpPr txBox="1"/>
          <p:nvPr/>
        </p:nvSpPr>
        <p:spPr>
          <a:xfrm>
            <a:off x="1039787" y="3051584"/>
            <a:ext cx="551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892025"/>
                </a:solidFill>
                <a:latin typeface="+mn-ea"/>
              </a:rPr>
              <a:t>2</a:t>
            </a:r>
            <a:r>
              <a:rPr kumimoji="1" lang="en-US" altLang="ko-Kore-KR" sz="2000" b="1" dirty="0">
                <a:solidFill>
                  <a:srgbClr val="892025"/>
                </a:solidFill>
                <a:latin typeface="+mn-ea"/>
              </a:rPr>
              <a:t>.</a:t>
            </a:r>
            <a:r>
              <a:rPr kumimoji="1" lang="ko-KR" altLang="en-US" sz="2000" b="1" dirty="0">
                <a:solidFill>
                  <a:srgbClr val="892025"/>
                </a:solidFill>
                <a:latin typeface="+mn-ea"/>
              </a:rPr>
              <a:t> </a:t>
            </a:r>
            <a:r>
              <a:rPr kumimoji="1" lang="en-US" altLang="ko-KR" sz="2000" b="1" dirty="0">
                <a:solidFill>
                  <a:srgbClr val="892025"/>
                </a:solidFill>
                <a:latin typeface="+mn-ea"/>
              </a:rPr>
              <a:t>Problem Formulation</a:t>
            </a:r>
            <a:endParaRPr lang="ko-KR" altLang="en-US" sz="2000" dirty="0">
              <a:solidFill>
                <a:srgbClr val="892025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6113E-D82F-9346-87D3-2CEF5C0D1CA8}"/>
              </a:ext>
            </a:extLst>
          </p:cNvPr>
          <p:cNvSpPr txBox="1"/>
          <p:nvPr/>
        </p:nvSpPr>
        <p:spPr>
          <a:xfrm>
            <a:off x="1039787" y="2417634"/>
            <a:ext cx="605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892025"/>
                </a:solidFill>
                <a:latin typeface="+mj-ea"/>
                <a:ea typeface="+mj-ea"/>
              </a:rPr>
              <a:t>1.</a:t>
            </a:r>
            <a:r>
              <a:rPr kumimoji="1" lang="en-US" altLang="ko-KR" sz="2000" b="1" dirty="0">
                <a:solidFill>
                  <a:srgbClr val="892025"/>
                </a:solidFill>
                <a:latin typeface="+mn-ea"/>
              </a:rPr>
              <a:t> Introduction</a:t>
            </a:r>
            <a:endParaRPr kumimoji="1" lang="ko-Kore-KR" altLang="en-US" sz="2000" b="1" dirty="0">
              <a:solidFill>
                <a:srgbClr val="892025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CB0C1-6C44-69B8-C2B1-B6BB3FDCDD11}"/>
              </a:ext>
            </a:extLst>
          </p:cNvPr>
          <p:cNvSpPr txBox="1"/>
          <p:nvPr/>
        </p:nvSpPr>
        <p:spPr>
          <a:xfrm>
            <a:off x="1039784" y="3685534"/>
            <a:ext cx="771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892025"/>
                </a:solidFill>
                <a:latin typeface="+mn-ea"/>
              </a:rPr>
              <a:t>3. </a:t>
            </a:r>
            <a:r>
              <a:rPr lang="en-US" altLang="ko-KR" sz="2000" b="1" dirty="0">
                <a:solidFill>
                  <a:srgbClr val="892025"/>
                </a:solidFill>
                <a:latin typeface="+mj-ea"/>
              </a:rPr>
              <a:t>Multi-directional Recurrent Neural Networks (M-RNN)</a:t>
            </a:r>
            <a:endParaRPr lang="ko-KR" altLang="en-US" sz="2000" b="1" dirty="0">
              <a:solidFill>
                <a:srgbClr val="892025"/>
              </a:solidFill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2A14C-E40F-0DFC-BCE9-DB82E8EDF467}"/>
              </a:ext>
            </a:extLst>
          </p:cNvPr>
          <p:cNvSpPr txBox="1"/>
          <p:nvPr/>
        </p:nvSpPr>
        <p:spPr>
          <a:xfrm>
            <a:off x="1039783" y="4254001"/>
            <a:ext cx="771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892025"/>
                </a:solidFill>
                <a:latin typeface="+mn-ea"/>
              </a:rPr>
              <a:t>4. Results and Discussion</a:t>
            </a:r>
            <a:endParaRPr lang="ko-KR" altLang="en-US" sz="2000" b="1" dirty="0">
              <a:solidFill>
                <a:srgbClr val="892025"/>
              </a:solidFill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28D84-C821-AFD3-2F8D-90DC485BBDB5}"/>
              </a:ext>
            </a:extLst>
          </p:cNvPr>
          <p:cNvSpPr txBox="1"/>
          <p:nvPr/>
        </p:nvSpPr>
        <p:spPr>
          <a:xfrm>
            <a:off x="1039782" y="4822469"/>
            <a:ext cx="771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892025"/>
                </a:solidFill>
                <a:latin typeface="+mn-ea"/>
              </a:rPr>
              <a:t>5. Q &amp; A</a:t>
            </a:r>
            <a:endParaRPr lang="ko-KR" altLang="en-US" sz="2000" b="1" dirty="0">
              <a:solidFill>
                <a:srgbClr val="892025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9592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20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3. FIRM DATA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C113F618-E4AC-C5F4-7063-8CA7D462546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Congeniality of the FIRM data ( KOVAL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E73E5-C0A8-5FA4-94FB-219312E4492C}"/>
              </a:ext>
            </a:extLst>
          </p:cNvPr>
          <p:cNvSpPr txBox="1"/>
          <p:nvPr/>
        </p:nvSpPr>
        <p:spPr>
          <a:xfrm>
            <a:off x="2956956" y="1965366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72FD4-FCAE-F9BC-E2E2-7E9890A13346}"/>
              </a:ext>
            </a:extLst>
          </p:cNvPr>
          <p:cNvSpPr txBox="1"/>
          <p:nvPr/>
        </p:nvSpPr>
        <p:spPr>
          <a:xfrm>
            <a:off x="8314709" y="1965366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A3260E6-AB20-AAAD-4A27-FB4C7C238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46" y="2334698"/>
            <a:ext cx="4464495" cy="33412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BB6A3E4-923D-AFD7-C396-D7A9DEB38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70" y="2334698"/>
            <a:ext cx="5035329" cy="33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4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21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3. FIRM DATA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C113F618-E4AC-C5F4-7063-8CA7D462546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Congeniality of the FIRM data ( FAC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E73E5-C0A8-5FA4-94FB-219312E4492C}"/>
              </a:ext>
            </a:extLst>
          </p:cNvPr>
          <p:cNvSpPr txBox="1"/>
          <p:nvPr/>
        </p:nvSpPr>
        <p:spPr>
          <a:xfrm>
            <a:off x="2956956" y="1965366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72FD4-FCAE-F9BC-E2E2-7E9890A13346}"/>
              </a:ext>
            </a:extLst>
          </p:cNvPr>
          <p:cNvSpPr txBox="1"/>
          <p:nvPr/>
        </p:nvSpPr>
        <p:spPr>
          <a:xfrm>
            <a:off x="8314709" y="1965366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26E2AD-B1E0-8550-9051-8CE3F8FF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46" y="2334698"/>
            <a:ext cx="4448174" cy="33289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09247F-5C3A-9537-A94D-6940AE245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12" y="2310613"/>
            <a:ext cx="4448175" cy="33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8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22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3. FIRM DATA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C113F618-E4AC-C5F4-7063-8CA7D462546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FRIM DATA(Using M-RNN)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E73E5-C0A8-5FA4-94FB-219312E4492C}"/>
              </a:ext>
            </a:extLst>
          </p:cNvPr>
          <p:cNvSpPr txBox="1"/>
          <p:nvPr/>
        </p:nvSpPr>
        <p:spPr>
          <a:xfrm>
            <a:off x="2956956" y="1965366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72FD4-FCAE-F9BC-E2E2-7E9890A13346}"/>
              </a:ext>
            </a:extLst>
          </p:cNvPr>
          <p:cNvSpPr txBox="1"/>
          <p:nvPr/>
        </p:nvSpPr>
        <p:spPr>
          <a:xfrm>
            <a:off x="8314709" y="1965366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C7B2E3-E10B-57DB-EA3C-53BF41CD5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83" y="2310613"/>
            <a:ext cx="4604295" cy="34458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8455D3-AC5F-B8BD-9275-4A36AC9B1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577" y="2291025"/>
            <a:ext cx="5252045" cy="34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4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23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3. FIRM DATA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C113F618-E4AC-C5F4-7063-8CA7D462546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FRIM DATA(Using M-RNN)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E73E5-C0A8-5FA4-94FB-219312E4492C}"/>
              </a:ext>
            </a:extLst>
          </p:cNvPr>
          <p:cNvSpPr txBox="1"/>
          <p:nvPr/>
        </p:nvSpPr>
        <p:spPr>
          <a:xfrm>
            <a:off x="2956956" y="1965366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Before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72FD4-FCAE-F9BC-E2E2-7E9890A13346}"/>
              </a:ext>
            </a:extLst>
          </p:cNvPr>
          <p:cNvSpPr txBox="1"/>
          <p:nvPr/>
        </p:nvSpPr>
        <p:spPr>
          <a:xfrm>
            <a:off x="8314709" y="1965366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After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F11CC-60E3-A017-5A8B-AEA3E193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83" y="2309829"/>
            <a:ext cx="4656375" cy="34848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CFBF0C-B23A-938E-E1F7-9B5580E96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538" y="2309829"/>
            <a:ext cx="5350546" cy="355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29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24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Results and Discussions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3. FIRM DATA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C113F618-E4AC-C5F4-7063-8CA7D462546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Additional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29C86-1161-1186-C06D-7670E785C46F}"/>
              </a:ext>
            </a:extLst>
          </p:cNvPr>
          <p:cNvSpPr txBox="1"/>
          <p:nvPr/>
        </p:nvSpPr>
        <p:spPr>
          <a:xfrm>
            <a:off x="1334323" y="1943745"/>
            <a:ext cx="877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000000"/>
                </a:solidFill>
                <a:effectLst/>
                <a:latin typeface="-apple-system"/>
              </a:rPr>
              <a:t>Increase data accuracy by adding patient clinical characteristics (During Imputation Procedure)</a:t>
            </a:r>
            <a:endParaRPr lang="en-US" altLang="ko-KR" sz="1700" b="1" dirty="0">
              <a:latin typeface="+mj-ea"/>
              <a:ea typeface="+mj-ea"/>
            </a:endParaRP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14D65ADA-DB6B-19F4-17A7-E72AD01E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27992"/>
              </p:ext>
            </p:extLst>
          </p:nvPr>
        </p:nvGraphicFramePr>
        <p:xfrm>
          <a:off x="1246084" y="3223488"/>
          <a:ext cx="4258134" cy="225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689">
                  <a:extLst>
                    <a:ext uri="{9D8B030D-6E8A-4147-A177-3AD203B41FA5}">
                      <a16:colId xmlns:a16="http://schemas.microsoft.com/office/drawing/2014/main" val="2546812933"/>
                    </a:ext>
                  </a:extLst>
                </a:gridCol>
                <a:gridCol w="709689">
                  <a:extLst>
                    <a:ext uri="{9D8B030D-6E8A-4147-A177-3AD203B41FA5}">
                      <a16:colId xmlns:a16="http://schemas.microsoft.com/office/drawing/2014/main" val="3233134553"/>
                    </a:ext>
                  </a:extLst>
                </a:gridCol>
                <a:gridCol w="709689">
                  <a:extLst>
                    <a:ext uri="{9D8B030D-6E8A-4147-A177-3AD203B41FA5}">
                      <a16:colId xmlns:a16="http://schemas.microsoft.com/office/drawing/2014/main" val="2223567928"/>
                    </a:ext>
                  </a:extLst>
                </a:gridCol>
                <a:gridCol w="709689">
                  <a:extLst>
                    <a:ext uri="{9D8B030D-6E8A-4147-A177-3AD203B41FA5}">
                      <a16:colId xmlns:a16="http://schemas.microsoft.com/office/drawing/2014/main" val="160632672"/>
                    </a:ext>
                  </a:extLst>
                </a:gridCol>
                <a:gridCol w="709689">
                  <a:extLst>
                    <a:ext uri="{9D8B030D-6E8A-4147-A177-3AD203B41FA5}">
                      <a16:colId xmlns:a16="http://schemas.microsoft.com/office/drawing/2014/main" val="2142985808"/>
                    </a:ext>
                  </a:extLst>
                </a:gridCol>
                <a:gridCol w="709689">
                  <a:extLst>
                    <a:ext uri="{9D8B030D-6E8A-4147-A177-3AD203B41FA5}">
                      <a16:colId xmlns:a16="http://schemas.microsoft.com/office/drawing/2014/main" val="523006925"/>
                    </a:ext>
                  </a:extLst>
                </a:gridCol>
              </a:tblGrid>
              <a:tr h="67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NAME</a:t>
                      </a:r>
                      <a:endParaRPr lang="ko-KR" altLang="en-US" sz="15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age</a:t>
                      </a:r>
                      <a:endParaRPr lang="ko-KR" altLang="en-US" sz="15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height</a:t>
                      </a:r>
                      <a:endParaRPr lang="ko-KR" altLang="en-US" sz="15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···</a:t>
                      </a:r>
                      <a:endParaRPr lang="ko-KR" altLang="en-US" sz="15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/>
                        <a:t>edu</a:t>
                      </a:r>
                      <a:endParaRPr lang="ko-KR" altLang="en-US" sz="15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Blood test</a:t>
                      </a:r>
                      <a:endParaRPr lang="ko-KR" altLang="en-US" sz="15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07992"/>
                  </a:ext>
                </a:extLst>
              </a:tr>
              <a:tr h="101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DATA</a:t>
                      </a:r>
                    </a:p>
                    <a:p>
                      <a:pPr algn="ctr" latinLnBrk="1"/>
                      <a:r>
                        <a:rPr lang="en-US" altLang="ko-KR" sz="1500" b="1" dirty="0"/>
                        <a:t>TYPE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Continuous</a:t>
                      </a:r>
                      <a:endParaRPr lang="ko-KR" altLang="en-US" sz="1500" dirty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Continuous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···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Nominal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Continuous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53845"/>
                  </a:ext>
                </a:extLst>
              </a:tr>
              <a:tr h="562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Ex)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80, 79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143, 160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···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1,2,3,4,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1.12, 1.13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861994"/>
                  </a:ext>
                </a:extLst>
              </a:tr>
            </a:tbl>
          </a:graphicData>
        </a:graphic>
      </p:graphicFrame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B033FC60-803C-EBC6-97AC-AABA2960D926}"/>
              </a:ext>
            </a:extLst>
          </p:cNvPr>
          <p:cNvSpPr/>
          <p:nvPr/>
        </p:nvSpPr>
        <p:spPr>
          <a:xfrm>
            <a:off x="5666510" y="4089623"/>
            <a:ext cx="696192" cy="716365"/>
          </a:xfrm>
          <a:prstGeom prst="mathPlu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AC421-1BC4-1E35-F57C-2723F405532A}"/>
              </a:ext>
            </a:extLst>
          </p:cNvPr>
          <p:cNvSpPr txBox="1"/>
          <p:nvPr/>
        </p:nvSpPr>
        <p:spPr>
          <a:xfrm>
            <a:off x="2169227" y="2797016"/>
            <a:ext cx="2582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Clinical Characteristics</a:t>
            </a:r>
            <a:endParaRPr lang="ko-KR" altLang="en-US" sz="1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9AEC3F-6F83-4FEC-967D-BA8BC4C22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39" y="3149248"/>
            <a:ext cx="3686034" cy="22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3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25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j-ea"/>
              </a:rPr>
              <a:t>References</a:t>
            </a:r>
            <a:endParaRPr lang="ko-KR" altLang="en-US" sz="2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362716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3. References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E4A0B-636F-EDC6-22CE-6BBA99D521A1}"/>
              </a:ext>
            </a:extLst>
          </p:cNvPr>
          <p:cNvSpPr txBox="1"/>
          <p:nvPr/>
        </p:nvSpPr>
        <p:spPr>
          <a:xfrm>
            <a:off x="825335" y="1615044"/>
            <a:ext cx="10177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https://ieeexplore.ieee.org/abstract/document/8485748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https://www.kaggle.com/code/markwallbang/m-rnn-estimate-missing-values-in-time-series/notebook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https://github.com/jsyoon0823/MRNN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407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CC8EFE-65C8-1547-B7D8-3FBA3CFE7D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20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AA856-C877-654C-AC6A-49AC19B18AF5}"/>
              </a:ext>
            </a:extLst>
          </p:cNvPr>
          <p:cNvSpPr txBox="1"/>
          <p:nvPr/>
        </p:nvSpPr>
        <p:spPr>
          <a:xfrm>
            <a:off x="8977449" y="6423116"/>
            <a:ext cx="3229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billkim418@naver.com</a:t>
            </a:r>
            <a:endParaRPr kumimoji="1" lang="x-none" altLang="en-US" sz="20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502C-EC68-4A48-870D-FE3A31CF8AEB}"/>
              </a:ext>
            </a:extLst>
          </p:cNvPr>
          <p:cNvSpPr txBox="1"/>
          <p:nvPr/>
        </p:nvSpPr>
        <p:spPr>
          <a:xfrm>
            <a:off x="5341620" y="2286000"/>
            <a:ext cx="150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dirty="0">
                <a:solidFill>
                  <a:schemeClr val="bg1"/>
                </a:solidFill>
              </a:rPr>
              <a:t>Q&amp;A</a:t>
            </a:r>
            <a:endParaRPr kumimoji="1" lang="ko-Kore-KR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908D3-2A54-0A42-947F-FE0C28DA3035}"/>
              </a:ext>
            </a:extLst>
          </p:cNvPr>
          <p:cNvSpPr txBox="1"/>
          <p:nvPr/>
        </p:nvSpPr>
        <p:spPr>
          <a:xfrm>
            <a:off x="4460965" y="3695283"/>
            <a:ext cx="3380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800" dirty="0">
                <a:solidFill>
                  <a:schemeClr val="bg1"/>
                </a:solidFill>
              </a:rPr>
              <a:t>감사합니다</a:t>
            </a:r>
            <a:endParaRPr kumimoji="1" lang="ko-Kore-KR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30093-F3A4-334C-9ECF-284C3730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E81-EEEB-FF49-9648-996F95116FAD}" type="slidenum">
              <a:rPr kumimoji="1" lang="ko-Kore-KR" altLang="en-US" smtClean="0"/>
              <a:pPr/>
              <a:t>26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404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3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100" b="1" dirty="0">
                <a:solidFill>
                  <a:schemeClr val="bg1"/>
                </a:solidFill>
                <a:latin typeface="+mj-ea"/>
              </a:rPr>
              <a:t>Introduction</a:t>
            </a:r>
            <a:endParaRPr lang="ko-KR" altLang="en-US" sz="3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01. methods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7385E3-2AC0-884B-9C26-FA383B735A8A}"/>
              </a:ext>
            </a:extLst>
          </p:cNvPr>
          <p:cNvSpPr txBox="1"/>
          <p:nvPr/>
        </p:nvSpPr>
        <p:spPr>
          <a:xfrm>
            <a:off x="887505" y="2751087"/>
            <a:ext cx="1041698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Interpolation – within each 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Imputation – across streams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Matrix completion – within and across streams(</a:t>
            </a:r>
            <a:r>
              <a:rPr lang="en-US" altLang="ko-KR" sz="2500" dirty="0">
                <a:solidFill>
                  <a:srgbClr val="FF0000"/>
                </a:solidFill>
              </a:rPr>
              <a:t>ignore temporal aspect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10AF9B14-E81B-83B9-0919-B47DEF8E7A1F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Estimating missing value methods </a:t>
            </a:r>
          </a:p>
        </p:txBody>
      </p:sp>
    </p:spTree>
    <p:extLst>
      <p:ext uri="{BB962C8B-B14F-4D97-AF65-F5344CB8AC3E}">
        <p14:creationId xmlns:p14="http://schemas.microsoft.com/office/powerpoint/2010/main" val="32091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4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100" b="1" dirty="0">
                <a:solidFill>
                  <a:schemeClr val="bg1"/>
                </a:solidFill>
                <a:latin typeface="+mj-ea"/>
              </a:rPr>
              <a:t>Methods</a:t>
            </a:r>
            <a:endParaRPr lang="ko-KR" altLang="en-US" sz="3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02. Interpolation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10AF9B14-E81B-83B9-0919-B47DEF8E7A1F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Interpolation method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0819C-6FF3-5D1D-3F5B-A0CAE454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980" y="1970918"/>
            <a:ext cx="8385871" cy="2826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8D0E35-CFBC-AC7D-6CAF-BBFA3376BA84}"/>
              </a:ext>
            </a:extLst>
          </p:cNvPr>
          <p:cNvSpPr txBox="1"/>
          <p:nvPr/>
        </p:nvSpPr>
        <p:spPr>
          <a:xfrm>
            <a:off x="2012868" y="4922322"/>
            <a:ext cx="705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Advantages: Reflects the amount of data changes over time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Disadvantage: Unable to determine association between variables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8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5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100" b="1" dirty="0">
                <a:solidFill>
                  <a:schemeClr val="bg1"/>
                </a:solidFill>
                <a:latin typeface="+mj-ea"/>
              </a:rPr>
              <a:t>Methods</a:t>
            </a:r>
            <a:endParaRPr lang="ko-KR" altLang="en-US" sz="3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03. Imputation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10AF9B14-E81B-83B9-0919-B47DEF8E7A1F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Imputation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D0E35-CFBC-AC7D-6CAF-BBFA3376BA84}"/>
              </a:ext>
            </a:extLst>
          </p:cNvPr>
          <p:cNvSpPr txBox="1"/>
          <p:nvPr/>
        </p:nvSpPr>
        <p:spPr>
          <a:xfrm>
            <a:off x="2392878" y="4622885"/>
            <a:ext cx="682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Advantages: Easy and fast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Disadvantage: It is impossible to identify the time series association. Sensitive to outlier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08EDB8-AE33-9586-1309-7E06DB29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84" y="1933584"/>
            <a:ext cx="9334500" cy="26098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F286C4-2934-AD0A-2DB0-5970091CD45C}"/>
              </a:ext>
            </a:extLst>
          </p:cNvPr>
          <p:cNvSpPr/>
          <p:nvPr/>
        </p:nvSpPr>
        <p:spPr>
          <a:xfrm>
            <a:off x="2647372" y="2261227"/>
            <a:ext cx="641267" cy="1770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659AA1-51E5-D8A9-A9D9-767804FD8B76}"/>
              </a:ext>
            </a:extLst>
          </p:cNvPr>
          <p:cNvSpPr/>
          <p:nvPr/>
        </p:nvSpPr>
        <p:spPr>
          <a:xfrm>
            <a:off x="7526151" y="2261226"/>
            <a:ext cx="641267" cy="1770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7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6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100" b="1" dirty="0">
                <a:solidFill>
                  <a:schemeClr val="bg1"/>
                </a:solidFill>
                <a:latin typeface="+mj-ea"/>
              </a:rPr>
              <a:t>Introduction</a:t>
            </a:r>
            <a:endParaRPr lang="ko-KR" altLang="en-US" sz="3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04. M-RNN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  <a:p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F32634-144B-88BA-37A1-58A90C52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84" y="2138974"/>
            <a:ext cx="9693835" cy="2580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20D1C-C92B-A1B2-D59F-40D3AB6C6D35}"/>
              </a:ext>
            </a:extLst>
          </p:cNvPr>
          <p:cNvSpPr txBox="1"/>
          <p:nvPr/>
        </p:nvSpPr>
        <p:spPr>
          <a:xfrm>
            <a:off x="1503082" y="4859187"/>
            <a:ext cx="918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 = missing values, red lines = connections between observed values and missing values in each layer, blue lines = connections between interpolated values, dashed line = dropout</a:t>
            </a:r>
            <a:endParaRPr lang="ko-KR" altLang="en-US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C113F618-E4AC-C5F4-7063-8CA7D462546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M-RNN</a:t>
            </a:r>
          </a:p>
        </p:txBody>
      </p:sp>
    </p:spTree>
    <p:extLst>
      <p:ext uri="{BB962C8B-B14F-4D97-AF65-F5344CB8AC3E}">
        <p14:creationId xmlns:p14="http://schemas.microsoft.com/office/powerpoint/2010/main" val="14360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7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100" b="1" dirty="0">
                <a:solidFill>
                  <a:schemeClr val="bg1"/>
                </a:solidFill>
                <a:latin typeface="+mj-ea"/>
              </a:rPr>
              <a:t>Problem Formulation</a:t>
            </a:r>
            <a:endParaRPr lang="ko-KR" altLang="en-US" sz="3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02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F90476D-2291-5941-B215-4B1B9B91DAC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Datasets notations</a:t>
            </a: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1" y="574434"/>
            <a:ext cx="2500938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1. Notation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B4CE0-E2B4-26A9-9AF2-EDBE7700F5DD}"/>
                  </a:ext>
                </a:extLst>
              </p:cNvPr>
              <p:cNvSpPr txBox="1"/>
              <p:nvPr/>
            </p:nvSpPr>
            <p:spPr>
              <a:xfrm>
                <a:off x="3663537" y="2551646"/>
                <a:ext cx="5967351" cy="68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3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3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sz="23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3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3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3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ko-KR" altLang="en-US" sz="23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  <m:r>
                          <a:rPr lang="en-US" altLang="ko-KR" sz="23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3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3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ko-KR" altLang="en-US" sz="23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300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2300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300" dirty="0"/>
                  <a:t> 	D =2, T =4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B4CE0-E2B4-26A9-9AF2-EDBE7700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537" y="2551646"/>
                <a:ext cx="5967351" cy="689741"/>
              </a:xfrm>
              <a:prstGeom prst="rect">
                <a:avLst/>
              </a:prstGeom>
              <a:blipFill>
                <a:blip r:embed="rId3"/>
                <a:stretch>
                  <a:fillRect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DDCD28-8DE0-303B-6245-89A76D9C2A28}"/>
              </a:ext>
            </a:extLst>
          </p:cNvPr>
          <p:cNvSpPr txBox="1"/>
          <p:nvPr/>
        </p:nvSpPr>
        <p:spPr>
          <a:xfrm>
            <a:off x="1004783" y="2067189"/>
            <a:ext cx="62569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Dataset consists of N patients with D Channels and length T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AAB83-7BFE-0225-03F2-576D5816B3E0}"/>
                  </a:ext>
                </a:extLst>
              </p:cNvPr>
              <p:cNvSpPr txBox="1"/>
              <p:nvPr/>
            </p:nvSpPr>
            <p:spPr>
              <a:xfrm>
                <a:off x="4636149" y="3422039"/>
                <a:ext cx="3099459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=∗</m:t>
                    </m:r>
                  </m:oMath>
                </a14:m>
                <a:r>
                  <a:rPr lang="en-US" altLang="ko-KR" dirty="0"/>
                  <a:t>	missing value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AAB83-7BFE-0225-03F2-576D5816B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49" y="3422039"/>
                <a:ext cx="3099459" cy="378373"/>
              </a:xfrm>
              <a:prstGeom prst="rect">
                <a:avLst/>
              </a:prstGeom>
              <a:blipFill>
                <a:blip r:embed="rId4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519D67-AA6E-1D36-394C-FAE855245637}"/>
                  </a:ext>
                </a:extLst>
              </p:cNvPr>
              <p:cNvSpPr txBox="1"/>
              <p:nvPr/>
            </p:nvSpPr>
            <p:spPr>
              <a:xfrm>
                <a:off x="4162301" y="4226685"/>
                <a:ext cx="2628406" cy="682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3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3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ko-KR" sz="23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3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3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519D67-AA6E-1D36-394C-FAE85524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301" y="4226685"/>
                <a:ext cx="2628406" cy="682559"/>
              </a:xfrm>
              <a:prstGeom prst="rect">
                <a:avLst/>
              </a:prstGeom>
              <a:blipFill>
                <a:blip r:embed="rId5"/>
                <a:stretch>
                  <a:fillRect l="-3480" b="-2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56E1744-BD0F-59FD-1758-142134F8F757}"/>
              </a:ext>
            </a:extLst>
          </p:cNvPr>
          <p:cNvSpPr txBox="1"/>
          <p:nvPr/>
        </p:nvSpPr>
        <p:spPr>
          <a:xfrm>
            <a:off x="1004783" y="3840597"/>
            <a:ext cx="748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Binary mask is defined to mask missing value (1 if data is observed, 0 if missing)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2BF5D-51B3-3D1C-BF1C-C22FB6159B9E}"/>
                  </a:ext>
                </a:extLst>
              </p:cNvPr>
              <p:cNvSpPr txBox="1"/>
              <p:nvPr/>
            </p:nvSpPr>
            <p:spPr>
              <a:xfrm>
                <a:off x="1004782" y="4843946"/>
                <a:ext cx="7848273" cy="33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/>
                  <a:t>Delta to be the actual amount of time that has elapse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𝑛𝑜𝑟𝑚𝑎𝑙𝑖𝑧𝑒𝑑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500" dirty="0"/>
                  <a:t>,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500" dirty="0"/>
                  <a:t>  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2BF5D-51B3-3D1C-BF1C-C22FB6159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82" y="4843946"/>
                <a:ext cx="7848273" cy="331757"/>
              </a:xfrm>
              <a:prstGeom prst="rect">
                <a:avLst/>
              </a:prstGeom>
              <a:blipFill>
                <a:blip r:embed="rId6"/>
                <a:stretch>
                  <a:fillRect l="-233" t="-1852" b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820F8-9344-C3A4-3E98-346FA5B98BB1}"/>
                  </a:ext>
                </a:extLst>
              </p:cNvPr>
              <p:cNvSpPr txBox="1"/>
              <p:nvPr/>
            </p:nvSpPr>
            <p:spPr>
              <a:xfrm>
                <a:off x="4133272" y="5164736"/>
                <a:ext cx="3098141" cy="682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3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23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3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sz="23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3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300" b="0" i="1" dirty="0" smtClean="0">
                                  <a:latin typeface="Cambria Math" panose="02040503050406030204" pitchFamily="18" charset="0"/>
                                </a:rPr>
                                <m:t>1.4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3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820F8-9344-C3A4-3E98-346FA5B9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72" y="5164736"/>
                <a:ext cx="3098141" cy="682559"/>
              </a:xfrm>
              <a:prstGeom prst="rect">
                <a:avLst/>
              </a:prstGeom>
              <a:blipFill>
                <a:blip r:embed="rId7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615315F-E0A1-8004-6630-C73D343CF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5816" y="5242148"/>
            <a:ext cx="3233120" cy="5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1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8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100" b="1" dirty="0">
                <a:solidFill>
                  <a:schemeClr val="bg1"/>
                </a:solidFill>
                <a:latin typeface="+mj-ea"/>
              </a:rPr>
              <a:t>Problem Formulation</a:t>
            </a:r>
            <a:endParaRPr lang="ko-KR" altLang="en-US" sz="3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02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F90476D-2291-5941-B215-4B1B9B91DAC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Objective function</a:t>
            </a: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261775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2. Objective function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DDCD28-8DE0-303B-6245-89A76D9C2A28}"/>
                  </a:ext>
                </a:extLst>
              </p:cNvPr>
              <p:cNvSpPr txBox="1"/>
              <p:nvPr/>
            </p:nvSpPr>
            <p:spPr>
              <a:xfrm>
                <a:off x="1004782" y="2067189"/>
                <a:ext cx="8038278" cy="40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/>
                  <a:t>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500" dirty="0"/>
                  <a:t> </a:t>
                </a:r>
                <a:r>
                  <a:rPr lang="en-US" altLang="ko-KR" sz="1500" dirty="0"/>
                  <a:t>represents vector of outcomes for this patients. Such as discharge, death etc.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500" dirty="0"/>
                  <a:t> </a:t>
                </a:r>
                <a:r>
                  <a:rPr lang="en-US" altLang="ko-KR" sz="1500" dirty="0"/>
                  <a:t>=0, 1</a:t>
                </a:r>
                <a:r>
                  <a:rPr lang="ko-KR" altLang="en-US" sz="1500" dirty="0"/>
                  <a:t> </a:t>
                </a:r>
                <a:endParaRPr lang="en-US" altLang="ko-KR" sz="1500" dirty="0"/>
              </a:p>
              <a:p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/>
                  <a:t>The entire dataset consists of all above the patients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/>
                  <a:t>(Time stamps = S, measurements = X, </a:t>
                </a:r>
                <a:r>
                  <a:rPr lang="en-US" altLang="ko-KR" sz="1500" dirty="0" err="1"/>
                  <a:t>lables</a:t>
                </a:r>
                <a:r>
                  <a:rPr lang="en-US" altLang="ko-KR" sz="1500" dirty="0"/>
                  <a:t> = 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b="1" dirty="0"/>
                  <a:t>Objective function </a:t>
                </a:r>
                <a:r>
                  <a:rPr lang="en-US" altLang="ko-KR" sz="15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500" dirty="0"/>
                  <a:t> ,						)</a:t>
                </a:r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/>
                  <a:t>We do not observe the true data, so we will </a:t>
                </a:r>
                <a:r>
                  <a:rPr lang="en-US" altLang="ko-KR" sz="1500" dirty="0">
                    <a:solidFill>
                      <a:srgbClr val="FF0000"/>
                    </a:solidFill>
                  </a:rPr>
                  <a:t>minimize the empirical loss.</a:t>
                </a:r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DDCD28-8DE0-303B-6245-89A76D9C2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82" y="2067189"/>
                <a:ext cx="8038278" cy="4023987"/>
              </a:xfrm>
              <a:prstGeom prst="rect">
                <a:avLst/>
              </a:prstGeom>
              <a:blipFill>
                <a:blip r:embed="rId3"/>
                <a:stretch>
                  <a:fillRect l="-228" t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4191122-ECD5-F145-6DD2-821F3EA11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84" y="3566165"/>
            <a:ext cx="5193722" cy="1443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D7D919A-F611-C16C-3447-E073ECC25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426" y="3227616"/>
            <a:ext cx="2077461" cy="3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4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E042A-60E9-3D4F-8462-512BA32B2AE3}"/>
              </a:ext>
            </a:extLst>
          </p:cNvPr>
          <p:cNvGrpSpPr/>
          <p:nvPr/>
        </p:nvGrpSpPr>
        <p:grpSpPr>
          <a:xfrm>
            <a:off x="-11216" y="-49950"/>
            <a:ext cx="12192000" cy="6771425"/>
            <a:chOff x="0" y="0"/>
            <a:chExt cx="12192000" cy="67714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CC8EFE-65C8-1547-B7D8-3FBA3CFE7DFE}"/>
                </a:ext>
              </a:extLst>
            </p:cNvPr>
            <p:cNvSpPr/>
            <p:nvPr/>
          </p:nvSpPr>
          <p:spPr>
            <a:xfrm>
              <a:off x="0" y="0"/>
              <a:ext cx="12192000" cy="1028700"/>
            </a:xfrm>
            <a:prstGeom prst="rect">
              <a:avLst/>
            </a:prstGeom>
            <a:solidFill>
              <a:srgbClr val="892025"/>
            </a:solidFill>
            <a:ln>
              <a:solidFill>
                <a:srgbClr val="A3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E030A8EB-29CA-7148-9A78-1BEFF1EF9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99" y="120543"/>
              <a:ext cx="0" cy="5038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86EC8F-B014-1945-AA54-DAAD22D3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80" y="6456893"/>
              <a:ext cx="1087120" cy="314532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252514C-7A75-8B47-9851-2594610B6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7300" y="6578856"/>
              <a:ext cx="10241280" cy="0"/>
            </a:xfrm>
            <a:prstGeom prst="line">
              <a:avLst/>
            </a:prstGeom>
            <a:ln w="31750">
              <a:solidFill>
                <a:srgbClr val="892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5C92274-CC68-0243-960D-07562D5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490A-0CB8-DB45-A00B-631DD7E2B96C}" type="slidenum">
              <a:rPr kumimoji="1" lang="ko-Kore-KR" altLang="en-US" smtClean="0"/>
              <a:t>9</a:t>
            </a:fld>
            <a:endParaRPr kumimoji="1" lang="ko-Kore-KR" altLang="en-US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0B0DDC2-D7B7-0F44-8462-6AB65FE812C7}"/>
              </a:ext>
            </a:extLst>
          </p:cNvPr>
          <p:cNvSpPr txBox="1">
            <a:spLocks/>
          </p:cNvSpPr>
          <p:nvPr/>
        </p:nvSpPr>
        <p:spPr>
          <a:xfrm>
            <a:off x="1104646" y="83183"/>
            <a:ext cx="10162467" cy="5253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j-ea"/>
              </a:rPr>
              <a:t>Multi-directional Recurrent Neural Networks (M-RNN)</a:t>
            </a:r>
            <a:endParaRPr lang="ko-KR" altLang="en-US" sz="2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7E255D-F6F7-3443-87A0-57EDA83C2F53}"/>
              </a:ext>
            </a:extLst>
          </p:cNvPr>
          <p:cNvSpPr txBox="1">
            <a:spLocks/>
          </p:cNvSpPr>
          <p:nvPr/>
        </p:nvSpPr>
        <p:spPr>
          <a:xfrm>
            <a:off x="319295" y="70593"/>
            <a:ext cx="685488" cy="503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+mj-ea"/>
              </a:rPr>
              <a:t>03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F90476D-2291-5941-B215-4B1B9B91DACB}"/>
              </a:ext>
            </a:extLst>
          </p:cNvPr>
          <p:cNvSpPr/>
          <p:nvPr/>
        </p:nvSpPr>
        <p:spPr>
          <a:xfrm>
            <a:off x="677720" y="1309027"/>
            <a:ext cx="10750266" cy="5278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Error/Loss</a:t>
            </a: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C00DED80-ADC2-124E-95B7-3286B7C10AB1}"/>
              </a:ext>
            </a:extLst>
          </p:cNvPr>
          <p:cNvSpPr txBox="1">
            <a:spLocks/>
          </p:cNvSpPr>
          <p:nvPr/>
        </p:nvSpPr>
        <p:spPr>
          <a:xfrm>
            <a:off x="665018" y="1452532"/>
            <a:ext cx="10750267" cy="461304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800" b="1" dirty="0">
              <a:solidFill>
                <a:srgbClr val="FFC000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104C5E3-3766-1BC5-8F81-655F5CA351AE}"/>
              </a:ext>
            </a:extLst>
          </p:cNvPr>
          <p:cNvSpPr txBox="1">
            <a:spLocks/>
          </p:cNvSpPr>
          <p:nvPr/>
        </p:nvSpPr>
        <p:spPr>
          <a:xfrm>
            <a:off x="330510" y="574434"/>
            <a:ext cx="3261775" cy="3682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1. Error / loss</a:t>
            </a:r>
            <a:endParaRPr lang="ko-KR" altLang="en-US" sz="2000" b="1" dirty="0">
              <a:solidFill>
                <a:schemeClr val="bg1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DDCD28-8DE0-303B-6245-89A76D9C2A28}"/>
                  </a:ext>
                </a:extLst>
              </p:cNvPr>
              <p:cNvSpPr txBox="1"/>
              <p:nvPr/>
            </p:nvSpPr>
            <p:spPr>
              <a:xfrm>
                <a:off x="1103326" y="3415072"/>
                <a:ext cx="902986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If we have missing data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, then we have two options.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 is missing,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0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sz="2000" dirty="0"/>
                  <a:t>Use a simple Linear interpolation(backward or forward fill for first and last value) - &gt; authors use this implementation.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Note : this is the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empirical error</a:t>
                </a:r>
                <a:r>
                  <a:rPr lang="en-US" altLang="ko-KR" sz="2000" dirty="0"/>
                  <a:t>, which is actually achievable.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DDCD28-8DE0-303B-6245-89A76D9C2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26" y="3415072"/>
                <a:ext cx="9029867" cy="2862322"/>
              </a:xfrm>
              <a:prstGeom prst="rect">
                <a:avLst/>
              </a:prstGeom>
              <a:blipFill>
                <a:blip r:embed="rId3"/>
                <a:stretch>
                  <a:fillRect l="-608" t="-1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74A1220-1E31-36C2-A5F9-5756448CB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443" y="2531452"/>
            <a:ext cx="6253224" cy="944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F570B3-6D62-73AD-2A32-6EF4BF9A3849}"/>
                  </a:ext>
                </a:extLst>
              </p:cNvPr>
              <p:cNvSpPr txBox="1"/>
              <p:nvPr/>
            </p:nvSpPr>
            <p:spPr>
              <a:xfrm>
                <a:off x="1103326" y="2204442"/>
                <a:ext cx="585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𝑳𝑶𝑺𝑺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𝒎𝒆𝒂𝒏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𝒔𝒒𝒖𝒂𝒓𝒆𝒅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𝒆𝒓𝒓𝒐𝒓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𝒎𝒔𝒆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F570B3-6D62-73AD-2A32-6EF4BF9A3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26" y="2204442"/>
                <a:ext cx="5857275" cy="369332"/>
              </a:xfrm>
              <a:prstGeom prst="rect">
                <a:avLst/>
              </a:prstGeom>
              <a:blipFill>
                <a:blip r:embed="rId5"/>
                <a:stretch>
                  <a:fillRect l="-728" t="-5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0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15621</TotalTime>
  <Words>1016</Words>
  <Application>Microsoft Office PowerPoint</Application>
  <PresentationFormat>와이드스크린</PresentationFormat>
  <Paragraphs>233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-apple-system</vt:lpstr>
      <vt:lpstr>NanumGothic</vt:lpstr>
      <vt:lpstr>NanumGothic</vt:lpstr>
      <vt:lpstr>맑은 고딕</vt:lpstr>
      <vt:lpstr>Arial</vt:lpstr>
      <vt:lpstr>Calibri</vt:lpstr>
      <vt:lpstr>Calibri Light</vt:lpstr>
      <vt:lpstr>Cambria Math</vt:lpstr>
      <vt:lpstr>PT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최수호</dc:creator>
  <cp:lastModifiedBy>박찬영[ 대학원석사과정재학 / 산업경영공학과 ]</cp:lastModifiedBy>
  <cp:revision>83</cp:revision>
  <dcterms:created xsi:type="dcterms:W3CDTF">2022-02-28T06:38:39Z</dcterms:created>
  <dcterms:modified xsi:type="dcterms:W3CDTF">2022-08-12T04:07:37Z</dcterms:modified>
</cp:coreProperties>
</file>