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46" r:id="rId2"/>
    <p:sldId id="375" r:id="rId3"/>
    <p:sldId id="392" r:id="rId4"/>
    <p:sldId id="394" r:id="rId5"/>
    <p:sldId id="402" r:id="rId6"/>
    <p:sldId id="403" r:id="rId7"/>
    <p:sldId id="404" r:id="rId8"/>
    <p:sldId id="411" r:id="rId9"/>
    <p:sldId id="410" r:id="rId10"/>
    <p:sldId id="412" r:id="rId11"/>
    <p:sldId id="405" r:id="rId12"/>
    <p:sldId id="406" r:id="rId13"/>
    <p:sldId id="407" r:id="rId14"/>
    <p:sldId id="413" r:id="rId15"/>
    <p:sldId id="414" r:id="rId16"/>
    <p:sldId id="395" r:id="rId17"/>
    <p:sldId id="396" r:id="rId18"/>
    <p:sldId id="397" r:id="rId19"/>
    <p:sldId id="408" r:id="rId20"/>
    <p:sldId id="398" r:id="rId21"/>
    <p:sldId id="399" r:id="rId22"/>
    <p:sldId id="400" r:id="rId23"/>
    <p:sldId id="401" r:id="rId24"/>
    <p:sldId id="415" r:id="rId2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5F6DD"/>
    <a:srgbClr val="479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1520"/>
  </p:normalViewPr>
  <p:slideViewPr>
    <p:cSldViewPr snapToGrid="0">
      <p:cViewPr>
        <p:scale>
          <a:sx n="150" d="100"/>
          <a:sy n="150" d="100"/>
        </p:scale>
        <p:origin x="55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6D9BD-2644-764D-AC55-9028C546D2ED}" type="datetimeFigureOut">
              <a:rPr kumimoji="1" lang="ko-Kore-KR" altLang="en-US" smtClean="0"/>
              <a:t>04/19/2023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5B8BB-7660-B84C-9CB5-ECD67EA308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592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CA6FD4-6F0F-074A-A347-2C6D366F2D58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403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B2F2E-4010-5354-F5B2-B29D01D4B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9A5401-B77C-98A5-6EB2-E59AE7F07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4FECCE-A5C3-8226-D909-F0B9E3279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E695-34C9-0C4C-935F-C9CE81A53A21}" type="datetimeFigureOut">
              <a:rPr kumimoji="1" lang="ko-Kore-KR" altLang="en-US" smtClean="0"/>
              <a:t>04/19/2023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8E1CB-3399-AFB7-7277-52352BE83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C7F2B-AB1D-71E9-9486-558BA0F6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5DB3-6CBB-354F-BA70-189B252AE3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499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DCDB4-AC7A-5A09-DBE7-A9751B28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5E3A7F-0B8F-389A-2A20-C26098BB7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98B4C-248F-CB02-E64D-A49957D2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E695-34C9-0C4C-935F-C9CE81A53A21}" type="datetimeFigureOut">
              <a:rPr kumimoji="1" lang="ko-Kore-KR" altLang="en-US" smtClean="0"/>
              <a:t>04/19/2023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C4D8C-8700-7C9F-2A22-6243FC26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9B4AA-DE14-79AC-DE5B-DE18FB7B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5DB3-6CBB-354F-BA70-189B252AE3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367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6D9137-FE15-031C-F459-AAD4C9463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574E8A-933E-6989-3454-F1CFF9981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ADD073-25BB-E8AE-F288-106059FB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E695-34C9-0C4C-935F-C9CE81A53A21}" type="datetimeFigureOut">
              <a:rPr kumimoji="1" lang="ko-Kore-KR" altLang="en-US" smtClean="0"/>
              <a:t>04/19/2023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AC884-01DA-545C-EE55-15F2D65B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41523-8935-2338-84B9-D289DEE7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5DB3-6CBB-354F-BA70-189B252AE3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249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21680-5B14-B61A-70EF-AC85827D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904A3-7CBD-9348-56D7-070481589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35814-90F5-D6D8-AE04-D6FD3F917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E695-34C9-0C4C-935F-C9CE81A53A21}" type="datetimeFigureOut">
              <a:rPr kumimoji="1" lang="ko-Kore-KR" altLang="en-US" smtClean="0"/>
              <a:t>04/19/2023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09485A-9FFC-05E0-1F6F-377CD409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9A904-41FC-DFC3-B43E-46D65019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5DB3-6CBB-354F-BA70-189B252AE3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98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E534D-416E-946E-903E-7BBB242BA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3E3E8B-5E06-1AB1-274D-1BEBCE9F7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0F3D40-669B-F093-20AE-D4ABB7F8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E695-34C9-0C4C-935F-C9CE81A53A21}" type="datetimeFigureOut">
              <a:rPr kumimoji="1" lang="ko-Kore-KR" altLang="en-US" smtClean="0"/>
              <a:t>04/19/2023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F92659-6B2A-50DC-C940-A1F22685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D8163C-1555-9BAE-C514-BBD32250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5DB3-6CBB-354F-BA70-189B252AE3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822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6733B-460C-B2E7-02ED-A20E68C5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50646E-6FD2-2E42-8BAB-4827930C1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C3004F-7B83-26EB-31B6-4B892EFC4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61E533-7092-97E9-3275-0398B310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E695-34C9-0C4C-935F-C9CE81A53A21}" type="datetimeFigureOut">
              <a:rPr kumimoji="1" lang="ko-Kore-KR" altLang="en-US" smtClean="0"/>
              <a:t>04/19/2023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F2FA06-2CEF-CFC9-9691-597334BE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0C1354-196A-2DA5-E2E6-98C61C69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5DB3-6CBB-354F-BA70-189B252AE3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978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474F9-FDF5-F9C3-D1C9-1F1433A2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3647C6-33F9-D69F-7FA4-829F90275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DECF2D-369A-96B1-5977-1EA09EA8F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BEFCBA-237F-3BC0-B1BF-58A9843CA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40D8C8-D3AC-7C75-4D5A-DFCAB69CA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25787C-0123-32E6-7032-B830ED325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E695-34C9-0C4C-935F-C9CE81A53A21}" type="datetimeFigureOut">
              <a:rPr kumimoji="1" lang="ko-Kore-KR" altLang="en-US" smtClean="0"/>
              <a:t>04/19/2023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2045C7-CDD9-6C5F-073B-ED6AC81B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2B8D11-65CC-5222-C88A-9BCF3966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5DB3-6CBB-354F-BA70-189B252AE3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522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6F9CC-BCF6-82EE-38D0-791279FB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B49994-B667-7CCE-A8BA-BB6F061B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E695-34C9-0C4C-935F-C9CE81A53A21}" type="datetimeFigureOut">
              <a:rPr kumimoji="1" lang="ko-Kore-KR" altLang="en-US" smtClean="0"/>
              <a:t>04/19/2023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E29155-6038-CD9A-620B-0C355068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B14145-F0A3-2C38-3383-B5E19F89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5DB3-6CBB-354F-BA70-189B252AE3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28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9DA578-5E85-0C0D-D833-586E0E5E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E695-34C9-0C4C-935F-C9CE81A53A21}" type="datetimeFigureOut">
              <a:rPr kumimoji="1" lang="ko-Kore-KR" altLang="en-US" smtClean="0"/>
              <a:t>04/19/2023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63FFC2-4C4E-8DC4-ACC9-A61C1259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9A0920-51FE-A23A-B0C2-074C538E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5DB3-6CBB-354F-BA70-189B252AE3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188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86049-5938-8CDB-1087-8544304EA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E557DB-33AC-D8F5-ED5D-4A73DBFE6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731EEE-86E8-1CAD-84A9-5D0108C8A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626493-6EE9-5919-F2D9-711A6DF4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E695-34C9-0C4C-935F-C9CE81A53A21}" type="datetimeFigureOut">
              <a:rPr kumimoji="1" lang="ko-Kore-KR" altLang="en-US" smtClean="0"/>
              <a:t>04/19/2023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7C275E-4D2B-0870-1510-B013451BE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C123A0-0227-255B-929E-C79AC53A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5DB3-6CBB-354F-BA70-189B252AE3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356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0C9BF-515B-315A-A3F1-42AB23F5B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9D1114-9997-D134-CF5C-7507E7497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D00470-F1B2-EE31-0281-C7E6C7B81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8FE232-FD6F-B3AE-485C-72678F5D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E695-34C9-0C4C-935F-C9CE81A53A21}" type="datetimeFigureOut">
              <a:rPr kumimoji="1" lang="ko-Kore-KR" altLang="en-US" smtClean="0"/>
              <a:t>04/19/2023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70D6A8-CD80-B64A-FC92-F3C96F90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5A7781-3B8C-1EA2-3925-A4FB19F6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5DB3-6CBB-354F-BA70-189B252AE3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825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ADEA76-BAD6-14A4-3F43-7A44D7B3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9457C-2F9F-B8BA-FD22-8CB32B9CB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4117A-C927-9246-39E2-6ECA1C8B2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defRPr>
            </a:lvl1pPr>
          </a:lstStyle>
          <a:p>
            <a:fld id="{A81CE695-34C9-0C4C-935F-C9CE81A53A21}" type="datetimeFigureOut">
              <a:rPr kumimoji="1" lang="ko-Kore-KR" altLang="en-US" smtClean="0"/>
              <a:pPr/>
              <a:t>04/19/2023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1BD33F-54C9-E685-FD61-A68A2E7B5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59F7C-B18A-A322-E08D-E8CF63D20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</a:defRPr>
            </a:lvl1pPr>
          </a:lstStyle>
          <a:p>
            <a:fld id="{94845DB3-6CBB-354F-BA70-189B252AE394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959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Noto Sans KR" panose="020B0500000000000000" pitchFamily="34" charset="-128"/>
          <a:ea typeface="Noto Sans KR" panose="020B05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Noto Sans KR" panose="020B0500000000000000" pitchFamily="34" charset="-128"/>
          <a:ea typeface="Noto Sans KR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Noto Sans KR" panose="020B0500000000000000" pitchFamily="34" charset="-128"/>
          <a:ea typeface="Noto Sans KR" panose="020B05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Noto Sans KR" panose="020B0500000000000000" pitchFamily="34" charset="-128"/>
          <a:ea typeface="Noto Sans KR" panose="020B05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Noto Sans KR" panose="020B0500000000000000" pitchFamily="34" charset="-128"/>
          <a:ea typeface="Noto Sans KR" panose="020B05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Noto Sans KR" panose="020B0500000000000000" pitchFamily="34" charset="-128"/>
          <a:ea typeface="Noto Sans KR" panose="020B05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33863-B1E8-B34A-AB3A-78498D071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484" y="1309008"/>
            <a:ext cx="11390464" cy="2387600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SAITS : SELF-ATTENTION-BASED IMPUTATION FOR TIME SERIES</a:t>
            </a:r>
            <a:endParaRPr lang="ko-KR" altLang="en-US" sz="36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7828B390-F77A-27D4-9AB6-B267151A199C}"/>
              </a:ext>
            </a:extLst>
          </p:cNvPr>
          <p:cNvSpPr txBox="1">
            <a:spLocks/>
          </p:cNvSpPr>
          <p:nvPr/>
        </p:nvSpPr>
        <p:spPr>
          <a:xfrm>
            <a:off x="551332" y="4904233"/>
            <a:ext cx="1139875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8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고려대학교 </a:t>
            </a:r>
            <a:r>
              <a:rPr lang="ko-KR" altLang="ko-KR" sz="18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산업경영공학과</a:t>
            </a:r>
            <a:endParaRPr lang="en-US" altLang="ko-KR" sz="18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pPr algn="r"/>
            <a:r>
              <a:rPr lang="ko-KR" altLang="en-US" sz="18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데이터 </a:t>
            </a:r>
            <a:r>
              <a:rPr lang="ko-KR" altLang="en-US" sz="1800" dirty="0" err="1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애널리틱스</a:t>
            </a:r>
            <a:r>
              <a:rPr lang="ko-KR" altLang="en-US" sz="18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및 헬스케어 시스템 연구실</a:t>
            </a:r>
            <a:endParaRPr lang="en-US" altLang="ko-KR" sz="18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pPr algn="r"/>
            <a:r>
              <a:rPr lang="en-US" altLang="ko-KR" sz="18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202202144 </a:t>
            </a:r>
            <a:r>
              <a:rPr lang="ko-KR" altLang="en-US" sz="18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석사과정</a:t>
            </a:r>
            <a:endParaRPr lang="en-US" altLang="ko-KR" sz="18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pPr algn="r"/>
            <a:r>
              <a:rPr lang="ko-KR" altLang="en-US" sz="1800" dirty="0" err="1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김홍범</a:t>
            </a:r>
            <a:endParaRPr kumimoji="1" lang="ko-KR" altLang="en-US" sz="18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A37C8C-A9D8-77B4-6C0D-0338708DD9B6}"/>
              </a:ext>
            </a:extLst>
          </p:cNvPr>
          <p:cNvSpPr/>
          <p:nvPr/>
        </p:nvSpPr>
        <p:spPr>
          <a:xfrm>
            <a:off x="551332" y="3748434"/>
            <a:ext cx="11264616" cy="99077"/>
          </a:xfrm>
          <a:prstGeom prst="rect">
            <a:avLst/>
          </a:prstGeom>
          <a:solidFill>
            <a:srgbClr val="7C0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912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989F2E-F8A4-BBF8-61FD-CA44397B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41"/>
            <a:ext cx="10515600" cy="1603931"/>
          </a:xfrm>
        </p:spPr>
        <p:txBody>
          <a:bodyPr>
            <a:normAutofit/>
          </a:bodyPr>
          <a:lstStyle/>
          <a:p>
            <a:r>
              <a:rPr kumimoji="1" lang="en-US" altLang="ko-KR" sz="3200" dirty="0"/>
              <a:t>3. Methodology</a:t>
            </a:r>
            <a:endParaRPr kumimoji="1" lang="ko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D3CA34-4E66-4529-0F4C-5C78FCFF6913}"/>
              </a:ext>
            </a:extLst>
          </p:cNvPr>
          <p:cNvSpPr/>
          <p:nvPr/>
        </p:nvSpPr>
        <p:spPr>
          <a:xfrm>
            <a:off x="892700" y="1287440"/>
            <a:ext cx="5472000" cy="45719"/>
          </a:xfrm>
          <a:prstGeom prst="rect">
            <a:avLst/>
          </a:prstGeom>
          <a:solidFill>
            <a:srgbClr val="7C0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ED0BA37C-1A75-0130-0D0B-9FDD407F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0AA807A-1477-5C4C-A1D5-A8A29A54860B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7273990-D119-AADF-1DB6-F0DFDAEF646E}"/>
              </a:ext>
            </a:extLst>
          </p:cNvPr>
          <p:cNvSpPr txBox="1">
            <a:spLocks/>
          </p:cNvSpPr>
          <p:nvPr/>
        </p:nvSpPr>
        <p:spPr>
          <a:xfrm>
            <a:off x="892700" y="1403712"/>
            <a:ext cx="10515600" cy="438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000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E0ACDF28-592D-D8C3-F895-3695A00A9E24}"/>
              </a:ext>
            </a:extLst>
          </p:cNvPr>
          <p:cNvSpPr txBox="1">
            <a:spLocks/>
          </p:cNvSpPr>
          <p:nvPr/>
        </p:nvSpPr>
        <p:spPr>
          <a:xfrm>
            <a:off x="838200" y="1474265"/>
            <a:ext cx="10515600" cy="438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b="1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5. Self-attention(Q,K,V) – Encoder </a:t>
            </a:r>
            <a:r>
              <a:rPr kumimoji="1" lang="ko-KR" altLang="en-US" sz="2000" b="1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구조 파악</a:t>
            </a:r>
            <a:endParaRPr lang="en-US" altLang="ko-K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2099AE4-8221-92C6-C865-7CCE7AB7D6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2700" y="1829872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1800" b="1" dirty="0"/>
                  <a:t>For-example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8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1800" b="1" dirty="0"/>
                  <a:t>Query Vector			Key Vector			Value Vector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1800" dirty="0"/>
                  <a:t>X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ko-KR" sz="1800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dirty="0"/>
                  <a:t>		 X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dirty="0"/>
                  <a:t>		 X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8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1800" b="1" dirty="0"/>
                  <a:t>Self-attention example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dirty="0"/>
                  <a:t> 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dirty="0"/>
                  <a:t> ,	</a:t>
                </a:r>
                <a:r>
                  <a:rPr lang="en-US" altLang="ko-KR" sz="1800" dirty="0" err="1"/>
                  <a:t>softmax</a:t>
                </a:r>
                <a:r>
                  <a:rPr lang="en-US" altLang="ko-KR" sz="1800" dirty="0"/>
                  <a:t>([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800" dirty="0"/>
                  <a:t>]) = [0.13613, 0.43194, 0.43194]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1800" dirty="0" err="1"/>
                  <a:t>self_attention</a:t>
                </a:r>
                <a:r>
                  <a:rPr lang="en-US" altLang="ko-KR" sz="1800" dirty="0"/>
                  <a:t>(first query) =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ko-KR" sz="1800" dirty="0"/>
                                <m:t>0.13613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ko-KR" sz="1800" dirty="0"/>
                                <m:t>0.43194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ko-KR" sz="1800" dirty="0"/>
                                <m:t>0.43194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dirty="0"/>
                  <a:t> 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ko-KR" sz="18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1.8639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6.3194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1.7042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8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sz="18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sz="1800" dirty="0"/>
              </a:p>
              <a:p>
                <a:pPr>
                  <a:lnSpc>
                    <a:spcPct val="100000"/>
                  </a:lnSpc>
                </a:pPr>
                <a:endParaRPr lang="en-US" altLang="ko-KR" sz="18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sz="18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2099AE4-8221-92C6-C865-7CCE7AB7D6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2700" y="1829872"/>
                <a:ext cx="10515600" cy="4351338"/>
              </a:xfrm>
              <a:blipFill>
                <a:blip r:embed="rId2"/>
                <a:stretch>
                  <a:fillRect l="-348" t="-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AA76F0E-941C-4F99-FB19-6DA1FF1405D3}"/>
              </a:ext>
            </a:extLst>
          </p:cNvPr>
          <p:cNvCxnSpPr>
            <a:cxnSpLocks/>
          </p:cNvCxnSpPr>
          <p:nvPr/>
        </p:nvCxnSpPr>
        <p:spPr>
          <a:xfrm flipH="1">
            <a:off x="7626350" y="4279900"/>
            <a:ext cx="984250" cy="9969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E2AF6D2-CE0D-C9BA-9CFC-23FFF7E49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962" y="6170215"/>
            <a:ext cx="2149475" cy="366602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0F87D77-0F1A-DB85-8CD3-F22E4F72BCD5}"/>
              </a:ext>
            </a:extLst>
          </p:cNvPr>
          <p:cNvCxnSpPr>
            <a:cxnSpLocks/>
          </p:cNvCxnSpPr>
          <p:nvPr/>
        </p:nvCxnSpPr>
        <p:spPr>
          <a:xfrm flipH="1">
            <a:off x="5289962" y="5143500"/>
            <a:ext cx="1961738" cy="4473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487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989F2E-F8A4-BBF8-61FD-CA44397B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41"/>
            <a:ext cx="10515600" cy="1603931"/>
          </a:xfrm>
        </p:spPr>
        <p:txBody>
          <a:bodyPr>
            <a:normAutofit/>
          </a:bodyPr>
          <a:lstStyle/>
          <a:p>
            <a:r>
              <a:rPr kumimoji="1" lang="en-US" altLang="ko-KR" sz="3200" dirty="0"/>
              <a:t>3. Methodology</a:t>
            </a:r>
            <a:endParaRPr kumimoji="1" lang="ko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D3CA34-4E66-4529-0F4C-5C78FCFF6913}"/>
              </a:ext>
            </a:extLst>
          </p:cNvPr>
          <p:cNvSpPr/>
          <p:nvPr/>
        </p:nvSpPr>
        <p:spPr>
          <a:xfrm>
            <a:off x="892700" y="1287440"/>
            <a:ext cx="5472000" cy="45719"/>
          </a:xfrm>
          <a:prstGeom prst="rect">
            <a:avLst/>
          </a:prstGeom>
          <a:solidFill>
            <a:srgbClr val="7C0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ED0BA37C-1A75-0130-0D0B-9FDD407F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0AA807A-1477-5C4C-A1D5-A8A29A54860B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7273990-D119-AADF-1DB6-F0DFDAEF646E}"/>
              </a:ext>
            </a:extLst>
          </p:cNvPr>
          <p:cNvSpPr txBox="1">
            <a:spLocks/>
          </p:cNvSpPr>
          <p:nvPr/>
        </p:nvSpPr>
        <p:spPr>
          <a:xfrm>
            <a:off x="892700" y="1403712"/>
            <a:ext cx="10515600" cy="438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000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E0ACDF28-592D-D8C3-F895-3695A00A9E24}"/>
              </a:ext>
            </a:extLst>
          </p:cNvPr>
          <p:cNvSpPr txBox="1">
            <a:spLocks/>
          </p:cNvSpPr>
          <p:nvPr/>
        </p:nvSpPr>
        <p:spPr>
          <a:xfrm>
            <a:off x="838200" y="1474265"/>
            <a:ext cx="10515600" cy="438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b="1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6. Diagonally-masked self-attention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9DBB43-EB44-5A4E-2876-D75C52092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39" y="2345156"/>
            <a:ext cx="3999860" cy="35785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CC7434-6AF1-A2EA-361B-41858AC3C209}"/>
              </a:ext>
            </a:extLst>
          </p:cNvPr>
          <p:cNvSpPr txBox="1"/>
          <p:nvPr/>
        </p:nvSpPr>
        <p:spPr>
          <a:xfrm>
            <a:off x="6364700" y="2345156"/>
            <a:ext cx="57066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Self-attention</a:t>
            </a:r>
            <a:r>
              <a:rPr lang="ko-KR" altLang="en-US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과의 차이점</a:t>
            </a:r>
            <a:endParaRPr lang="en-US" altLang="ko-KR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Diagonally-Masked Self Attention(DMSA)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대각 성분은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Time-series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에서 추정의 왜곡을 불러일으킴 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Diagonally masking 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진행을 통해 해결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endParaRPr lang="en-US" altLang="ko-KR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r>
              <a:rPr lang="ko-KR" altLang="en-US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장점</a:t>
            </a:r>
            <a:endParaRPr lang="en-US" altLang="ko-KR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Temporal dependency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와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feature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간의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correlation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을 학습할 수 있음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5903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989F2E-F8A4-BBF8-61FD-CA44397B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41"/>
            <a:ext cx="10515600" cy="1603931"/>
          </a:xfrm>
        </p:spPr>
        <p:txBody>
          <a:bodyPr>
            <a:normAutofit/>
          </a:bodyPr>
          <a:lstStyle/>
          <a:p>
            <a:r>
              <a:rPr kumimoji="1" lang="en-US" altLang="ko-KR" sz="32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3. Methodology</a:t>
            </a:r>
            <a:endParaRPr kumimoji="1" lang="ko-KR" altLang="en-US" sz="32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D3CA34-4E66-4529-0F4C-5C78FCFF6913}"/>
              </a:ext>
            </a:extLst>
          </p:cNvPr>
          <p:cNvSpPr/>
          <p:nvPr/>
        </p:nvSpPr>
        <p:spPr>
          <a:xfrm>
            <a:off x="892700" y="1287440"/>
            <a:ext cx="5472000" cy="45719"/>
          </a:xfrm>
          <a:prstGeom prst="rect">
            <a:avLst/>
          </a:prstGeom>
          <a:solidFill>
            <a:srgbClr val="7C0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ED0BA37C-1A75-0130-0D0B-9FDD407F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0AA807A-1477-5C4C-A1D5-A8A29A54860B}" type="slidenum">
              <a:rPr kumimoji="1" lang="ko-Kore-KR" altLang="en-US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12</a:t>
            </a:fld>
            <a:endParaRPr kumimoji="1" lang="ko-Kore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7273990-D119-AADF-1DB6-F0DFDAEF646E}"/>
              </a:ext>
            </a:extLst>
          </p:cNvPr>
          <p:cNvSpPr txBox="1">
            <a:spLocks/>
          </p:cNvSpPr>
          <p:nvPr/>
        </p:nvSpPr>
        <p:spPr>
          <a:xfrm>
            <a:off x="892700" y="1403712"/>
            <a:ext cx="10515600" cy="438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E0ACDF28-592D-D8C3-F895-3695A00A9E24}"/>
              </a:ext>
            </a:extLst>
          </p:cNvPr>
          <p:cNvSpPr txBox="1">
            <a:spLocks/>
          </p:cNvSpPr>
          <p:nvPr/>
        </p:nvSpPr>
        <p:spPr>
          <a:xfrm>
            <a:off x="838200" y="1474265"/>
            <a:ext cx="10515600" cy="438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lang="en-US" altLang="ko-KR" sz="2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0081E71-AC0D-122F-F911-65F9CC33D3F3}"/>
              </a:ext>
            </a:extLst>
          </p:cNvPr>
          <p:cNvSpPr txBox="1">
            <a:spLocks/>
          </p:cNvSpPr>
          <p:nvPr/>
        </p:nvSpPr>
        <p:spPr>
          <a:xfrm>
            <a:off x="838200" y="1474265"/>
            <a:ext cx="10515600" cy="438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7. Positional Encoding and Feed-Forward Network</a:t>
            </a:r>
            <a:endParaRPr lang="en-US" altLang="ko-KR" sz="2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471B8C-4DD2-80EE-E396-7B2843973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00" y="2256806"/>
            <a:ext cx="3105150" cy="13716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A7A74BE-51AF-A62B-359A-E535B78F2D67}"/>
              </a:ext>
            </a:extLst>
          </p:cNvPr>
          <p:cNvCxnSpPr>
            <a:cxnSpLocks/>
          </p:cNvCxnSpPr>
          <p:nvPr/>
        </p:nvCxnSpPr>
        <p:spPr>
          <a:xfrm>
            <a:off x="4565650" y="2324100"/>
            <a:ext cx="850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DF296B52-7B7A-2E59-FC2D-D7E0D6A4D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246" y="4366362"/>
            <a:ext cx="2015307" cy="8684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29085A0-A3FE-4269-4207-16F91631B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450" y="2070865"/>
            <a:ext cx="6095996" cy="6963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56AD057-27D4-D1AE-E567-5059AD323834}"/>
              </a:ext>
            </a:extLst>
          </p:cNvPr>
          <p:cNvSpPr txBox="1"/>
          <p:nvPr/>
        </p:nvSpPr>
        <p:spPr>
          <a:xfrm>
            <a:off x="5759450" y="2881910"/>
            <a:ext cx="6432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Transformer</a:t>
            </a:r>
            <a:r>
              <a:rPr lang="ko-KR" altLang="en-US" sz="1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구조는 기존의 </a:t>
            </a:r>
            <a:r>
              <a:rPr lang="en-US" altLang="ko-KR" sz="1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RNN </a:t>
            </a:r>
            <a:r>
              <a:rPr lang="ko-KR" altLang="en-US" sz="1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모델과 다르게 병렬 처리 진행</a:t>
            </a:r>
            <a:endParaRPr lang="en-US" altLang="ko-KR" sz="15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데이터의 입력 순서를 잃어버림</a:t>
            </a:r>
            <a:endParaRPr lang="en-US" altLang="ko-KR" sz="15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이를 해결한 방법이 </a:t>
            </a:r>
            <a:r>
              <a:rPr lang="en-US" altLang="ko-KR" sz="1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Positional encoding</a:t>
            </a:r>
            <a:r>
              <a:rPr lang="ko-KR" altLang="en-US" sz="1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임</a:t>
            </a:r>
            <a:endParaRPr lang="en-US" altLang="ko-KR" sz="15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기존의 </a:t>
            </a:r>
            <a:r>
              <a:rPr lang="en-US" altLang="ko-KR" sz="1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Naïve</a:t>
            </a:r>
            <a:r>
              <a:rPr lang="ko-KR" altLang="en-US" sz="1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한 방법들은 한계가 명확함</a:t>
            </a:r>
            <a:r>
              <a:rPr lang="en-US" altLang="ko-KR" sz="1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(Memory loss)</a:t>
            </a:r>
            <a:endParaRPr lang="ko-KR" altLang="en-US" sz="15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EC0ACC2-E350-E732-6264-FA34DB2C23BE}"/>
              </a:ext>
            </a:extLst>
          </p:cNvPr>
          <p:cNvCxnSpPr>
            <a:cxnSpLocks/>
          </p:cNvCxnSpPr>
          <p:nvPr/>
        </p:nvCxnSpPr>
        <p:spPr>
          <a:xfrm>
            <a:off x="4565650" y="4800600"/>
            <a:ext cx="850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599AEF-1FF7-21AE-76E7-A2F4EC30DC25}"/>
              </a:ext>
            </a:extLst>
          </p:cNvPr>
          <p:cNvSpPr txBox="1"/>
          <p:nvPr/>
        </p:nvSpPr>
        <p:spPr>
          <a:xfrm>
            <a:off x="5886450" y="4528164"/>
            <a:ext cx="64325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멀티 헤드 </a:t>
            </a:r>
            <a:r>
              <a:rPr lang="ko-KR" altLang="en-US" sz="15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어텐션</a:t>
            </a:r>
            <a:r>
              <a:rPr lang="ko-KR" altLang="en-US" sz="1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이후의 진행 과정</a:t>
            </a:r>
            <a:endParaRPr lang="en-US" altLang="ko-KR" sz="15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신경망의 한 종류로서 </a:t>
            </a:r>
            <a:r>
              <a:rPr lang="en-US" altLang="ko-KR" sz="1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Input layer, hidden layer, output layer</a:t>
            </a:r>
            <a:r>
              <a:rPr lang="ko-KR" altLang="en-US" sz="1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로 구성된 네트워크임</a:t>
            </a:r>
            <a:endParaRPr lang="en-US" altLang="ko-KR" sz="15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71DECC7-E0E9-5B9D-487F-19B0774CF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653" y="5386563"/>
            <a:ext cx="1200492" cy="75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32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989F2E-F8A4-BBF8-61FD-CA44397B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41"/>
            <a:ext cx="10515600" cy="1603931"/>
          </a:xfrm>
        </p:spPr>
        <p:txBody>
          <a:bodyPr>
            <a:normAutofit/>
          </a:bodyPr>
          <a:lstStyle/>
          <a:p>
            <a:r>
              <a:rPr kumimoji="1" lang="en-US" altLang="ko-KR" sz="3200" dirty="0"/>
              <a:t>3. Methodology</a:t>
            </a:r>
            <a:endParaRPr kumimoji="1" lang="ko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D3CA34-4E66-4529-0F4C-5C78FCFF6913}"/>
              </a:ext>
            </a:extLst>
          </p:cNvPr>
          <p:cNvSpPr/>
          <p:nvPr/>
        </p:nvSpPr>
        <p:spPr>
          <a:xfrm>
            <a:off x="892700" y="1287440"/>
            <a:ext cx="5472000" cy="45719"/>
          </a:xfrm>
          <a:prstGeom prst="rect">
            <a:avLst/>
          </a:prstGeom>
          <a:solidFill>
            <a:srgbClr val="7C0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ED0BA37C-1A75-0130-0D0B-9FDD407F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0AA807A-1477-5C4C-A1D5-A8A29A54860B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7273990-D119-AADF-1DB6-F0DFDAEF646E}"/>
              </a:ext>
            </a:extLst>
          </p:cNvPr>
          <p:cNvSpPr txBox="1">
            <a:spLocks/>
          </p:cNvSpPr>
          <p:nvPr/>
        </p:nvSpPr>
        <p:spPr>
          <a:xfrm>
            <a:off x="892700" y="1403712"/>
            <a:ext cx="10515600" cy="438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000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E0ACDF28-592D-D8C3-F895-3695A00A9E24}"/>
              </a:ext>
            </a:extLst>
          </p:cNvPr>
          <p:cNvSpPr txBox="1">
            <a:spLocks/>
          </p:cNvSpPr>
          <p:nvPr/>
        </p:nvSpPr>
        <p:spPr>
          <a:xfrm>
            <a:off x="838200" y="1474265"/>
            <a:ext cx="10515600" cy="438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B5FADE-AAE0-0E9D-2920-43243A6F1118}"/>
              </a:ext>
            </a:extLst>
          </p:cNvPr>
          <p:cNvSpPr txBox="1">
            <a:spLocks/>
          </p:cNvSpPr>
          <p:nvPr/>
        </p:nvSpPr>
        <p:spPr>
          <a:xfrm>
            <a:off x="892700" y="1532692"/>
            <a:ext cx="10515600" cy="438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b="1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8. DMSA Block</a:t>
            </a:r>
            <a:endParaRPr lang="en-US" altLang="ko-KR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66DAFDA-DA91-9C6C-A8B2-1E62B782D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3"/>
          <a:stretch/>
        </p:blipFill>
        <p:spPr>
          <a:xfrm>
            <a:off x="892700" y="2053657"/>
            <a:ext cx="5492918" cy="44982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DB4479-AAA6-7CFB-788A-03717EA03F9C}"/>
                  </a:ext>
                </a:extLst>
              </p:cNvPr>
              <p:cNvSpPr txBox="1"/>
              <p:nvPr/>
            </p:nvSpPr>
            <p:spPr>
              <a:xfrm>
                <a:off x="7096650" y="2932275"/>
                <a:ext cx="4311650" cy="2063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총 </a:t>
                </a: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2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개의 블록 으로 구성되어 있음</a:t>
                </a:r>
                <a:endParaRPr lang="en-US" altLang="ko-KR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2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번째 </a:t>
                </a: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DMSA 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블록에서는 </a:t>
                </a: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1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번째 </a:t>
                </a: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DMSA 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블록에서 학습된 값을 가져와 사용함</a:t>
                </a:r>
                <a:endParaRPr lang="en-US" altLang="ko-KR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각각의 블록을 거치면서 </a:t>
                </a: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Missing value(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)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로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치</m:t>
                    </m:r>
                  </m:oMath>
                </a14:m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환됨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DB4479-AAA6-7CFB-788A-03717EA03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650" y="2932275"/>
                <a:ext cx="4311650" cy="2063898"/>
              </a:xfrm>
              <a:prstGeom prst="rect">
                <a:avLst/>
              </a:prstGeom>
              <a:blipFill>
                <a:blip r:embed="rId3"/>
                <a:stretch>
                  <a:fillRect l="-849" t="-1475" b="-23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914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989F2E-F8A4-BBF8-61FD-CA44397B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41"/>
            <a:ext cx="10515600" cy="1603931"/>
          </a:xfrm>
        </p:spPr>
        <p:txBody>
          <a:bodyPr>
            <a:normAutofit/>
          </a:bodyPr>
          <a:lstStyle/>
          <a:p>
            <a:r>
              <a:rPr kumimoji="1" lang="en-US" altLang="ko-KR" sz="3200" dirty="0"/>
              <a:t>3. Methodology</a:t>
            </a:r>
            <a:endParaRPr kumimoji="1" lang="ko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D3CA34-4E66-4529-0F4C-5C78FCFF6913}"/>
              </a:ext>
            </a:extLst>
          </p:cNvPr>
          <p:cNvSpPr/>
          <p:nvPr/>
        </p:nvSpPr>
        <p:spPr>
          <a:xfrm>
            <a:off x="892700" y="1287440"/>
            <a:ext cx="5472000" cy="45719"/>
          </a:xfrm>
          <a:prstGeom prst="rect">
            <a:avLst/>
          </a:prstGeom>
          <a:solidFill>
            <a:srgbClr val="7C0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ED0BA37C-1A75-0130-0D0B-9FDD407F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0AA807A-1477-5C4C-A1D5-A8A29A54860B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7273990-D119-AADF-1DB6-F0DFDAEF646E}"/>
              </a:ext>
            </a:extLst>
          </p:cNvPr>
          <p:cNvSpPr txBox="1">
            <a:spLocks/>
          </p:cNvSpPr>
          <p:nvPr/>
        </p:nvSpPr>
        <p:spPr>
          <a:xfrm>
            <a:off x="892700" y="1403712"/>
            <a:ext cx="10515600" cy="438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000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E0ACDF28-592D-D8C3-F895-3695A00A9E24}"/>
              </a:ext>
            </a:extLst>
          </p:cNvPr>
          <p:cNvSpPr txBox="1">
            <a:spLocks/>
          </p:cNvSpPr>
          <p:nvPr/>
        </p:nvSpPr>
        <p:spPr>
          <a:xfrm>
            <a:off x="838200" y="1474265"/>
            <a:ext cx="10515600" cy="438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B5FADE-AAE0-0E9D-2920-43243A6F1118}"/>
              </a:ext>
            </a:extLst>
          </p:cNvPr>
          <p:cNvSpPr txBox="1">
            <a:spLocks/>
          </p:cNvSpPr>
          <p:nvPr/>
        </p:nvSpPr>
        <p:spPr>
          <a:xfrm>
            <a:off x="892700" y="1532692"/>
            <a:ext cx="10515600" cy="438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b="1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9. The weighted combination block</a:t>
            </a:r>
            <a:endParaRPr lang="en-US" altLang="ko-K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DB4479-AAA6-7CFB-788A-03717EA03F9C}"/>
                  </a:ext>
                </a:extLst>
              </p:cNvPr>
              <p:cNvSpPr txBox="1"/>
              <p:nvPr/>
            </p:nvSpPr>
            <p:spPr>
              <a:xfrm>
                <a:off x="6642100" y="2247613"/>
                <a:ext cx="4876800" cy="1238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그림을 보면 </a:t>
                </a: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Attention Weights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를 가져오는 것을 확인할 수 있음</a:t>
                </a:r>
                <a:endParaRPr lang="en-US" altLang="ko-KR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해당 가중치</a:t>
                </a: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를 통하여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를 추정함</a:t>
                </a:r>
                <a:endParaRPr lang="en-US" altLang="ko-KR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</a:t>
                </a: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: Imputed data</a:t>
                </a:r>
                <a:endParaRPr lang="ko-KR" altLang="en-US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DB4479-AAA6-7CFB-788A-03717EA03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100" y="2247613"/>
                <a:ext cx="4876800" cy="1238416"/>
              </a:xfrm>
              <a:prstGeom prst="rect">
                <a:avLst/>
              </a:prstGeom>
              <a:blipFill>
                <a:blip r:embed="rId2"/>
                <a:stretch>
                  <a:fillRect l="-875" t="-2956" b="-4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80DA5A44-9194-D700-7968-BE4B98772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547" y="1983105"/>
            <a:ext cx="3726316" cy="43732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9A0A5F3-03BB-246C-BCF5-1C246363E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139" y="3731818"/>
            <a:ext cx="3744727" cy="193675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96AF3E-AA9A-F1FD-B4B1-2B8936710EAD}"/>
              </a:ext>
            </a:extLst>
          </p:cNvPr>
          <p:cNvSpPr/>
          <p:nvPr/>
        </p:nvSpPr>
        <p:spPr>
          <a:xfrm>
            <a:off x="3543300" y="4169728"/>
            <a:ext cx="1219200" cy="3895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8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989F2E-F8A4-BBF8-61FD-CA44397B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41"/>
            <a:ext cx="10515600" cy="1603931"/>
          </a:xfrm>
        </p:spPr>
        <p:txBody>
          <a:bodyPr>
            <a:normAutofit/>
          </a:bodyPr>
          <a:lstStyle/>
          <a:p>
            <a:r>
              <a:rPr kumimoji="1" lang="en-US" altLang="ko-KR" sz="3200" dirty="0"/>
              <a:t>3. Methodology</a:t>
            </a:r>
            <a:endParaRPr kumimoji="1" lang="ko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D3CA34-4E66-4529-0F4C-5C78FCFF6913}"/>
              </a:ext>
            </a:extLst>
          </p:cNvPr>
          <p:cNvSpPr/>
          <p:nvPr/>
        </p:nvSpPr>
        <p:spPr>
          <a:xfrm>
            <a:off x="892700" y="1287440"/>
            <a:ext cx="5472000" cy="45719"/>
          </a:xfrm>
          <a:prstGeom prst="rect">
            <a:avLst/>
          </a:prstGeom>
          <a:solidFill>
            <a:srgbClr val="7C0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ED0BA37C-1A75-0130-0D0B-9FDD407F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0AA807A-1477-5C4C-A1D5-A8A29A54860B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7273990-D119-AADF-1DB6-F0DFDAEF646E}"/>
              </a:ext>
            </a:extLst>
          </p:cNvPr>
          <p:cNvSpPr txBox="1">
            <a:spLocks/>
          </p:cNvSpPr>
          <p:nvPr/>
        </p:nvSpPr>
        <p:spPr>
          <a:xfrm>
            <a:off x="892700" y="1403712"/>
            <a:ext cx="10515600" cy="438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000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E0ACDF28-592D-D8C3-F895-3695A00A9E24}"/>
              </a:ext>
            </a:extLst>
          </p:cNvPr>
          <p:cNvSpPr txBox="1">
            <a:spLocks/>
          </p:cNvSpPr>
          <p:nvPr/>
        </p:nvSpPr>
        <p:spPr>
          <a:xfrm>
            <a:off x="838200" y="1474265"/>
            <a:ext cx="10515600" cy="438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B5FADE-AAE0-0E9D-2920-43243A6F1118}"/>
              </a:ext>
            </a:extLst>
          </p:cNvPr>
          <p:cNvSpPr txBox="1">
            <a:spLocks/>
          </p:cNvSpPr>
          <p:nvPr/>
        </p:nvSpPr>
        <p:spPr>
          <a:xfrm>
            <a:off x="892700" y="1532692"/>
            <a:ext cx="10515600" cy="438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b="1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10. Loss Function of Learning Objectives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73E6F3-88AE-E0E1-4E7C-D77C285DC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643" y="2164618"/>
            <a:ext cx="7478713" cy="18514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4CD8CE-9F4B-BD9D-705F-B02F40709C26}"/>
              </a:ext>
            </a:extLst>
          </p:cNvPr>
          <p:cNvSpPr txBox="1"/>
          <p:nvPr/>
        </p:nvSpPr>
        <p:spPr>
          <a:xfrm>
            <a:off x="1269999" y="4563857"/>
            <a:ext cx="9652000" cy="87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Two learning tasks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들에 대하여 각각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loss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를 계산함</a:t>
            </a:r>
            <a:endParaRPr lang="en-US" altLang="ko-KR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최종 </a:t>
            </a:r>
            <a:r>
              <a:rPr lang="en-US" altLang="ko-KR" dirty="0">
                <a:latin typeface="Noto Sans KR" panose="020B0500000000000000" pitchFamily="34" charset="-127"/>
                <a:ea typeface="Noto Sans KR" panose="020B0500000000000000" pitchFamily="34" charset="-127"/>
              </a:rPr>
              <a:t>loss</a:t>
            </a:r>
            <a:r>
              <a:rPr lang="ko-KR" altLang="en-US" dirty="0">
                <a:latin typeface="Noto Sans KR" panose="020B0500000000000000" pitchFamily="34" charset="-127"/>
                <a:ea typeface="Noto Sans KR" panose="020B0500000000000000" pitchFamily="34" charset="-127"/>
              </a:rPr>
              <a:t>는 둘의 합으로 계산됨</a:t>
            </a:r>
          </a:p>
        </p:txBody>
      </p:sp>
    </p:spTree>
    <p:extLst>
      <p:ext uri="{BB962C8B-B14F-4D97-AF65-F5344CB8AC3E}">
        <p14:creationId xmlns:p14="http://schemas.microsoft.com/office/powerpoint/2010/main" val="508880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989F2E-F8A4-BBF8-61FD-CA44397B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41"/>
            <a:ext cx="10515600" cy="1603931"/>
          </a:xfrm>
        </p:spPr>
        <p:txBody>
          <a:bodyPr>
            <a:normAutofit/>
          </a:bodyPr>
          <a:lstStyle/>
          <a:p>
            <a:r>
              <a:rPr kumimoji="1" lang="en-US" altLang="ko-KR" sz="3200" dirty="0"/>
              <a:t>4. Experiments</a:t>
            </a:r>
            <a:endParaRPr kumimoji="1" lang="ko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D3CA34-4E66-4529-0F4C-5C78FCFF6913}"/>
              </a:ext>
            </a:extLst>
          </p:cNvPr>
          <p:cNvSpPr/>
          <p:nvPr/>
        </p:nvSpPr>
        <p:spPr>
          <a:xfrm>
            <a:off x="892700" y="1287440"/>
            <a:ext cx="5472000" cy="45719"/>
          </a:xfrm>
          <a:prstGeom prst="rect">
            <a:avLst/>
          </a:prstGeom>
          <a:solidFill>
            <a:srgbClr val="7C0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ED0BA37C-1A75-0130-0D0B-9FDD407F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0AA807A-1477-5C4C-A1D5-A8A29A54860B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7273990-D119-AADF-1DB6-F0DFDAEF646E}"/>
              </a:ext>
            </a:extLst>
          </p:cNvPr>
          <p:cNvSpPr txBox="1">
            <a:spLocks/>
          </p:cNvSpPr>
          <p:nvPr/>
        </p:nvSpPr>
        <p:spPr>
          <a:xfrm>
            <a:off x="892700" y="1403712"/>
            <a:ext cx="10515600" cy="438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b="1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1. Datasets</a:t>
            </a:r>
            <a:endParaRPr kumimoji="1" lang="ko-KR" altLang="en-US" sz="2000" b="1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FF21D36-B5B4-9EC7-FC74-029EC1DC8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89176"/>
            <a:ext cx="10515600" cy="2695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서로 다른 도메인의 </a:t>
            </a:r>
            <a:r>
              <a:rPr lang="en-US" altLang="ko-KR" sz="1500" dirty="0"/>
              <a:t>3</a:t>
            </a:r>
            <a:r>
              <a:rPr lang="ko-KR" altLang="en-US" sz="1500" dirty="0"/>
              <a:t>가지 데이터셋 </a:t>
            </a:r>
            <a:r>
              <a:rPr lang="en-US" altLang="ko-KR" sz="1500" dirty="0"/>
              <a:t>+ </a:t>
            </a:r>
            <a:r>
              <a:rPr lang="ko-KR" altLang="en-US" sz="1500" dirty="0"/>
              <a:t>검증을 위한 데이터셋</a:t>
            </a:r>
            <a:r>
              <a:rPr lang="en-US" altLang="ko-KR" sz="1500" dirty="0"/>
              <a:t>(ETT)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PhysioNet-2012 : ICU</a:t>
            </a:r>
            <a:r>
              <a:rPr lang="ko-KR" altLang="en-US" sz="1500" dirty="0"/>
              <a:t>에 입원한 환자의 </a:t>
            </a:r>
            <a:r>
              <a:rPr lang="en-US" altLang="ko-KR" sz="1500" dirty="0"/>
              <a:t>48</a:t>
            </a:r>
            <a:r>
              <a:rPr lang="ko-KR" altLang="en-US" sz="1500" dirty="0"/>
              <a:t>시간 상태 데이터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Air-Quality : </a:t>
            </a:r>
            <a:r>
              <a:rPr lang="ko-KR" altLang="en-US" sz="1500" dirty="0"/>
              <a:t>베이징의 </a:t>
            </a:r>
            <a:r>
              <a:rPr lang="en-US" altLang="ko-KR" sz="1500" dirty="0"/>
              <a:t>12</a:t>
            </a:r>
            <a:r>
              <a:rPr lang="ko-KR" altLang="en-US" sz="1500" dirty="0"/>
              <a:t>개 모니터링 사이트에서 얻은 시간별 대기 오염물질 데이터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Electricity : 15</a:t>
            </a:r>
            <a:r>
              <a:rPr lang="ko-KR" altLang="en-US" sz="1500" dirty="0"/>
              <a:t>분마다 </a:t>
            </a:r>
            <a:r>
              <a:rPr lang="en-US" altLang="ko-KR" sz="1500" dirty="0"/>
              <a:t>370</a:t>
            </a:r>
            <a:r>
              <a:rPr lang="ko-KR" altLang="en-US" sz="1500" dirty="0"/>
              <a:t>명의 고객으로부터 수집된 전력 소비 데이터</a:t>
            </a:r>
            <a:r>
              <a:rPr lang="en-US" altLang="ko-KR" sz="1500" dirty="0"/>
              <a:t>(</a:t>
            </a:r>
            <a:r>
              <a:rPr lang="ko-KR" altLang="en-US" sz="1500" dirty="0" err="1"/>
              <a:t>결측치</a:t>
            </a:r>
            <a:r>
              <a:rPr lang="ko-KR" altLang="en-US" sz="1500" dirty="0"/>
              <a:t> </a:t>
            </a:r>
            <a:r>
              <a:rPr lang="en-US" altLang="ko-KR" sz="1500" dirty="0"/>
              <a:t>X -&gt; </a:t>
            </a:r>
            <a:r>
              <a:rPr lang="ko-KR" altLang="en-US" sz="1500" dirty="0"/>
              <a:t>인공 </a:t>
            </a:r>
            <a:r>
              <a:rPr lang="ko-KR" altLang="en-US" sz="1500" dirty="0" err="1"/>
              <a:t>결측치</a:t>
            </a:r>
            <a:r>
              <a:rPr lang="ko-KR" altLang="en-US" sz="1500" dirty="0"/>
              <a:t> 생성</a:t>
            </a:r>
            <a:r>
              <a:rPr lang="en-US" altLang="ko-KR" sz="15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dirty="0"/>
              <a:t>ETT : 2</a:t>
            </a:r>
            <a:r>
              <a:rPr lang="ko-KR" altLang="en-US" sz="1500" dirty="0" err="1"/>
              <a:t>년동안</a:t>
            </a:r>
            <a:r>
              <a:rPr lang="ko-KR" altLang="en-US" sz="1500" dirty="0"/>
              <a:t> </a:t>
            </a:r>
            <a:r>
              <a:rPr lang="en-US" altLang="ko-KR" sz="1500" dirty="0"/>
              <a:t>15</a:t>
            </a:r>
            <a:r>
              <a:rPr lang="ko-KR" altLang="en-US" sz="1500" dirty="0"/>
              <a:t>분마다 수집된 오일 온도와 </a:t>
            </a:r>
            <a:r>
              <a:rPr lang="en-US" altLang="ko-KR" sz="1500" dirty="0"/>
              <a:t>6</a:t>
            </a:r>
            <a:r>
              <a:rPr lang="ko-KR" altLang="en-US" sz="1500" dirty="0"/>
              <a:t>가지 유형의 외부 전력 부하 기능을 포함한 데이터</a:t>
            </a:r>
            <a:r>
              <a:rPr lang="en-US" altLang="ko-KR" sz="1500" dirty="0"/>
              <a:t>(</a:t>
            </a:r>
            <a:r>
              <a:rPr lang="ko-KR" altLang="en-US" sz="1500" dirty="0" err="1"/>
              <a:t>결측치</a:t>
            </a:r>
            <a:r>
              <a:rPr lang="ko-KR" altLang="en-US" sz="1500" dirty="0"/>
              <a:t> </a:t>
            </a:r>
            <a:r>
              <a:rPr lang="en-US" altLang="ko-KR" sz="1500" dirty="0"/>
              <a:t>X -&gt; </a:t>
            </a:r>
            <a:r>
              <a:rPr lang="ko-KR" altLang="en-US" sz="1500" dirty="0"/>
              <a:t>인공 </a:t>
            </a:r>
            <a:r>
              <a:rPr lang="ko-KR" altLang="en-US" sz="1500" dirty="0" err="1"/>
              <a:t>결측치</a:t>
            </a:r>
            <a:r>
              <a:rPr lang="ko-KR" altLang="en-US" sz="1500" dirty="0"/>
              <a:t> 생성</a:t>
            </a:r>
            <a:r>
              <a:rPr lang="en-US" altLang="ko-KR" sz="1500" dirty="0"/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B772660-CF98-727C-E3CE-4287E4AA8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1829872"/>
            <a:ext cx="8305800" cy="184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11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989F2E-F8A4-BBF8-61FD-CA44397B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41"/>
            <a:ext cx="10515600" cy="1603931"/>
          </a:xfrm>
        </p:spPr>
        <p:txBody>
          <a:bodyPr>
            <a:normAutofit/>
          </a:bodyPr>
          <a:lstStyle/>
          <a:p>
            <a:r>
              <a:rPr kumimoji="1" lang="en-US" altLang="ko-KR" sz="3200" dirty="0"/>
              <a:t>4. Experiments</a:t>
            </a:r>
            <a:endParaRPr kumimoji="1" lang="ko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D3CA34-4E66-4529-0F4C-5C78FCFF6913}"/>
              </a:ext>
            </a:extLst>
          </p:cNvPr>
          <p:cNvSpPr/>
          <p:nvPr/>
        </p:nvSpPr>
        <p:spPr>
          <a:xfrm>
            <a:off x="892700" y="1287440"/>
            <a:ext cx="5472000" cy="45719"/>
          </a:xfrm>
          <a:prstGeom prst="rect">
            <a:avLst/>
          </a:prstGeom>
          <a:solidFill>
            <a:srgbClr val="7C0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ED0BA37C-1A75-0130-0D0B-9FDD407F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0AA807A-1477-5C4C-A1D5-A8A29A54860B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7273990-D119-AADF-1DB6-F0DFDAEF646E}"/>
              </a:ext>
            </a:extLst>
          </p:cNvPr>
          <p:cNvSpPr txBox="1">
            <a:spLocks/>
          </p:cNvSpPr>
          <p:nvPr/>
        </p:nvSpPr>
        <p:spPr>
          <a:xfrm>
            <a:off x="892700" y="1403712"/>
            <a:ext cx="10515600" cy="438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b="1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2. Baseline methods, Experimental setup</a:t>
            </a:r>
            <a:endParaRPr kumimoji="1" lang="ko-KR" altLang="en-US" sz="2000" b="1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FF21D36-B5B4-9EC7-FC74-029EC1DC8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700" y="1912551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/>
              <a:t>Baseline methods</a:t>
            </a:r>
          </a:p>
          <a:p>
            <a:pPr>
              <a:lnSpc>
                <a:spcPct val="100000"/>
              </a:lnSpc>
            </a:pPr>
            <a:r>
              <a:rPr lang="en-US" altLang="ko-KR" sz="1800" dirty="0"/>
              <a:t>2</a:t>
            </a:r>
            <a:r>
              <a:rPr lang="ko-KR" altLang="en-US" sz="1800" dirty="0"/>
              <a:t>가지의 </a:t>
            </a:r>
            <a:r>
              <a:rPr lang="en-US" altLang="ko-KR" sz="1800" dirty="0"/>
              <a:t>Naïve</a:t>
            </a:r>
            <a:r>
              <a:rPr lang="ko-KR" altLang="en-US" sz="1800" dirty="0"/>
              <a:t>한 방법과 </a:t>
            </a:r>
            <a:r>
              <a:rPr lang="en-US" altLang="ko-KR" sz="1800" dirty="0"/>
              <a:t>5</a:t>
            </a:r>
            <a:r>
              <a:rPr lang="ko-KR" altLang="en-US" sz="1800" dirty="0"/>
              <a:t>가지의 </a:t>
            </a:r>
            <a:r>
              <a:rPr lang="en-US" altLang="ko-KR" sz="1800" dirty="0"/>
              <a:t>SOTA </a:t>
            </a:r>
            <a:r>
              <a:rPr lang="ko-KR" altLang="en-US" sz="1800" dirty="0"/>
              <a:t>딥러닝 </a:t>
            </a:r>
            <a:r>
              <a:rPr lang="ko-KR" altLang="en-US" sz="1800" dirty="0" err="1"/>
              <a:t>모델들과의</a:t>
            </a:r>
            <a:r>
              <a:rPr lang="ko-KR" altLang="en-US" sz="1800" dirty="0"/>
              <a:t> 성능 비교를 진행함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Naïve : Median, Last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SOTA Deep Learning : GRUI-GAN, E^2GAN, M-RNN, GP-VAE, BRITS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/>
              <a:t>Experimental setup</a:t>
            </a:r>
          </a:p>
          <a:p>
            <a:pPr>
              <a:lnSpc>
                <a:spcPct val="100000"/>
              </a:lnSpc>
            </a:pPr>
            <a:r>
              <a:rPr lang="en-US" altLang="ko-KR" sz="1800" dirty="0"/>
              <a:t>Evaluation Metric : MAE, RMSE, MRE</a:t>
            </a:r>
          </a:p>
          <a:p>
            <a:pPr>
              <a:lnSpc>
                <a:spcPct val="100000"/>
              </a:lnSpc>
            </a:pPr>
            <a:r>
              <a:rPr lang="en-US" altLang="ko-KR" sz="1800" dirty="0"/>
              <a:t>Batch size : 128</a:t>
            </a:r>
          </a:p>
          <a:p>
            <a:pPr>
              <a:lnSpc>
                <a:spcPct val="100000"/>
              </a:lnSpc>
            </a:pPr>
            <a:r>
              <a:rPr lang="en-US" altLang="ko-KR" sz="1800" dirty="0"/>
              <a:t>Early stopping : 30 epoch(without decrease of MAE)</a:t>
            </a:r>
          </a:p>
          <a:p>
            <a:pPr>
              <a:lnSpc>
                <a:spcPct val="100000"/>
              </a:lnSpc>
            </a:pPr>
            <a:r>
              <a:rPr lang="en-US" altLang="ko-KR" sz="1800" dirty="0"/>
              <a:t>Optimizer : Adam</a:t>
            </a:r>
          </a:p>
          <a:p>
            <a:pPr>
              <a:lnSpc>
                <a:spcPct val="100000"/>
              </a:lnSpc>
            </a:pPr>
            <a:r>
              <a:rPr lang="en-US" altLang="ko-KR" sz="1800" dirty="0"/>
              <a:t>GPU : Nvidia Quadro RTX 5000 - </a:t>
            </a:r>
            <a:r>
              <a:rPr lang="en-US" altLang="ko-KR" sz="1800" dirty="0" err="1"/>
              <a:t>PyTorch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 lvl="1">
              <a:lnSpc>
                <a:spcPct val="100000"/>
              </a:lnSpc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502115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989F2E-F8A4-BBF8-61FD-CA44397B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41"/>
            <a:ext cx="10515600" cy="1603931"/>
          </a:xfrm>
        </p:spPr>
        <p:txBody>
          <a:bodyPr>
            <a:normAutofit/>
          </a:bodyPr>
          <a:lstStyle/>
          <a:p>
            <a:r>
              <a:rPr kumimoji="1" lang="en-US" altLang="ko-KR" sz="3200" dirty="0"/>
              <a:t>5. Results</a:t>
            </a:r>
            <a:endParaRPr kumimoji="1" lang="ko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D3CA34-4E66-4529-0F4C-5C78FCFF6913}"/>
              </a:ext>
            </a:extLst>
          </p:cNvPr>
          <p:cNvSpPr/>
          <p:nvPr/>
        </p:nvSpPr>
        <p:spPr>
          <a:xfrm>
            <a:off x="892700" y="1287440"/>
            <a:ext cx="5472000" cy="45719"/>
          </a:xfrm>
          <a:prstGeom prst="rect">
            <a:avLst/>
          </a:prstGeom>
          <a:solidFill>
            <a:srgbClr val="7C0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ED0BA37C-1A75-0130-0D0B-9FDD407F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0AA807A-1477-5C4C-A1D5-A8A29A54860B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7273990-D119-AADF-1DB6-F0DFDAEF646E}"/>
              </a:ext>
            </a:extLst>
          </p:cNvPr>
          <p:cNvSpPr txBox="1">
            <a:spLocks/>
          </p:cNvSpPr>
          <p:nvPr/>
        </p:nvSpPr>
        <p:spPr>
          <a:xfrm>
            <a:off x="892700" y="1403712"/>
            <a:ext cx="10515600" cy="438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b="1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1. Imputation performance comparison</a:t>
            </a:r>
            <a:endParaRPr kumimoji="1" lang="ko-KR" altLang="en-US" sz="2000" b="1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9FF21D36-B5B4-9EC7-FC74-029EC1DC8D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2700" y="5157019"/>
                <a:ext cx="10515600" cy="83150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1800" dirty="0"/>
                  <a:t>MAE/RMSE/MRE </a:t>
                </a:r>
                <a:r>
                  <a:rPr lang="ko-KR" altLang="en-US" sz="1800" dirty="0"/>
                  <a:t>순서대로 평가지표를 나타냄</a:t>
                </a:r>
                <a:endParaRPr lang="en-US" altLang="ko-KR" sz="18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1800" dirty="0"/>
                  <a:t>Electricity</a:t>
                </a:r>
                <a:r>
                  <a:rPr lang="ko-KR" altLang="en-US" sz="1800" dirty="0"/>
                  <a:t>의 </a:t>
                </a:r>
                <a:r>
                  <a:rPr lang="en-US" altLang="ko-KR" sz="1800" dirty="0"/>
                  <a:t>GRUI-GAN,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00" dirty="0"/>
                  <a:t>GAN</a:t>
                </a:r>
                <a:r>
                  <a:rPr lang="ko-KR" altLang="en-US" sz="1800" dirty="0"/>
                  <a:t>은 훈련에 실패하여 결과 없음</a:t>
                </a:r>
                <a:r>
                  <a:rPr lang="en-US" altLang="ko-KR" sz="1800" dirty="0"/>
                  <a:t>(Loss explosion)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sz="1800" dirty="0"/>
              </a:p>
            </p:txBody>
          </p:sp>
        </mc:Choice>
        <mc:Fallback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9FF21D36-B5B4-9EC7-FC74-029EC1DC8D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2700" y="5157019"/>
                <a:ext cx="10515600" cy="831508"/>
              </a:xfrm>
              <a:blipFill>
                <a:blip r:embed="rId2"/>
                <a:stretch>
                  <a:fillRect l="-348" t="-4412" b="-4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F4ABC1E9-D5CF-7075-7CA0-4EAFDE989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248" y="1700981"/>
            <a:ext cx="8357503" cy="326879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65F085E-DF00-9A86-57C0-F20EECC765E4}"/>
              </a:ext>
            </a:extLst>
          </p:cNvPr>
          <p:cNvSpPr/>
          <p:nvPr/>
        </p:nvSpPr>
        <p:spPr>
          <a:xfrm>
            <a:off x="2292350" y="4565650"/>
            <a:ext cx="7848600" cy="285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03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989F2E-F8A4-BBF8-61FD-CA44397B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41"/>
            <a:ext cx="10515600" cy="1603931"/>
          </a:xfrm>
        </p:spPr>
        <p:txBody>
          <a:bodyPr>
            <a:normAutofit/>
          </a:bodyPr>
          <a:lstStyle/>
          <a:p>
            <a:r>
              <a:rPr kumimoji="1" lang="en-US" altLang="ko-KR" sz="3200" dirty="0"/>
              <a:t>5. Results</a:t>
            </a:r>
            <a:endParaRPr kumimoji="1" lang="ko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D3CA34-4E66-4529-0F4C-5C78FCFF6913}"/>
              </a:ext>
            </a:extLst>
          </p:cNvPr>
          <p:cNvSpPr/>
          <p:nvPr/>
        </p:nvSpPr>
        <p:spPr>
          <a:xfrm>
            <a:off x="892700" y="1287440"/>
            <a:ext cx="5472000" cy="45719"/>
          </a:xfrm>
          <a:prstGeom prst="rect">
            <a:avLst/>
          </a:prstGeom>
          <a:solidFill>
            <a:srgbClr val="7C0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ED0BA37C-1A75-0130-0D0B-9FDD407F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0AA807A-1477-5C4C-A1D5-A8A29A54860B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7273990-D119-AADF-1DB6-F0DFDAEF646E}"/>
              </a:ext>
            </a:extLst>
          </p:cNvPr>
          <p:cNvSpPr txBox="1">
            <a:spLocks/>
          </p:cNvSpPr>
          <p:nvPr/>
        </p:nvSpPr>
        <p:spPr>
          <a:xfrm>
            <a:off x="892700" y="1403712"/>
            <a:ext cx="10515600" cy="438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b="1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2. Performance comparison between missing rates</a:t>
            </a:r>
            <a:endParaRPr kumimoji="1" lang="ko-KR" altLang="en-US" sz="2000" b="1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FF21D36-B5B4-9EC7-FC74-029EC1DC8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700" y="6097533"/>
            <a:ext cx="10515600" cy="4382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dirty="0" err="1"/>
              <a:t>결측치가</a:t>
            </a:r>
            <a:r>
              <a:rPr lang="ko-KR" altLang="en-US" sz="1800" dirty="0"/>
              <a:t> 없는 </a:t>
            </a:r>
            <a:r>
              <a:rPr lang="en-US" altLang="ko-KR" sz="1800" dirty="0"/>
              <a:t>Electricity</a:t>
            </a:r>
            <a:r>
              <a:rPr lang="ko-KR" altLang="en-US" sz="1800" dirty="0"/>
              <a:t>의 인위적인 </a:t>
            </a:r>
            <a:r>
              <a:rPr lang="ko-KR" altLang="en-US" sz="1800" dirty="0" err="1"/>
              <a:t>결측치</a:t>
            </a:r>
            <a:r>
              <a:rPr lang="ko-KR" altLang="en-US" sz="1800" dirty="0"/>
              <a:t> 비율을 조정하며 성능 비교를 진행함</a:t>
            </a:r>
            <a:r>
              <a:rPr lang="en-US" altLang="ko-KR" sz="1800" dirty="0"/>
              <a:t>(20% ~ 90%)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1512D0-4C59-7CD4-72C9-048B232D3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418" y="1829872"/>
            <a:ext cx="6809164" cy="416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7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989F2E-F8A4-BBF8-61FD-CA44397B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41"/>
            <a:ext cx="10515600" cy="1603931"/>
          </a:xfrm>
        </p:spPr>
        <p:txBody>
          <a:bodyPr>
            <a:normAutofit/>
          </a:bodyPr>
          <a:lstStyle/>
          <a:p>
            <a:r>
              <a:rPr kumimoji="1" lang="en-US" altLang="ko-KR" sz="3200" dirty="0"/>
              <a:t>1. Introduction </a:t>
            </a:r>
            <a:endParaRPr kumimoji="1" lang="ko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D3CA34-4E66-4529-0F4C-5C78FCFF6913}"/>
              </a:ext>
            </a:extLst>
          </p:cNvPr>
          <p:cNvSpPr/>
          <p:nvPr/>
        </p:nvSpPr>
        <p:spPr>
          <a:xfrm>
            <a:off x="892700" y="1287440"/>
            <a:ext cx="5472000" cy="45719"/>
          </a:xfrm>
          <a:prstGeom prst="rect">
            <a:avLst/>
          </a:prstGeom>
          <a:solidFill>
            <a:srgbClr val="7C0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67D137D-6C3C-C88B-B6B9-FB3A73B85EE4}"/>
              </a:ext>
            </a:extLst>
          </p:cNvPr>
          <p:cNvSpPr txBox="1">
            <a:spLocks/>
          </p:cNvSpPr>
          <p:nvPr/>
        </p:nvSpPr>
        <p:spPr>
          <a:xfrm>
            <a:off x="892700" y="1403712"/>
            <a:ext cx="10515600" cy="438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b="1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1. Traditional Methods</a:t>
            </a:r>
            <a:endParaRPr kumimoji="1" lang="ko-KR" altLang="en-US" sz="2000" b="1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ED0BA37C-1A75-0130-0D0B-9FDD407F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0AA807A-1477-5C4C-A1D5-A8A29A54860B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D36FC904-3771-BB14-EA90-BAF28A618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700" y="184199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dirty="0" err="1"/>
              <a:t>결측치</a:t>
            </a:r>
            <a:r>
              <a:rPr lang="ko-KR" altLang="en-US" sz="1800" dirty="0"/>
              <a:t> 삭제</a:t>
            </a:r>
            <a:r>
              <a:rPr lang="en-US" altLang="ko-KR" sz="1800" dirty="0"/>
              <a:t>(Deletion)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sample </a:t>
            </a:r>
            <a:r>
              <a:rPr lang="ko-KR" altLang="en-US" sz="1800" dirty="0"/>
              <a:t>혹은 </a:t>
            </a:r>
            <a:r>
              <a:rPr lang="en-US" altLang="ko-KR" sz="1800" dirty="0"/>
              <a:t>feature</a:t>
            </a:r>
            <a:r>
              <a:rPr lang="ko-KR" altLang="en-US" sz="1800" dirty="0"/>
              <a:t>를 제거 </a:t>
            </a:r>
            <a:r>
              <a:rPr lang="en-US" altLang="ko-KR" sz="1800" dirty="0"/>
              <a:t>-&gt; </a:t>
            </a:r>
            <a:r>
              <a:rPr lang="ko-KR" altLang="en-US" sz="1800" dirty="0"/>
              <a:t>파라미터 추정에 </a:t>
            </a:r>
            <a:r>
              <a:rPr lang="en-US" altLang="ko-KR" sz="1800" dirty="0"/>
              <a:t>bias</a:t>
            </a:r>
            <a:r>
              <a:rPr lang="ko-KR" altLang="en-US" sz="1800" dirty="0"/>
              <a:t>가 생김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dirty="0" err="1"/>
              <a:t>결측치</a:t>
            </a:r>
            <a:r>
              <a:rPr lang="ko-KR" altLang="en-US" sz="1800" dirty="0"/>
              <a:t> 대체</a:t>
            </a:r>
            <a:r>
              <a:rPr lang="en-US" altLang="ko-KR" sz="1800" dirty="0"/>
              <a:t>(Imputation)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unbiased</a:t>
            </a:r>
            <a:r>
              <a:rPr lang="ko-KR" altLang="en-US" sz="1800" dirty="0"/>
              <a:t>하고 주변 값의 정보를 이용해 대체 </a:t>
            </a:r>
            <a:r>
              <a:rPr lang="en-US" altLang="ko-KR" sz="1800" dirty="0"/>
              <a:t>-&gt; </a:t>
            </a:r>
            <a:r>
              <a:rPr lang="ko-KR" altLang="en-US" sz="1800" dirty="0"/>
              <a:t>그렇다면 </a:t>
            </a:r>
            <a:r>
              <a:rPr lang="ko-KR" altLang="en-US" sz="1800" dirty="0">
                <a:solidFill>
                  <a:srgbClr val="FF0000"/>
                </a:solidFill>
              </a:rPr>
              <a:t>어떤 값</a:t>
            </a:r>
            <a:r>
              <a:rPr lang="ko-KR" altLang="en-US" sz="1800" dirty="0"/>
              <a:t>을 채워야 할까</a:t>
            </a:r>
            <a:r>
              <a:rPr lang="en-US" altLang="ko-KR" sz="1800" dirty="0"/>
              <a:t>?</a:t>
            </a:r>
          </a:p>
          <a:p>
            <a:pPr lvl="1"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dirty="0" err="1"/>
              <a:t>결측치</a:t>
            </a:r>
            <a:r>
              <a:rPr lang="ko-KR" altLang="en-US" sz="1800" dirty="0"/>
              <a:t> 종류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MCAR(Missing completely at random)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MAR(Missing at random)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MNAR(missing not at random)</a:t>
            </a:r>
          </a:p>
          <a:p>
            <a:pPr>
              <a:lnSpc>
                <a:spcPct val="100000"/>
              </a:lnSpc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815049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989F2E-F8A4-BBF8-61FD-CA44397B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41"/>
            <a:ext cx="10515600" cy="1603931"/>
          </a:xfrm>
        </p:spPr>
        <p:txBody>
          <a:bodyPr>
            <a:normAutofit/>
          </a:bodyPr>
          <a:lstStyle/>
          <a:p>
            <a:r>
              <a:rPr kumimoji="1" lang="en-US" altLang="ko-KR" sz="3200" dirty="0"/>
              <a:t>5. Results</a:t>
            </a:r>
            <a:endParaRPr kumimoji="1" lang="ko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D3CA34-4E66-4529-0F4C-5C78FCFF6913}"/>
              </a:ext>
            </a:extLst>
          </p:cNvPr>
          <p:cNvSpPr/>
          <p:nvPr/>
        </p:nvSpPr>
        <p:spPr>
          <a:xfrm>
            <a:off x="892700" y="1287440"/>
            <a:ext cx="5472000" cy="45719"/>
          </a:xfrm>
          <a:prstGeom prst="rect">
            <a:avLst/>
          </a:prstGeom>
          <a:solidFill>
            <a:srgbClr val="7C0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ED0BA37C-1A75-0130-0D0B-9FDD407F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0AA807A-1477-5C4C-A1D5-A8A29A54860B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7273990-D119-AADF-1DB6-F0DFDAEF646E}"/>
              </a:ext>
            </a:extLst>
          </p:cNvPr>
          <p:cNvSpPr txBox="1">
            <a:spLocks/>
          </p:cNvSpPr>
          <p:nvPr/>
        </p:nvSpPr>
        <p:spPr>
          <a:xfrm>
            <a:off x="892700" y="1403712"/>
            <a:ext cx="10515600" cy="438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b="1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3. Downstream classification task</a:t>
            </a:r>
            <a:endParaRPr kumimoji="1" lang="ko-KR" altLang="en-US" sz="2000" b="1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FF21D36-B5B4-9EC7-FC74-029EC1DC8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700" y="5447460"/>
            <a:ext cx="10515600" cy="8001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500" dirty="0" err="1"/>
              <a:t>결측치</a:t>
            </a:r>
            <a:r>
              <a:rPr lang="ko-KR" altLang="en-US" sz="1500" dirty="0"/>
              <a:t> 처리를 각 모델로 진행 후 </a:t>
            </a:r>
            <a:r>
              <a:rPr lang="en-US" altLang="ko-KR" sz="1500" dirty="0"/>
              <a:t>-&gt; </a:t>
            </a:r>
            <a:r>
              <a:rPr lang="ko-KR" altLang="en-US" sz="1500" dirty="0"/>
              <a:t>환자의 사망여부를 레이블로 하여 예측을 진행함</a:t>
            </a:r>
            <a:endParaRPr lang="en-US" altLang="ko-KR" sz="1500" dirty="0"/>
          </a:p>
          <a:p>
            <a:pPr>
              <a:lnSpc>
                <a:spcPct val="100000"/>
              </a:lnSpc>
            </a:pPr>
            <a:r>
              <a:rPr lang="ko-KR" altLang="en-US" sz="1500" dirty="0"/>
              <a:t>데이터 간의 </a:t>
            </a:r>
            <a:r>
              <a:rPr lang="en-US" altLang="ko-KR" sz="1500" dirty="0"/>
              <a:t>Imbalance</a:t>
            </a:r>
            <a:r>
              <a:rPr lang="ko-KR" altLang="en-US" sz="1500" dirty="0"/>
              <a:t>가 존재하므로 </a:t>
            </a:r>
            <a:r>
              <a:rPr lang="en-US" altLang="ko-KR" sz="1500" dirty="0"/>
              <a:t>AUROC, AUPRC,F1-SCORE</a:t>
            </a:r>
            <a:r>
              <a:rPr lang="ko-KR" altLang="en-US" sz="1500" dirty="0"/>
              <a:t>등의 지표로 성능 비교를 진행함</a:t>
            </a:r>
            <a:endParaRPr lang="en-US" altLang="ko-KR" sz="1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9C8F67-D13A-E1F7-9DAA-B3E07305B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29872"/>
            <a:ext cx="7356648" cy="338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67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989F2E-F8A4-BBF8-61FD-CA44397B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41"/>
            <a:ext cx="10515600" cy="1603931"/>
          </a:xfrm>
        </p:spPr>
        <p:txBody>
          <a:bodyPr>
            <a:normAutofit/>
          </a:bodyPr>
          <a:lstStyle/>
          <a:p>
            <a:r>
              <a:rPr kumimoji="1" lang="en-US" altLang="ko-KR" sz="3200" dirty="0"/>
              <a:t>5. Results</a:t>
            </a:r>
            <a:endParaRPr kumimoji="1" lang="ko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D3CA34-4E66-4529-0F4C-5C78FCFF6913}"/>
              </a:ext>
            </a:extLst>
          </p:cNvPr>
          <p:cNvSpPr/>
          <p:nvPr/>
        </p:nvSpPr>
        <p:spPr>
          <a:xfrm>
            <a:off x="892700" y="1287440"/>
            <a:ext cx="5472000" cy="45719"/>
          </a:xfrm>
          <a:prstGeom prst="rect">
            <a:avLst/>
          </a:prstGeom>
          <a:solidFill>
            <a:srgbClr val="7C0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ED0BA37C-1A75-0130-0D0B-9FDD407F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0AA807A-1477-5C4C-A1D5-A8A29A54860B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7273990-D119-AADF-1DB6-F0DFDAEF646E}"/>
              </a:ext>
            </a:extLst>
          </p:cNvPr>
          <p:cNvSpPr txBox="1">
            <a:spLocks/>
          </p:cNvSpPr>
          <p:nvPr/>
        </p:nvSpPr>
        <p:spPr>
          <a:xfrm>
            <a:off x="892700" y="1403712"/>
            <a:ext cx="10515600" cy="438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b="1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4. Comparing with NRTSI</a:t>
            </a:r>
            <a:endParaRPr kumimoji="1" lang="ko-KR" altLang="en-US" sz="2000" b="1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0ED163C-F6F9-DCDE-6CD1-14D81D95D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3" y="1829872"/>
            <a:ext cx="8453438" cy="4074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CB2FFF-DDC2-9C92-BE0B-FC9877B110AA}"/>
              </a:ext>
            </a:extLst>
          </p:cNvPr>
          <p:cNvSpPr txBox="1"/>
          <p:nvPr/>
        </p:nvSpPr>
        <p:spPr>
          <a:xfrm>
            <a:off x="1295925" y="5904063"/>
            <a:ext cx="9709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Self-attention base </a:t>
            </a:r>
            <a:r>
              <a:rPr lang="ko-KR" altLang="en-US" sz="1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모델인 </a:t>
            </a:r>
            <a:r>
              <a:rPr lang="en-US" altLang="ko-KR" sz="1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NRTSI </a:t>
            </a:r>
            <a:r>
              <a:rPr lang="ko-KR" altLang="en-US" sz="1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대비 높은 성능을 보임</a:t>
            </a:r>
            <a:endParaRPr lang="en-US" altLang="ko-KR" sz="15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전체적인 모델의 코드는 공개가 되어 있지 않고</a:t>
            </a:r>
            <a:r>
              <a:rPr lang="en-US" altLang="ko-KR" sz="1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, </a:t>
            </a:r>
            <a:r>
              <a:rPr lang="ko-KR" altLang="en-US" sz="1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전처리만 공개되어 이를 이용하여 구현 후 비교 진행</a:t>
            </a:r>
          </a:p>
        </p:txBody>
      </p:sp>
    </p:spTree>
    <p:extLst>
      <p:ext uri="{BB962C8B-B14F-4D97-AF65-F5344CB8AC3E}">
        <p14:creationId xmlns:p14="http://schemas.microsoft.com/office/powerpoint/2010/main" val="2606334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989F2E-F8A4-BBF8-61FD-CA44397B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41"/>
            <a:ext cx="10515600" cy="1603931"/>
          </a:xfrm>
        </p:spPr>
        <p:txBody>
          <a:bodyPr>
            <a:normAutofit/>
          </a:bodyPr>
          <a:lstStyle/>
          <a:p>
            <a:r>
              <a:rPr kumimoji="1" lang="en-US" altLang="ko-KR" sz="3200" dirty="0"/>
              <a:t>6. Ablation studies</a:t>
            </a:r>
            <a:endParaRPr kumimoji="1" lang="ko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D3CA34-4E66-4529-0F4C-5C78FCFF6913}"/>
              </a:ext>
            </a:extLst>
          </p:cNvPr>
          <p:cNvSpPr/>
          <p:nvPr/>
        </p:nvSpPr>
        <p:spPr>
          <a:xfrm>
            <a:off x="892700" y="1287440"/>
            <a:ext cx="5472000" cy="45719"/>
          </a:xfrm>
          <a:prstGeom prst="rect">
            <a:avLst/>
          </a:prstGeom>
          <a:solidFill>
            <a:srgbClr val="7C0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ED0BA37C-1A75-0130-0D0B-9FDD407F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0AA807A-1477-5C4C-A1D5-A8A29A54860B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7273990-D119-AADF-1DB6-F0DFDAEF646E}"/>
              </a:ext>
            </a:extLst>
          </p:cNvPr>
          <p:cNvSpPr txBox="1">
            <a:spLocks/>
          </p:cNvSpPr>
          <p:nvPr/>
        </p:nvSpPr>
        <p:spPr>
          <a:xfrm>
            <a:off x="892700" y="1403712"/>
            <a:ext cx="10515600" cy="438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2000" b="1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7FD1B2-951D-94E5-B947-CD1686A3774E}"/>
              </a:ext>
            </a:extLst>
          </p:cNvPr>
          <p:cNvSpPr txBox="1"/>
          <p:nvPr/>
        </p:nvSpPr>
        <p:spPr>
          <a:xfrm>
            <a:off x="1082150" y="1548406"/>
            <a:ext cx="873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Q : 2</a:t>
            </a:r>
            <a:r>
              <a:rPr lang="ko-KR" altLang="en-US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개 이상의 </a:t>
            </a:r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DMSA </a:t>
            </a:r>
            <a:r>
              <a:rPr lang="ko-KR" altLang="en-US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블록을 적용한다면 성능이 증가하지 않을까</a:t>
            </a:r>
            <a:r>
              <a:rPr lang="en-US" altLang="ko-KR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?</a:t>
            </a:r>
            <a:endParaRPr lang="ko-KR" altLang="en-US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5978A89-03BD-D3FA-7CD2-D10835488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767" y="4671723"/>
            <a:ext cx="3568183" cy="179767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7FEB71B-A7EF-D903-864D-C95C31719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150" y="2017729"/>
            <a:ext cx="3851800" cy="23479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950929B-6063-C7F2-36CB-8DBD913FC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837" y="3019769"/>
            <a:ext cx="5605459" cy="8524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26FA6D3-3895-E8FD-C9F8-3977A912E69F}"/>
              </a:ext>
            </a:extLst>
          </p:cNvPr>
          <p:cNvSpPr txBox="1"/>
          <p:nvPr/>
        </p:nvSpPr>
        <p:spPr>
          <a:xfrm>
            <a:off x="5707590" y="4530958"/>
            <a:ext cx="64844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전체적인 성능에서 기존의 </a:t>
            </a:r>
            <a:r>
              <a:rPr lang="en-US" altLang="ko-KR" sz="1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SAITS</a:t>
            </a:r>
            <a:r>
              <a:rPr lang="ko-KR" altLang="en-US" sz="1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가 더 뛰어남</a:t>
            </a:r>
            <a:endParaRPr lang="en-US" altLang="ko-KR" sz="15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또한 블록의 증가에 따른 </a:t>
            </a:r>
            <a:r>
              <a:rPr lang="ko-KR" altLang="en-US" sz="15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파라미터수</a:t>
            </a:r>
            <a:r>
              <a:rPr lang="ko-KR" altLang="en-US" sz="1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증가와 </a:t>
            </a:r>
            <a:r>
              <a:rPr lang="en-US" altLang="ko-KR" sz="15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Compuatational</a:t>
            </a:r>
            <a:r>
              <a:rPr lang="en-US" altLang="ko-KR" sz="1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resource</a:t>
            </a:r>
            <a:r>
              <a:rPr lang="ko-KR" altLang="en-US" sz="1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의 낭비가 </a:t>
            </a:r>
            <a:r>
              <a:rPr lang="ko-KR" altLang="en-US" sz="1500" dirty="0" err="1">
                <a:latin typeface="Noto Sans KR" panose="020B0500000000000000" pitchFamily="34" charset="-127"/>
                <a:ea typeface="Noto Sans KR" panose="020B0500000000000000" pitchFamily="34" charset="-127"/>
              </a:rPr>
              <a:t>심함다는</a:t>
            </a:r>
            <a:r>
              <a:rPr lang="ko-KR" altLang="en-US" sz="15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결론을 내림</a:t>
            </a:r>
          </a:p>
        </p:txBody>
      </p:sp>
    </p:spTree>
    <p:extLst>
      <p:ext uri="{BB962C8B-B14F-4D97-AF65-F5344CB8AC3E}">
        <p14:creationId xmlns:p14="http://schemas.microsoft.com/office/powerpoint/2010/main" val="3500975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989F2E-F8A4-BBF8-61FD-CA44397B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41"/>
            <a:ext cx="10515600" cy="1603931"/>
          </a:xfrm>
        </p:spPr>
        <p:txBody>
          <a:bodyPr>
            <a:normAutofit/>
          </a:bodyPr>
          <a:lstStyle/>
          <a:p>
            <a:r>
              <a:rPr kumimoji="1" lang="en-US" altLang="ko-KR" sz="3200" dirty="0"/>
              <a:t>7. Conclusions</a:t>
            </a:r>
            <a:endParaRPr kumimoji="1" lang="ko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D3CA34-4E66-4529-0F4C-5C78FCFF6913}"/>
              </a:ext>
            </a:extLst>
          </p:cNvPr>
          <p:cNvSpPr/>
          <p:nvPr/>
        </p:nvSpPr>
        <p:spPr>
          <a:xfrm>
            <a:off x="892700" y="1287440"/>
            <a:ext cx="5472000" cy="45719"/>
          </a:xfrm>
          <a:prstGeom prst="rect">
            <a:avLst/>
          </a:prstGeom>
          <a:solidFill>
            <a:srgbClr val="7C0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ED0BA37C-1A75-0130-0D0B-9FDD407F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0AA807A-1477-5C4C-A1D5-A8A29A54860B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7273990-D119-AADF-1DB6-F0DFDAEF646E}"/>
              </a:ext>
            </a:extLst>
          </p:cNvPr>
          <p:cNvSpPr txBox="1">
            <a:spLocks/>
          </p:cNvSpPr>
          <p:nvPr/>
        </p:nvSpPr>
        <p:spPr>
          <a:xfrm>
            <a:off x="892700" y="1403712"/>
            <a:ext cx="10515600" cy="438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2000" b="1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ABED2E1-A825-7D31-8BE0-227BFC986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700" y="1513326"/>
            <a:ext cx="10515600" cy="465887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Conclusion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Joint-optimization training approach</a:t>
            </a:r>
            <a:r>
              <a:rPr lang="ko-KR" altLang="en-US" sz="1800" dirty="0"/>
              <a:t>을 통하여 </a:t>
            </a:r>
            <a:r>
              <a:rPr lang="en-US" altLang="ko-KR" sz="1800" dirty="0"/>
              <a:t>SOTA </a:t>
            </a:r>
            <a:r>
              <a:rPr lang="ko-KR" altLang="en-US" sz="1800" dirty="0"/>
              <a:t>보다 높은 성능을 가지는 모델을 생성함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두개의 </a:t>
            </a:r>
            <a:r>
              <a:rPr lang="en-US" altLang="ko-KR" sz="1800" dirty="0"/>
              <a:t>DMSA </a:t>
            </a:r>
            <a:r>
              <a:rPr lang="ko-KR" altLang="en-US" sz="1800" dirty="0"/>
              <a:t>블록의 가중 조합으로 구성된 </a:t>
            </a:r>
            <a:r>
              <a:rPr lang="en-US" altLang="ko-KR" sz="1800" dirty="0"/>
              <a:t>SAITS</a:t>
            </a:r>
            <a:r>
              <a:rPr lang="ko-KR" altLang="en-US" sz="1800" dirty="0"/>
              <a:t>라는 모델을 생성하였고</a:t>
            </a:r>
            <a:r>
              <a:rPr lang="en-US" altLang="ko-KR" sz="1800" dirty="0"/>
              <a:t>, </a:t>
            </a:r>
            <a:r>
              <a:rPr lang="ko-KR" altLang="en-US" sz="1800" dirty="0"/>
              <a:t>해당 모델은 </a:t>
            </a:r>
            <a:r>
              <a:rPr lang="en-US" altLang="ko-KR" sz="1800" dirty="0"/>
              <a:t>RNN</a:t>
            </a:r>
            <a:r>
              <a:rPr lang="ko-KR" altLang="en-US" sz="1800" dirty="0"/>
              <a:t>을 사용하지 않더라도 시간 종속성 및 변수 간의 상관관계를 학습할 수 있었음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3</a:t>
            </a:r>
            <a:r>
              <a:rPr lang="ko-KR" altLang="en-US" sz="1800" dirty="0"/>
              <a:t>가지 </a:t>
            </a:r>
            <a:r>
              <a:rPr lang="en-US" altLang="ko-KR" sz="1800" dirty="0"/>
              <a:t>Real world dataset</a:t>
            </a:r>
            <a:r>
              <a:rPr lang="ko-KR" altLang="en-US" sz="1800" dirty="0"/>
              <a:t>을 통해 검증을 진행함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또한 기존의 </a:t>
            </a:r>
            <a:r>
              <a:rPr lang="en-US" altLang="ko-KR" sz="1800" dirty="0"/>
              <a:t>BRITS </a:t>
            </a:r>
            <a:r>
              <a:rPr lang="ko-KR" altLang="en-US" sz="1800" dirty="0"/>
              <a:t>대비 </a:t>
            </a:r>
            <a:r>
              <a:rPr lang="en-US" altLang="ko-KR" sz="1800" dirty="0"/>
              <a:t>SAITS</a:t>
            </a:r>
            <a:r>
              <a:rPr lang="ko-KR" altLang="en-US" sz="1800" dirty="0"/>
              <a:t>는 </a:t>
            </a:r>
            <a:r>
              <a:rPr lang="en-US" altLang="ko-KR" sz="1800" dirty="0"/>
              <a:t>MAE</a:t>
            </a:r>
            <a:r>
              <a:rPr lang="ko-KR" altLang="en-US" sz="1800" dirty="0"/>
              <a:t>를 </a:t>
            </a:r>
            <a:r>
              <a:rPr lang="en-US" altLang="ko-KR" sz="1800" dirty="0"/>
              <a:t>12~38% </a:t>
            </a:r>
            <a:r>
              <a:rPr lang="ko-KR" altLang="en-US" sz="1800" dirty="0"/>
              <a:t>가량 줄일 수 있었고</a:t>
            </a:r>
            <a:r>
              <a:rPr lang="en-US" altLang="ko-KR" sz="1800" dirty="0"/>
              <a:t>, 2~2.6</a:t>
            </a:r>
            <a:r>
              <a:rPr lang="ko-KR" altLang="en-US" sz="1800" dirty="0"/>
              <a:t>배 빠른 훈련 속도를 달성함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특히 기존의 </a:t>
            </a:r>
            <a:r>
              <a:rPr lang="en-US" altLang="ko-KR" sz="1800" dirty="0"/>
              <a:t>Transformer </a:t>
            </a:r>
            <a:r>
              <a:rPr lang="ko-KR" altLang="en-US" sz="1800" dirty="0"/>
              <a:t>백본 모델인 </a:t>
            </a:r>
            <a:r>
              <a:rPr lang="en-US" altLang="ko-KR" sz="1800" dirty="0"/>
              <a:t>NRTSI</a:t>
            </a:r>
            <a:r>
              <a:rPr lang="ko-KR" altLang="en-US" sz="1800" dirty="0"/>
              <a:t>등 보다 확실히 높은 정확도를 보였음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Future work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현재 </a:t>
            </a:r>
            <a:r>
              <a:rPr lang="en-US" altLang="ko-KR" sz="1800" dirty="0"/>
              <a:t>MCAR</a:t>
            </a:r>
            <a:r>
              <a:rPr lang="ko-KR" altLang="en-US" sz="1800" dirty="0"/>
              <a:t>로 </a:t>
            </a:r>
            <a:r>
              <a:rPr lang="en-US" altLang="ko-KR" sz="1800" dirty="0"/>
              <a:t>Missing pattern</a:t>
            </a:r>
            <a:r>
              <a:rPr lang="ko-KR" altLang="en-US" sz="1800" dirty="0"/>
              <a:t>을 가정하고 진행하는데</a:t>
            </a:r>
            <a:r>
              <a:rPr lang="en-US" altLang="ko-KR" sz="1800" dirty="0"/>
              <a:t>, </a:t>
            </a:r>
            <a:r>
              <a:rPr lang="ko-KR" altLang="en-US" sz="1800" dirty="0"/>
              <a:t>향후 만약 </a:t>
            </a:r>
            <a:r>
              <a:rPr lang="en-US" altLang="ko-KR" sz="1800" dirty="0"/>
              <a:t>missing value</a:t>
            </a:r>
            <a:r>
              <a:rPr lang="ko-KR" altLang="en-US" sz="1800" dirty="0"/>
              <a:t>가 패턴을 가지는 경우 이를 적용하여 고려해볼 예정이다</a:t>
            </a:r>
            <a:r>
              <a:rPr lang="en-US" altLang="ko-KR" sz="1800" dirty="0"/>
              <a:t>.(MAR </a:t>
            </a:r>
            <a:r>
              <a:rPr lang="ko-KR" altLang="en-US" sz="1800" dirty="0"/>
              <a:t>등</a:t>
            </a:r>
            <a:r>
              <a:rPr lang="en-US" altLang="ko-KR" sz="18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다양한 도메인 영역에서 해당 모델을 적용하고 검증해 볼 예정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807806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2D3CA34-4E66-4529-0F4C-5C78FCFF6913}"/>
              </a:ext>
            </a:extLst>
          </p:cNvPr>
          <p:cNvSpPr/>
          <p:nvPr/>
        </p:nvSpPr>
        <p:spPr>
          <a:xfrm>
            <a:off x="3299350" y="3687740"/>
            <a:ext cx="5472000" cy="45719"/>
          </a:xfrm>
          <a:prstGeom prst="rect">
            <a:avLst/>
          </a:prstGeom>
          <a:solidFill>
            <a:srgbClr val="7C0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ED0BA37C-1A75-0130-0D0B-9FDD407F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0AA807A-1477-5C4C-A1D5-A8A29A54860B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7273990-D119-AADF-1DB6-F0DFDAEF646E}"/>
              </a:ext>
            </a:extLst>
          </p:cNvPr>
          <p:cNvSpPr txBox="1">
            <a:spLocks/>
          </p:cNvSpPr>
          <p:nvPr/>
        </p:nvSpPr>
        <p:spPr>
          <a:xfrm>
            <a:off x="892700" y="1403712"/>
            <a:ext cx="10515600" cy="438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2000" b="1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0CE078B7-A972-F01E-74F3-14CCF1B40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175" y="2871810"/>
            <a:ext cx="3308350" cy="5969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4000" dirty="0"/>
              <a:t>Thank you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9131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989F2E-F8A4-BBF8-61FD-CA44397B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41"/>
            <a:ext cx="10515600" cy="1603931"/>
          </a:xfrm>
        </p:spPr>
        <p:txBody>
          <a:bodyPr>
            <a:normAutofit/>
          </a:bodyPr>
          <a:lstStyle/>
          <a:p>
            <a:r>
              <a:rPr kumimoji="1" lang="en-US" altLang="ko-KR" sz="3200" dirty="0"/>
              <a:t>2. Related work </a:t>
            </a:r>
            <a:endParaRPr kumimoji="1" lang="ko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D3CA34-4E66-4529-0F4C-5C78FCFF6913}"/>
              </a:ext>
            </a:extLst>
          </p:cNvPr>
          <p:cNvSpPr/>
          <p:nvPr/>
        </p:nvSpPr>
        <p:spPr>
          <a:xfrm>
            <a:off x="892700" y="1287440"/>
            <a:ext cx="5472000" cy="45719"/>
          </a:xfrm>
          <a:prstGeom prst="rect">
            <a:avLst/>
          </a:prstGeom>
          <a:solidFill>
            <a:srgbClr val="7C0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ED0BA37C-1A75-0130-0D0B-9FDD407F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0AA807A-1477-5C4C-A1D5-A8A29A54860B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D36FC904-3771-BB14-EA90-BAF28A618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700" y="1513326"/>
            <a:ext cx="10515600" cy="50144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ko-KR" sz="1800" b="1" dirty="0"/>
              <a:t>RNN-based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M-RNN, BRITS</a:t>
            </a:r>
            <a:r>
              <a:rPr lang="ko-KR" altLang="en-US" sz="1800" dirty="0"/>
              <a:t>등의 모델은 </a:t>
            </a:r>
            <a:r>
              <a:rPr lang="en-US" altLang="ko-KR" sz="1800" dirty="0"/>
              <a:t>bi-</a:t>
            </a:r>
            <a:r>
              <a:rPr lang="en-US" altLang="ko-KR" sz="1800" dirty="0" err="1"/>
              <a:t>rnn</a:t>
            </a:r>
            <a:r>
              <a:rPr lang="en-US" altLang="ko-KR" sz="1800" dirty="0"/>
              <a:t> </a:t>
            </a:r>
            <a:r>
              <a:rPr lang="ko-KR" altLang="en-US" sz="1800" dirty="0"/>
              <a:t>의 </a:t>
            </a:r>
            <a:r>
              <a:rPr lang="en-US" altLang="ko-KR" sz="1800" dirty="0"/>
              <a:t>hidden state</a:t>
            </a:r>
            <a:r>
              <a:rPr lang="ko-KR" altLang="en-US" sz="1800" dirty="0"/>
              <a:t>에 따라 </a:t>
            </a:r>
            <a:r>
              <a:rPr lang="ko-KR" altLang="en-US" sz="1800" dirty="0" err="1"/>
              <a:t>결측치</a:t>
            </a:r>
            <a:r>
              <a:rPr lang="ko-KR" altLang="en-US" sz="1800" dirty="0"/>
              <a:t> 처리를 진행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이처럼 </a:t>
            </a:r>
            <a:r>
              <a:rPr lang="en-US" altLang="ko-KR" sz="1800" dirty="0"/>
              <a:t>RNN</a:t>
            </a:r>
            <a:r>
              <a:rPr lang="ko-KR" altLang="en-US" sz="1800" dirty="0"/>
              <a:t>을 통한 </a:t>
            </a:r>
            <a:r>
              <a:rPr lang="en-US" altLang="ko-KR" sz="1800" dirty="0"/>
              <a:t>Time decay</a:t>
            </a:r>
            <a:r>
              <a:rPr lang="ko-KR" altLang="en-US" sz="1800" dirty="0"/>
              <a:t>를 학습할 수 있었음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1800" b="1" dirty="0"/>
              <a:t>GAN-based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GAN </a:t>
            </a:r>
            <a:r>
              <a:rPr lang="ko-KR" altLang="en-US" sz="1800" dirty="0"/>
              <a:t>역시 근간은 </a:t>
            </a:r>
            <a:r>
              <a:rPr lang="en-US" altLang="ko-KR" sz="1800" dirty="0"/>
              <a:t>RNN</a:t>
            </a:r>
            <a:r>
              <a:rPr lang="ko-KR" altLang="en-US" sz="1800" dirty="0"/>
              <a:t>이나</a:t>
            </a:r>
            <a:r>
              <a:rPr lang="en-US" altLang="ko-KR" sz="1800" dirty="0"/>
              <a:t>, </a:t>
            </a:r>
            <a:r>
              <a:rPr lang="ko-KR" altLang="en-US" sz="1800" dirty="0"/>
              <a:t>생성자와</a:t>
            </a:r>
            <a:r>
              <a:rPr lang="en-US" altLang="ko-KR" sz="1800" dirty="0"/>
              <a:t>, </a:t>
            </a:r>
            <a:r>
              <a:rPr lang="ko-KR" altLang="en-US" sz="1800" dirty="0"/>
              <a:t>판별자를 기반으로 학습을 진행함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위의 두 모델의 근간은 </a:t>
            </a:r>
            <a:r>
              <a:rPr lang="en-US" altLang="ko-KR" sz="1800" dirty="0"/>
              <a:t>RNN</a:t>
            </a:r>
            <a:r>
              <a:rPr lang="ko-KR" altLang="en-US" sz="1800" dirty="0"/>
              <a:t>이고</a:t>
            </a:r>
            <a:r>
              <a:rPr lang="en-US" altLang="ko-KR" sz="1800" dirty="0"/>
              <a:t>, Bi-RNN</a:t>
            </a:r>
            <a:r>
              <a:rPr lang="ko-KR" altLang="en-US" sz="1800" dirty="0"/>
              <a:t>을 활용한다 할지라도</a:t>
            </a:r>
            <a:r>
              <a:rPr lang="en-US" altLang="ko-KR" sz="1800" dirty="0"/>
              <a:t> </a:t>
            </a:r>
            <a:r>
              <a:rPr lang="ko-KR" altLang="en-US" sz="1800" dirty="0"/>
              <a:t>두 방향의 평균으로 대치한 결과로서 완전한 양방향 모델은 아님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1800" b="1" dirty="0"/>
              <a:t>VAE(Variation auto-encoder)-based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Latent space</a:t>
            </a:r>
            <a:r>
              <a:rPr lang="ko-KR" altLang="en-US" sz="1800" dirty="0"/>
              <a:t>에서의 </a:t>
            </a:r>
            <a:r>
              <a:rPr lang="en-US" altLang="ko-KR" sz="1800" dirty="0"/>
              <a:t>Gaussian process</a:t>
            </a:r>
            <a:r>
              <a:rPr lang="ko-KR" altLang="en-US" sz="1800" dirty="0"/>
              <a:t>를 기반으로 하여 </a:t>
            </a:r>
            <a:r>
              <a:rPr lang="ko-KR" altLang="en-US" sz="1800" dirty="0" err="1"/>
              <a:t>결측치</a:t>
            </a:r>
            <a:r>
              <a:rPr lang="ko-KR" altLang="en-US" sz="1800" dirty="0"/>
              <a:t> 처리를 진행함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데이터의 구체적인 구조 또는 분포와 일치하지 않을 때가 존재함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GAN, VAE </a:t>
            </a:r>
            <a:r>
              <a:rPr lang="ko-KR" altLang="en-US" sz="1800" dirty="0"/>
              <a:t>모두 훈련이 어렵다는 단점을 가지고 있음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1800" b="1" dirty="0"/>
              <a:t>Self-attention-based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Self-attention </a:t>
            </a:r>
            <a:r>
              <a:rPr lang="ko-KR" altLang="en-US" sz="1800" dirty="0"/>
              <a:t>기반으로 진행됨</a:t>
            </a:r>
            <a:r>
              <a:rPr lang="en-US" altLang="ko-KR" sz="1800" dirty="0"/>
              <a:t>, </a:t>
            </a:r>
            <a:r>
              <a:rPr lang="ko-KR" altLang="en-US" sz="1800" dirty="0"/>
              <a:t>대표적인 모델은 </a:t>
            </a:r>
            <a:r>
              <a:rPr lang="en-US" altLang="ko-KR" sz="1800" dirty="0"/>
              <a:t>NRTSI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NRTSI</a:t>
            </a:r>
            <a:r>
              <a:rPr lang="ko-KR" altLang="en-US" sz="1800" dirty="0"/>
              <a:t>는 두 개의 중첩된 루프로 구성되어 병렬로 계산되는 </a:t>
            </a:r>
            <a:r>
              <a:rPr lang="en-US" altLang="ko-KR" sz="1800" dirty="0"/>
              <a:t>Self-attention</a:t>
            </a:r>
            <a:r>
              <a:rPr lang="ko-KR" altLang="en-US" sz="1800" dirty="0"/>
              <a:t>의 이점을 약화시킴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08349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989F2E-F8A4-BBF8-61FD-CA44397B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41"/>
            <a:ext cx="10515600" cy="1603931"/>
          </a:xfrm>
        </p:spPr>
        <p:txBody>
          <a:bodyPr>
            <a:normAutofit/>
          </a:bodyPr>
          <a:lstStyle/>
          <a:p>
            <a:r>
              <a:rPr kumimoji="1" lang="en-US" altLang="ko-KR" sz="3200" dirty="0"/>
              <a:t>3. Methodology</a:t>
            </a:r>
            <a:endParaRPr kumimoji="1" lang="ko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D3CA34-4E66-4529-0F4C-5C78FCFF6913}"/>
              </a:ext>
            </a:extLst>
          </p:cNvPr>
          <p:cNvSpPr/>
          <p:nvPr/>
        </p:nvSpPr>
        <p:spPr>
          <a:xfrm>
            <a:off x="892700" y="1287440"/>
            <a:ext cx="5472000" cy="45719"/>
          </a:xfrm>
          <a:prstGeom prst="rect">
            <a:avLst/>
          </a:prstGeom>
          <a:solidFill>
            <a:srgbClr val="7C0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ED0BA37C-1A75-0130-0D0B-9FDD407F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0AA807A-1477-5C4C-A1D5-A8A29A54860B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D36FC904-3771-BB14-EA90-BAF28A618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700" y="151332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/>
              <a:t>Joint-optimization training approach</a:t>
            </a:r>
          </a:p>
          <a:p>
            <a:pPr>
              <a:lnSpc>
                <a:spcPct val="100000"/>
              </a:lnSpc>
            </a:pPr>
            <a:r>
              <a:rPr lang="en-US" altLang="ko-KR" sz="1800" dirty="0"/>
              <a:t>Two learning tasks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/>
              <a:t>MIT(Masked Imputation task) -&gt; </a:t>
            </a:r>
            <a:r>
              <a:rPr lang="ko-KR" altLang="en-US" sz="1800" dirty="0"/>
              <a:t>인위적인 </a:t>
            </a:r>
            <a:r>
              <a:rPr lang="ko-KR" altLang="en-US" sz="1800" dirty="0" err="1"/>
              <a:t>결측치</a:t>
            </a:r>
            <a:r>
              <a:rPr lang="ko-KR" altLang="en-US" sz="1800" dirty="0"/>
              <a:t> 생성 후 예측 진행</a:t>
            </a:r>
            <a:endParaRPr lang="en-US" altLang="ko-KR" sz="1800" dirty="0"/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/>
              <a:t>ORT(Observed Reconstruction task) -&gt; </a:t>
            </a:r>
            <a:r>
              <a:rPr lang="ko-KR" altLang="en-US" sz="1800" dirty="0"/>
              <a:t>실제 </a:t>
            </a:r>
            <a:r>
              <a:rPr lang="ko-KR" altLang="en-US" sz="1800" dirty="0" err="1"/>
              <a:t>결측치</a:t>
            </a:r>
            <a:r>
              <a:rPr lang="ko-KR" altLang="en-US" sz="1800" dirty="0"/>
              <a:t> 예측 진행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1800" dirty="0"/>
              <a:t>SAITS model(Weighted combination of two DMSA blocks)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Diagonally-masked self-attention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Positional encoding and feed-forward network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The second DMSA block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The weighted combination block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Loss function of learning objectives</a:t>
            </a:r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 lvl="1">
              <a:lnSpc>
                <a:spcPct val="100000"/>
              </a:lnSpc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64619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989F2E-F8A4-BBF8-61FD-CA44397B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41"/>
            <a:ext cx="10515600" cy="1603931"/>
          </a:xfrm>
        </p:spPr>
        <p:txBody>
          <a:bodyPr>
            <a:normAutofit/>
          </a:bodyPr>
          <a:lstStyle/>
          <a:p>
            <a:r>
              <a:rPr kumimoji="1" lang="en-US" altLang="ko-KR" sz="3200" dirty="0"/>
              <a:t>3. Methodology</a:t>
            </a:r>
            <a:endParaRPr kumimoji="1" lang="ko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D3CA34-4E66-4529-0F4C-5C78FCFF6913}"/>
              </a:ext>
            </a:extLst>
          </p:cNvPr>
          <p:cNvSpPr/>
          <p:nvPr/>
        </p:nvSpPr>
        <p:spPr>
          <a:xfrm>
            <a:off x="892700" y="1287440"/>
            <a:ext cx="5472000" cy="45719"/>
          </a:xfrm>
          <a:prstGeom prst="rect">
            <a:avLst/>
          </a:prstGeom>
          <a:solidFill>
            <a:srgbClr val="7C0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ED0BA37C-1A75-0130-0D0B-9FDD407F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0AA807A-1477-5C4C-A1D5-A8A29A54860B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7273990-D119-AADF-1DB6-F0DFDAEF646E}"/>
              </a:ext>
            </a:extLst>
          </p:cNvPr>
          <p:cNvSpPr txBox="1">
            <a:spLocks/>
          </p:cNvSpPr>
          <p:nvPr/>
        </p:nvSpPr>
        <p:spPr>
          <a:xfrm>
            <a:off x="892700" y="1403712"/>
            <a:ext cx="10515600" cy="438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b="1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1. Joint-optimization training approach</a:t>
            </a:r>
            <a:endParaRPr kumimoji="1" lang="ko-KR" altLang="en-US" sz="2000" b="1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225706-0EBF-C3A4-D483-5A8F9DC4E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00" y="1912551"/>
            <a:ext cx="9803370" cy="375174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18C6863-694F-4443-3C1C-FA4BA199974C}"/>
              </a:ext>
            </a:extLst>
          </p:cNvPr>
          <p:cNvCxnSpPr>
            <a:cxnSpLocks/>
          </p:cNvCxnSpPr>
          <p:nvPr/>
        </p:nvCxnSpPr>
        <p:spPr>
          <a:xfrm>
            <a:off x="8496048" y="5171507"/>
            <a:ext cx="999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42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989F2E-F8A4-BBF8-61FD-CA44397B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41"/>
            <a:ext cx="10515600" cy="1603931"/>
          </a:xfrm>
        </p:spPr>
        <p:txBody>
          <a:bodyPr>
            <a:normAutofit/>
          </a:bodyPr>
          <a:lstStyle/>
          <a:p>
            <a:r>
              <a:rPr kumimoji="1" lang="en-US" altLang="ko-KR" sz="3200" dirty="0"/>
              <a:t>3. Methodology</a:t>
            </a:r>
            <a:endParaRPr kumimoji="1" lang="ko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D3CA34-4E66-4529-0F4C-5C78FCFF6913}"/>
              </a:ext>
            </a:extLst>
          </p:cNvPr>
          <p:cNvSpPr/>
          <p:nvPr/>
        </p:nvSpPr>
        <p:spPr>
          <a:xfrm>
            <a:off x="892700" y="1287440"/>
            <a:ext cx="5472000" cy="45719"/>
          </a:xfrm>
          <a:prstGeom prst="rect">
            <a:avLst/>
          </a:prstGeom>
          <a:solidFill>
            <a:srgbClr val="7C0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ED0BA37C-1A75-0130-0D0B-9FDD407F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0AA807A-1477-5C4C-A1D5-A8A29A54860B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7273990-D119-AADF-1DB6-F0DFDAEF646E}"/>
              </a:ext>
            </a:extLst>
          </p:cNvPr>
          <p:cNvSpPr txBox="1">
            <a:spLocks/>
          </p:cNvSpPr>
          <p:nvPr/>
        </p:nvSpPr>
        <p:spPr>
          <a:xfrm>
            <a:off x="892700" y="1403712"/>
            <a:ext cx="10515600" cy="438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b="1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2. Two learning tasks</a:t>
            </a:r>
            <a:endParaRPr lang="en-US" altLang="ko-K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2">
                <a:extLst>
                  <a:ext uri="{FF2B5EF4-FFF2-40B4-BE49-F238E27FC236}">
                    <a16:creationId xmlns:a16="http://schemas.microsoft.com/office/drawing/2014/main" id="{9D9E69B6-EDE7-40DF-71A1-7702577F0F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2700" y="184694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: Actual input time series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ac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: Missing mask vector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: Estimated time series(reconstructions)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sz="1800" dirty="0"/>
              </a:p>
              <a:p>
                <a:pPr>
                  <a:lnSpc>
                    <a:spcPct val="100000"/>
                  </a:lnSpc>
                </a:pPr>
                <a:endParaRPr lang="en-US" altLang="ko-KR" sz="18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1800" dirty="0"/>
                  <a:t>Masked Imputation Task (MIT)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sz="1800" dirty="0"/>
              </a:p>
              <a:p>
                <a:pPr>
                  <a:lnSpc>
                    <a:spcPct val="100000"/>
                  </a:lnSpc>
                </a:pPr>
                <a:endParaRPr lang="en-US" altLang="ko-KR" sz="1800" dirty="0"/>
              </a:p>
              <a:p>
                <a:pPr>
                  <a:lnSpc>
                    <a:spcPct val="100000"/>
                  </a:lnSpc>
                </a:pPr>
                <a:endParaRPr lang="en-US" altLang="ko-KR" sz="1800" dirty="0"/>
              </a:p>
              <a:p>
                <a:pPr>
                  <a:lnSpc>
                    <a:spcPct val="100000"/>
                  </a:lnSpc>
                </a:pPr>
                <a:endParaRPr lang="en-US" altLang="ko-KR" sz="1800" dirty="0"/>
              </a:p>
              <a:p>
                <a:pPr>
                  <a:lnSpc>
                    <a:spcPct val="100000"/>
                  </a:lnSpc>
                </a:pPr>
                <a:r>
                  <a:rPr lang="en-US" altLang="ko-KR" sz="1800" dirty="0"/>
                  <a:t>Observed Reconstruction Task(ORT)</a:t>
                </a:r>
              </a:p>
            </p:txBody>
          </p:sp>
        </mc:Choice>
        <mc:Fallback>
          <p:sp>
            <p:nvSpPr>
              <p:cNvPr id="2" name="내용 개체 틀 2">
                <a:extLst>
                  <a:ext uri="{FF2B5EF4-FFF2-40B4-BE49-F238E27FC236}">
                    <a16:creationId xmlns:a16="http://schemas.microsoft.com/office/drawing/2014/main" id="{9D9E69B6-EDE7-40DF-71A1-7702577F0F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2700" y="1846948"/>
                <a:ext cx="10515600" cy="4351338"/>
              </a:xfrm>
              <a:blipFill>
                <a:blip r:embed="rId2"/>
                <a:stretch>
                  <a:fillRect l="-348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2F4D0392-70AE-DC6D-3F1E-F533D5816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50" y="2801614"/>
            <a:ext cx="6372004" cy="5168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EE59ADC-F44D-CAD8-5B17-73A11F58E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800" y="3767466"/>
            <a:ext cx="7649100" cy="14040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0AF9A1D-8D92-A5C9-5CDC-652CD45EAA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853" y="5853240"/>
            <a:ext cx="2362431" cy="50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3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989F2E-F8A4-BBF8-61FD-CA44397B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41"/>
            <a:ext cx="10515600" cy="1603931"/>
          </a:xfrm>
        </p:spPr>
        <p:txBody>
          <a:bodyPr>
            <a:normAutofit/>
          </a:bodyPr>
          <a:lstStyle/>
          <a:p>
            <a:r>
              <a:rPr kumimoji="1" lang="en-US" altLang="ko-KR" sz="3200" dirty="0"/>
              <a:t>3. Methodology</a:t>
            </a:r>
            <a:endParaRPr kumimoji="1" lang="ko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D3CA34-4E66-4529-0F4C-5C78FCFF6913}"/>
              </a:ext>
            </a:extLst>
          </p:cNvPr>
          <p:cNvSpPr/>
          <p:nvPr/>
        </p:nvSpPr>
        <p:spPr>
          <a:xfrm>
            <a:off x="892700" y="1287440"/>
            <a:ext cx="5472000" cy="45719"/>
          </a:xfrm>
          <a:prstGeom prst="rect">
            <a:avLst/>
          </a:prstGeom>
          <a:solidFill>
            <a:srgbClr val="7C0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ED0BA37C-1A75-0130-0D0B-9FDD407F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0AA807A-1477-5C4C-A1D5-A8A29A54860B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7273990-D119-AADF-1DB6-F0DFDAEF646E}"/>
              </a:ext>
            </a:extLst>
          </p:cNvPr>
          <p:cNvSpPr txBox="1">
            <a:spLocks/>
          </p:cNvSpPr>
          <p:nvPr/>
        </p:nvSpPr>
        <p:spPr>
          <a:xfrm>
            <a:off x="892700" y="1403712"/>
            <a:ext cx="10515600" cy="438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188BCB1-8341-9B2D-3969-C1A265B88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040" y="2019318"/>
            <a:ext cx="5683460" cy="4612741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E0ACDF28-592D-D8C3-F895-3695A00A9E24}"/>
              </a:ext>
            </a:extLst>
          </p:cNvPr>
          <p:cNvSpPr txBox="1">
            <a:spLocks/>
          </p:cNvSpPr>
          <p:nvPr/>
        </p:nvSpPr>
        <p:spPr>
          <a:xfrm>
            <a:off x="838200" y="1474265"/>
            <a:ext cx="10515600" cy="438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b="1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3. SAITS(Self – attention-based Imputation for Time Series)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2100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989F2E-F8A4-BBF8-61FD-CA44397B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41"/>
            <a:ext cx="10515600" cy="1603931"/>
          </a:xfrm>
        </p:spPr>
        <p:txBody>
          <a:bodyPr>
            <a:normAutofit/>
          </a:bodyPr>
          <a:lstStyle/>
          <a:p>
            <a:r>
              <a:rPr kumimoji="1" lang="en-US" altLang="ko-KR" sz="3200" dirty="0"/>
              <a:t>3. Methodology</a:t>
            </a:r>
            <a:endParaRPr kumimoji="1" lang="ko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D3CA34-4E66-4529-0F4C-5C78FCFF6913}"/>
              </a:ext>
            </a:extLst>
          </p:cNvPr>
          <p:cNvSpPr/>
          <p:nvPr/>
        </p:nvSpPr>
        <p:spPr>
          <a:xfrm>
            <a:off x="892700" y="1287440"/>
            <a:ext cx="5472000" cy="45719"/>
          </a:xfrm>
          <a:prstGeom prst="rect">
            <a:avLst/>
          </a:prstGeom>
          <a:solidFill>
            <a:srgbClr val="7C0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ED0BA37C-1A75-0130-0D0B-9FDD407F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0AA807A-1477-5C4C-A1D5-A8A29A54860B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7273990-D119-AADF-1DB6-F0DFDAEF646E}"/>
              </a:ext>
            </a:extLst>
          </p:cNvPr>
          <p:cNvSpPr txBox="1">
            <a:spLocks/>
          </p:cNvSpPr>
          <p:nvPr/>
        </p:nvSpPr>
        <p:spPr>
          <a:xfrm>
            <a:off x="892700" y="1403712"/>
            <a:ext cx="10515600" cy="438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000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E0ACDF28-592D-D8C3-F895-3695A00A9E24}"/>
              </a:ext>
            </a:extLst>
          </p:cNvPr>
          <p:cNvSpPr txBox="1">
            <a:spLocks/>
          </p:cNvSpPr>
          <p:nvPr/>
        </p:nvSpPr>
        <p:spPr>
          <a:xfrm>
            <a:off x="838200" y="1474265"/>
            <a:ext cx="10515600" cy="438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b="1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4. Simple Transformer </a:t>
            </a:r>
            <a:r>
              <a:rPr kumimoji="1" lang="ko-KR" altLang="en-US" sz="2000" b="1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구조</a:t>
            </a:r>
            <a:endParaRPr lang="en-US" altLang="ko-KR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AD249C-32AE-EFC0-063D-2E718887F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931" y="1912551"/>
            <a:ext cx="7475538" cy="457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A7243C0-9B88-46F5-9DC3-58EB2FA31A94}"/>
              </a:ext>
            </a:extLst>
          </p:cNvPr>
          <p:cNvSpPr/>
          <p:nvPr/>
        </p:nvSpPr>
        <p:spPr>
          <a:xfrm>
            <a:off x="4743450" y="2838450"/>
            <a:ext cx="1665700" cy="34417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11585C8-1E2C-A1A0-4EFE-101DD69A6B98}"/>
              </a:ext>
            </a:extLst>
          </p:cNvPr>
          <p:cNvCxnSpPr>
            <a:cxnSpLocks/>
          </p:cNvCxnSpPr>
          <p:nvPr/>
        </p:nvCxnSpPr>
        <p:spPr>
          <a:xfrm>
            <a:off x="5473700" y="2203450"/>
            <a:ext cx="0" cy="63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8FEC7C-753F-8C1E-268F-420A0BB9D22D}"/>
              </a:ext>
            </a:extLst>
          </p:cNvPr>
          <p:cNvSpPr txBox="1"/>
          <p:nvPr/>
        </p:nvSpPr>
        <p:spPr>
          <a:xfrm>
            <a:off x="4556125" y="1821502"/>
            <a:ext cx="204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해당 부분만 사용</a:t>
            </a:r>
          </a:p>
        </p:txBody>
      </p:sp>
    </p:spTree>
    <p:extLst>
      <p:ext uri="{BB962C8B-B14F-4D97-AF65-F5344CB8AC3E}">
        <p14:creationId xmlns:p14="http://schemas.microsoft.com/office/powerpoint/2010/main" val="5764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989F2E-F8A4-BBF8-61FD-CA44397B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41"/>
            <a:ext cx="10515600" cy="1603931"/>
          </a:xfrm>
        </p:spPr>
        <p:txBody>
          <a:bodyPr>
            <a:normAutofit/>
          </a:bodyPr>
          <a:lstStyle/>
          <a:p>
            <a:r>
              <a:rPr kumimoji="1" lang="en-US" altLang="ko-KR" sz="3200" dirty="0"/>
              <a:t>3. Methodology</a:t>
            </a:r>
            <a:endParaRPr kumimoji="1" lang="ko-KR" altLang="en-US" sz="32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D3CA34-4E66-4529-0F4C-5C78FCFF6913}"/>
              </a:ext>
            </a:extLst>
          </p:cNvPr>
          <p:cNvSpPr/>
          <p:nvPr/>
        </p:nvSpPr>
        <p:spPr>
          <a:xfrm>
            <a:off x="892700" y="1287440"/>
            <a:ext cx="5472000" cy="45719"/>
          </a:xfrm>
          <a:prstGeom prst="rect">
            <a:avLst/>
          </a:prstGeom>
          <a:solidFill>
            <a:srgbClr val="7C0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ED0BA37C-1A75-0130-0D0B-9FDD407F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0AA807A-1477-5C4C-A1D5-A8A29A54860B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7273990-D119-AADF-1DB6-F0DFDAEF646E}"/>
              </a:ext>
            </a:extLst>
          </p:cNvPr>
          <p:cNvSpPr txBox="1">
            <a:spLocks/>
          </p:cNvSpPr>
          <p:nvPr/>
        </p:nvSpPr>
        <p:spPr>
          <a:xfrm>
            <a:off x="892700" y="1403712"/>
            <a:ext cx="10515600" cy="438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000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E0ACDF28-592D-D8C3-F895-3695A00A9E24}"/>
              </a:ext>
            </a:extLst>
          </p:cNvPr>
          <p:cNvSpPr txBox="1">
            <a:spLocks/>
          </p:cNvSpPr>
          <p:nvPr/>
        </p:nvSpPr>
        <p:spPr>
          <a:xfrm>
            <a:off x="838200" y="1474265"/>
            <a:ext cx="10515600" cy="438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b="1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5. Self-attention(Q,K,V) – Encoder </a:t>
            </a:r>
            <a:r>
              <a:rPr kumimoji="1" lang="ko-KR" altLang="en-US" sz="2000" b="1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구조 파악</a:t>
            </a:r>
            <a:endParaRPr lang="en-US" altLang="ko-KR" sz="20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091BC35-BC17-9775-8806-5C955B25B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94658"/>
            <a:ext cx="3799046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279B1C5-4E85-F9E2-1ADE-28E48C4D1AD6}"/>
                  </a:ext>
                </a:extLst>
              </p:cNvPr>
              <p:cNvSpPr txBox="1"/>
              <p:nvPr/>
            </p:nvSpPr>
            <p:spPr>
              <a:xfrm>
                <a:off x="5543550" y="2510930"/>
                <a:ext cx="6388100" cy="3989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i="0" u="none" strike="noStrike" dirty="0">
                    <a:solidFill>
                      <a:schemeClr val="tx1"/>
                    </a:solidFill>
                    <a:effectLst/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X : </a:t>
                </a:r>
                <a:r>
                  <a:rPr lang="ko-KR" altLang="en-US" b="0" i="0" u="none" strike="noStrike" dirty="0">
                    <a:solidFill>
                      <a:schemeClr val="tx1"/>
                    </a:solidFill>
                    <a:effectLst/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입력 벡터 시퀀스</a:t>
                </a:r>
                <a:r>
                  <a:rPr lang="en-US" altLang="ko-KR" b="0" i="0" u="none" strike="noStrike" dirty="0">
                    <a:solidFill>
                      <a:schemeClr val="tx1"/>
                    </a:solidFill>
                    <a:effectLst/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, W : </a:t>
                </a:r>
                <a:r>
                  <a:rPr lang="ko-KR" altLang="en-US" b="0" i="0" u="none" strike="noStrike" dirty="0">
                    <a:solidFill>
                      <a:schemeClr val="tx1"/>
                    </a:solidFill>
                    <a:effectLst/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가중치 행렬</a:t>
                </a:r>
                <a:endParaRPr lang="en-US" altLang="ko-KR" b="0" i="0" u="none" strike="noStrike" dirty="0">
                  <a:solidFill>
                    <a:schemeClr val="tx1"/>
                  </a:solidFill>
                  <a:effectLst/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r>
                  <a:rPr lang="en-US" altLang="ko-KR" b="0" i="0" u="none" strike="noStrike" dirty="0">
                    <a:solidFill>
                      <a:schemeClr val="tx1"/>
                    </a:solidFill>
                    <a:effectLst/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Q=X×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u="none" strike="noStrike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u="none" strike="noStrike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u="none" strike="noStrike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endParaRPr lang="en-US" altLang="ko-KR" b="0" i="0" u="none" strike="noStrike" dirty="0">
                  <a:solidFill>
                    <a:schemeClr val="tx1"/>
                  </a:solidFill>
                  <a:effectLst/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r>
                  <a:rPr lang="en-US" altLang="ko-KR" b="0" i="0" u="none" strike="noStrike" dirty="0">
                    <a:solidFill>
                      <a:schemeClr val="tx1"/>
                    </a:solidFill>
                    <a:effectLst/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K=X×</a:t>
                </a:r>
                <a:r>
                  <a:rPr lang="en-US" altLang="ko-KR" b="0" u="none" strike="noStrike" dirty="0">
                    <a:solidFill>
                      <a:schemeClr val="tx1"/>
                    </a:solidFill>
                    <a:effectLst/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u="none" strike="noStrike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u="none" strike="noStrike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u="none" strike="noStrike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altLang="ko-KR" b="0" i="0" u="none" strike="noStrike" dirty="0">
                  <a:solidFill>
                    <a:schemeClr val="tx1"/>
                  </a:solidFill>
                  <a:effectLst/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r>
                  <a:rPr lang="en-US" altLang="ko-KR" b="0" i="0" u="none" strike="noStrike" dirty="0">
                    <a:solidFill>
                      <a:schemeClr val="tx1"/>
                    </a:solidFill>
                    <a:effectLst/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V=X×</a:t>
                </a:r>
                <a:r>
                  <a:rPr lang="en-US" altLang="ko-KR" b="0" u="none" strike="noStrike" dirty="0">
                    <a:solidFill>
                      <a:schemeClr val="tx1"/>
                    </a:solidFill>
                    <a:effectLst/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u="none" strike="noStrike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u="none" strike="noStrike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u="none" strike="noStrike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altLang="ko-KR" b="0" u="none" strike="noStrike" dirty="0">
                  <a:solidFill>
                    <a:srgbClr val="5C5962"/>
                  </a:solidFill>
                  <a:effectLst/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endParaRPr lang="en-US" altLang="ko-KR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r>
                  <a:rPr lang="en-US" altLang="ko-KR" b="1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Self-attention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</a:t>
                </a:r>
                <a:endParaRPr lang="en-US" altLang="ko-KR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위의 </a:t>
                </a: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3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가지 요소사이들의 관계성을 추출하는 과정</a:t>
                </a: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( 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어떤 </a:t>
                </a: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Attention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을 가지고 있는지</a:t>
                </a: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파악</a:t>
                </a: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)</a:t>
                </a:r>
              </a:p>
              <a:p>
                <a:endParaRPr lang="en-US" altLang="ko-KR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r>
                  <a:rPr lang="en-US" altLang="ko-KR" b="1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Multi-Head</a:t>
                </a: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</a:t>
                </a:r>
                <a:r>
                  <a:rPr lang="en-US" altLang="ko-KR" b="1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Attention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Self attention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을 여러 번 수행함</a:t>
                </a:r>
                <a:endParaRPr lang="en-US" altLang="ko-KR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u"/>
                </a:pP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단순 한번 셀프 </a:t>
                </a:r>
                <a:r>
                  <a:rPr lang="ko-KR" altLang="en-US" dirty="0" err="1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어텐션을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진행하는 것보다 효율적임</a:t>
                </a:r>
                <a:endParaRPr lang="en-US" altLang="ko-KR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방법은 셀프 </a:t>
                </a:r>
                <a:r>
                  <a:rPr lang="ko-KR" altLang="en-US" dirty="0" err="1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어텐션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결과값을 </a:t>
                </a:r>
                <a:r>
                  <a:rPr lang="en-US" altLang="ko-KR" dirty="0" err="1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concat</a:t>
                </a:r>
                <a:r>
                  <a:rPr lang="en-US" altLang="ko-KR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 </a:t>
                </a:r>
                <a:r>
                  <a:rPr lang="ko-KR" altLang="en-US" dirty="0">
                    <a:latin typeface="Noto Sans KR" panose="020B0500000000000000" pitchFamily="34" charset="-127"/>
                    <a:ea typeface="Noto Sans KR" panose="020B0500000000000000" pitchFamily="34" charset="-127"/>
                  </a:rPr>
                  <a:t>후에 그에 맞는 가중치 벡터를 곱한 형태로서 주어짐</a:t>
                </a:r>
                <a:endParaRPr lang="en-US" altLang="ko-KR" dirty="0">
                  <a:latin typeface="Noto Sans KR" panose="020B0500000000000000" pitchFamily="34" charset="-127"/>
                  <a:ea typeface="Noto Sans KR" panose="020B0500000000000000" pitchFamily="34" charset="-127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279B1C5-4E85-F9E2-1ADE-28E48C4D1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550" y="2510930"/>
                <a:ext cx="6388100" cy="3989875"/>
              </a:xfrm>
              <a:prstGeom prst="rect">
                <a:avLst/>
              </a:prstGeom>
              <a:blipFill>
                <a:blip r:embed="rId3"/>
                <a:stretch>
                  <a:fillRect l="-763" t="-917" b="-1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3D0B01DA-C3A0-A524-AB6A-106285491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225" y="3377455"/>
            <a:ext cx="2555875" cy="43591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9B70165-F2E3-376B-38FC-866766F9BD36}"/>
              </a:ext>
            </a:extLst>
          </p:cNvPr>
          <p:cNvCxnSpPr>
            <a:cxnSpLocks/>
          </p:cNvCxnSpPr>
          <p:nvPr/>
        </p:nvCxnSpPr>
        <p:spPr>
          <a:xfrm flipV="1">
            <a:off x="2101850" y="3149600"/>
            <a:ext cx="3308350" cy="211455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02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4573</TotalTime>
  <Words>1200</Words>
  <Application>Microsoft Office PowerPoint</Application>
  <PresentationFormat>와이드스크린</PresentationFormat>
  <Paragraphs>203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Noto Sans KR</vt:lpstr>
      <vt:lpstr>Noto Sans KR Medium</vt:lpstr>
      <vt:lpstr>Arial</vt:lpstr>
      <vt:lpstr>Calibri</vt:lpstr>
      <vt:lpstr>Calibri Light</vt:lpstr>
      <vt:lpstr>Cambria Math</vt:lpstr>
      <vt:lpstr>Wingdings</vt:lpstr>
      <vt:lpstr>Office 테마</vt:lpstr>
      <vt:lpstr>SAITS : SELF-ATTENTION-BASED IMPUTATION FOR TIME SERIES</vt:lpstr>
      <vt:lpstr>1. Introduction </vt:lpstr>
      <vt:lpstr>2. Related work </vt:lpstr>
      <vt:lpstr>3. Methodology</vt:lpstr>
      <vt:lpstr>3. Methodology</vt:lpstr>
      <vt:lpstr>3. Methodology</vt:lpstr>
      <vt:lpstr>3. Methodology</vt:lpstr>
      <vt:lpstr>3. Methodology</vt:lpstr>
      <vt:lpstr>3. Methodology</vt:lpstr>
      <vt:lpstr>3. Methodology</vt:lpstr>
      <vt:lpstr>3. Methodology</vt:lpstr>
      <vt:lpstr>3. Methodology</vt:lpstr>
      <vt:lpstr>3. Methodology</vt:lpstr>
      <vt:lpstr>3. Methodology</vt:lpstr>
      <vt:lpstr>3. Methodology</vt:lpstr>
      <vt:lpstr>4. Experiments</vt:lpstr>
      <vt:lpstr>4. Experiments</vt:lpstr>
      <vt:lpstr>5. Results</vt:lpstr>
      <vt:lpstr>5. Results</vt:lpstr>
      <vt:lpstr>5. Results</vt:lpstr>
      <vt:lpstr>5. Results</vt:lpstr>
      <vt:lpstr>6. Ablation studies</vt:lpstr>
      <vt:lpstr>7. Conclusions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Review :  Toward a Fully Automated Artificial Pancreas System Using a Bioinspired Reinforcement Learning Design : In Silico Validation</dc:title>
  <dc:creator>박찬영[ 대학원석사과정재학 / 산업경영공학과 ]</dc:creator>
  <cp:lastModifiedBy>김홍범[ 대학원석사과정재학 / 산업경영공학과 ]</cp:lastModifiedBy>
  <cp:revision>25</cp:revision>
  <dcterms:created xsi:type="dcterms:W3CDTF">2022-12-08T07:49:53Z</dcterms:created>
  <dcterms:modified xsi:type="dcterms:W3CDTF">2023-04-20T06:12:40Z</dcterms:modified>
</cp:coreProperties>
</file>