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9" r:id="rId3"/>
    <p:sldId id="284" r:id="rId4"/>
    <p:sldId id="285" r:id="rId5"/>
    <p:sldId id="286" r:id="rId6"/>
    <p:sldId id="287" r:id="rId7"/>
    <p:sldId id="290" r:id="rId8"/>
    <p:sldId id="289" r:id="rId9"/>
    <p:sldId id="291" r:id="rId10"/>
    <p:sldId id="293" r:id="rId11"/>
    <p:sldId id="292" r:id="rId12"/>
    <p:sldId id="294" r:id="rId13"/>
    <p:sldId id="295" r:id="rId14"/>
    <p:sldId id="296" r:id="rId15"/>
    <p:sldId id="306" r:id="rId16"/>
    <p:sldId id="299" r:id="rId17"/>
    <p:sldId id="301" r:id="rId18"/>
    <p:sldId id="300" r:id="rId19"/>
    <p:sldId id="302" r:id="rId20"/>
    <p:sldId id="304" r:id="rId21"/>
    <p:sldId id="307" r:id="rId22"/>
    <p:sldId id="305" r:id="rId23"/>
    <p:sldId id="297" r:id="rId24"/>
    <p:sldId id="261" r:id="rId25"/>
  </p:sldIdLst>
  <p:sldSz cx="12192000" cy="6858000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Montserrat Black" panose="00000A00000000000000" pitchFamily="2" charset="0"/>
      <p:bold r:id="rId27"/>
    </p:embeddedFont>
    <p:embeddedFont>
      <p:font typeface="Montserrat SemiBold" panose="00000700000000000000" pitchFamily="2" charset="0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EDEE"/>
    <a:srgbClr val="E9E9E9"/>
    <a:srgbClr val="E4E3E1"/>
    <a:srgbClr val="E6E4E5"/>
    <a:srgbClr val="D1D1CF"/>
    <a:srgbClr val="DEDEE0"/>
    <a:srgbClr val="E1E1E2"/>
    <a:srgbClr val="E8E2E2"/>
    <a:srgbClr val="EAEB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47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2202.08516v2.pdf" TargetMode="External"/><Relationship Id="rId2" Type="http://schemas.openxmlformats.org/officeDocument/2006/relationships/hyperlink" Target="https://towardsdatascience.com/understanding-bidirectional-rnn-in-pytorch-5bd25a5dd66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nlinelibrary.wiley.com/doi/epdf/10.1002/sim.4067" TargetMode="External"/><Relationship Id="rId5" Type="http://schemas.openxmlformats.org/officeDocument/2006/relationships/hyperlink" Target="https://arxiv.org/pdf/1711.08742v1.pdf" TargetMode="External"/><Relationship Id="rId4" Type="http://schemas.openxmlformats.org/officeDocument/2006/relationships/hyperlink" Target="https://arxiv.org/pdf/1805.10572v1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1419082" y="680555"/>
            <a:ext cx="91260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+mj-lt"/>
              </a:rPr>
              <a:t>BRITS : Bidirectional Recurrent Imputation for Time Series</a:t>
            </a:r>
            <a:endParaRPr lang="ko-KR" altLang="en-US" sz="5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E89D8-2F2A-E699-6515-3085DEE841CD}"/>
              </a:ext>
            </a:extLst>
          </p:cNvPr>
          <p:cNvSpPr txBox="1"/>
          <p:nvPr/>
        </p:nvSpPr>
        <p:spPr>
          <a:xfrm>
            <a:off x="7172468" y="49149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DAHS</a:t>
            </a:r>
          </a:p>
          <a:p>
            <a:pPr algn="r"/>
            <a:r>
              <a:rPr lang="ko-KR" altLang="en-US" dirty="0"/>
              <a:t>석사과정 </a:t>
            </a:r>
            <a:r>
              <a:rPr lang="ko-KR" altLang="en-US" dirty="0" err="1"/>
              <a:t>김홍범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636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RITS-I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47415EE1-9E97-DB7A-9B63-0EB92AEE6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099637"/>
            <a:ext cx="6654165" cy="3832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E6EE9E-5144-0E83-BF16-4F04F8BC508B}"/>
                  </a:ext>
                </a:extLst>
              </p:cNvPr>
              <p:cNvSpPr txBox="1"/>
              <p:nvPr/>
            </p:nvSpPr>
            <p:spPr>
              <a:xfrm>
                <a:off x="1676400" y="5181600"/>
                <a:ext cx="97440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Estimation error(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ko-KR" dirty="0"/>
                  <a:t>) : loss function( loss(x,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altLang="ko-KR" dirty="0"/>
                  <a:t>))</a:t>
                </a:r>
              </a:p>
              <a:p>
                <a:r>
                  <a:rPr lang="en-US" altLang="ko-KR" dirty="0"/>
                  <a:t>Estimation error(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dirty="0"/>
                  <a:t> 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ko-KR" dirty="0"/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ko-KR" altLang="en-US" dirty="0"/>
                  <a:t>의 값들은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ko-KR" altLang="en-US" dirty="0"/>
                  <a:t>에 </a:t>
                </a:r>
                <a:r>
                  <a:rPr lang="en-US" altLang="ko-KR" dirty="0"/>
                  <a:t>depend</a:t>
                </a:r>
                <a:r>
                  <a:rPr lang="ko-KR" altLang="en-US" dirty="0"/>
                  <a:t>함</a:t>
                </a:r>
                <a:endParaRPr lang="en-US" altLang="ko-KR" dirty="0"/>
              </a:p>
              <a:p>
                <a:r>
                  <a:rPr lang="en-US" altLang="ko-KR" dirty="0"/>
                  <a:t>-&gt; “delayed“ error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8</a:t>
                </a:r>
                <a:r>
                  <a:rPr lang="ko-KR" altLang="en-US" dirty="0"/>
                  <a:t>번째에서 계산 가능함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E6EE9E-5144-0E83-BF16-4F04F8BC5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181600"/>
                <a:ext cx="9744075" cy="923330"/>
              </a:xfrm>
              <a:prstGeom prst="rect">
                <a:avLst/>
              </a:prstGeom>
              <a:blipFill>
                <a:blip r:embed="rId3"/>
                <a:stretch>
                  <a:fillRect l="-501" t="-2649" b="-105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525B56DB-B6A4-180C-32F0-3D84032BA108}"/>
              </a:ext>
            </a:extLst>
          </p:cNvPr>
          <p:cNvSpPr/>
          <p:nvPr/>
        </p:nvSpPr>
        <p:spPr>
          <a:xfrm>
            <a:off x="6889750" y="1099637"/>
            <a:ext cx="485775" cy="386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9F68A3-E4F2-E4AE-CDED-670433D70FFC}"/>
              </a:ext>
            </a:extLst>
          </p:cNvPr>
          <p:cNvSpPr/>
          <p:nvPr/>
        </p:nvSpPr>
        <p:spPr>
          <a:xfrm>
            <a:off x="3933825" y="1099637"/>
            <a:ext cx="2381250" cy="38625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8A0C15E-8723-81EE-7C62-0183900CE96B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6315075" y="1292764"/>
            <a:ext cx="57467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0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636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RITS-I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BAA8917-0AAC-5E24-C7B9-FF5BDFCB0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3275894"/>
            <a:ext cx="10078084" cy="22386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CC72FA-A25B-4AA5-7010-E61F8B10AC7E}"/>
              </a:ext>
            </a:extLst>
          </p:cNvPr>
          <p:cNvSpPr txBox="1"/>
          <p:nvPr/>
        </p:nvSpPr>
        <p:spPr>
          <a:xfrm>
            <a:off x="869950" y="1054674"/>
            <a:ext cx="2930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Algorithm</a:t>
            </a:r>
            <a:endParaRPr lang="ko-KR" altLang="en-US" sz="2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3443C4-C5F3-A5DB-21D5-4517723D8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0" y="1592035"/>
            <a:ext cx="3883025" cy="3717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112A1B-F9FB-A5A3-6D77-330A4A19BB43}"/>
                  </a:ext>
                </a:extLst>
              </p:cNvPr>
              <p:cNvSpPr txBox="1"/>
              <p:nvPr/>
            </p:nvSpPr>
            <p:spPr>
              <a:xfrm>
                <a:off x="869949" y="2118418"/>
                <a:ext cx="1038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sigmoid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dirty="0"/>
                  <a:t>, : hidden state of previous time steps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112A1B-F9FB-A5A3-6D77-330A4A19B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49" y="2118418"/>
                <a:ext cx="10388600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AA3F144-A0C0-ADC3-E3B2-6E1F603E99C1}"/>
              </a:ext>
            </a:extLst>
          </p:cNvPr>
          <p:cNvSpPr txBox="1"/>
          <p:nvPr/>
        </p:nvSpPr>
        <p:spPr>
          <a:xfrm>
            <a:off x="869949" y="2650919"/>
            <a:ext cx="2930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Equation</a:t>
            </a:r>
            <a:endParaRPr lang="ko-KR" altLang="en-US" sz="22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A432ECA-BED6-76CF-1098-1118A70202F6}"/>
              </a:ext>
            </a:extLst>
          </p:cNvPr>
          <p:cNvCxnSpPr/>
          <p:nvPr/>
        </p:nvCxnSpPr>
        <p:spPr>
          <a:xfrm>
            <a:off x="5036820" y="1798320"/>
            <a:ext cx="1859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70D773-905D-4EA8-E23E-70925E9006F3}"/>
              </a:ext>
            </a:extLst>
          </p:cNvPr>
          <p:cNvSpPr txBox="1"/>
          <p:nvPr/>
        </p:nvSpPr>
        <p:spPr>
          <a:xfrm>
            <a:off x="7353300" y="1592035"/>
            <a:ext cx="309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RNN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70155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636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RITS-I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A3F144-A0C0-ADC3-E3B2-6E1F603E99C1}"/>
              </a:ext>
            </a:extLst>
          </p:cNvPr>
          <p:cNvSpPr txBox="1"/>
          <p:nvPr/>
        </p:nvSpPr>
        <p:spPr>
          <a:xfrm>
            <a:off x="583709" y="1143850"/>
            <a:ext cx="2930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Equation</a:t>
            </a:r>
            <a:endParaRPr lang="ko-KR" altLang="en-US" sz="2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6A1A520-051A-B125-9E11-0919A943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446486"/>
            <a:ext cx="11478417" cy="5048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978E12E-91AE-6DA0-A474-84B0BE755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42" y="3374010"/>
            <a:ext cx="11497468" cy="5238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3B56E23-8315-274E-AB7F-6C3193031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2" y="4686393"/>
            <a:ext cx="11535570" cy="5524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4725396-ACC4-E831-ECD9-79F00584F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3" y="5760651"/>
            <a:ext cx="11497467" cy="5334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29D7D13-D7A6-EE99-19A2-EF4F0F4B1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25" y="1574737"/>
            <a:ext cx="11469687" cy="514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B42A45-B18D-9708-5172-EF37708D4443}"/>
                  </a:ext>
                </a:extLst>
              </p:cNvPr>
              <p:cNvSpPr txBox="1"/>
              <p:nvPr/>
            </p:nvSpPr>
            <p:spPr>
              <a:xfrm>
                <a:off x="638175" y="2061076"/>
                <a:ext cx="11450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Hidden state</a:t>
                </a:r>
                <a:r>
                  <a:rPr lang="ko-KR" altLang="en-US" dirty="0"/>
                  <a:t>를 </a:t>
                </a:r>
                <a:r>
                  <a:rPr lang="ko-KR" altLang="en-US" dirty="0" err="1"/>
                  <a:t>추정값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으로 대체하는 </a:t>
                </a:r>
                <a:r>
                  <a:rPr lang="en-US" altLang="ko-KR" dirty="0"/>
                  <a:t>regression component</a:t>
                </a:r>
                <a:r>
                  <a:rPr lang="ko-KR" altLang="en-US" dirty="0"/>
                  <a:t>임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B42A45-B18D-9708-5172-EF37708D4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" y="2061076"/>
                <a:ext cx="11450637" cy="369332"/>
              </a:xfrm>
              <a:prstGeom prst="rect">
                <a:avLst/>
              </a:prstGeom>
              <a:blipFill>
                <a:blip r:embed="rId7"/>
                <a:stretch>
                  <a:fillRect l="-479" t="-9836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024702EE-030D-ED64-AAAB-9B76E9FB2501}"/>
              </a:ext>
            </a:extLst>
          </p:cNvPr>
          <p:cNvSpPr txBox="1"/>
          <p:nvPr/>
        </p:nvSpPr>
        <p:spPr>
          <a:xfrm>
            <a:off x="638174" y="2911437"/>
            <a:ext cx="1145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결측값을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r>
              <a:rPr lang="ko-KR" altLang="en-US" dirty="0"/>
              <a:t>에서 구한 값으로 대체함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5C44BE-DA02-8932-C4E9-EFDA995B7149}"/>
              </a:ext>
            </a:extLst>
          </p:cNvPr>
          <p:cNvSpPr txBox="1"/>
          <p:nvPr/>
        </p:nvSpPr>
        <p:spPr>
          <a:xfrm>
            <a:off x="638173" y="3993941"/>
            <a:ext cx="11450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정의한 델타 값을 이용한 </a:t>
            </a:r>
            <a:r>
              <a:rPr lang="en-US" altLang="ko-KR" dirty="0"/>
              <a:t>missing pattern</a:t>
            </a:r>
            <a:r>
              <a:rPr lang="ko-KR" altLang="en-US" dirty="0"/>
              <a:t>으로서 </a:t>
            </a:r>
            <a:r>
              <a:rPr lang="en-US" altLang="ko-KR" dirty="0"/>
              <a:t>hidden state</a:t>
            </a:r>
            <a:r>
              <a:rPr lang="ko-KR" altLang="en-US" dirty="0"/>
              <a:t>를 줄여주는 역할을 하며</a:t>
            </a:r>
            <a:r>
              <a:rPr lang="en-US" altLang="ko-KR" dirty="0"/>
              <a:t>, </a:t>
            </a:r>
            <a:r>
              <a:rPr lang="ko-KR" altLang="en-US" dirty="0"/>
              <a:t>추후 </a:t>
            </a:r>
            <a:r>
              <a:rPr lang="ko-KR" altLang="en-US" dirty="0" err="1"/>
              <a:t>결측치의</a:t>
            </a:r>
            <a:r>
              <a:rPr lang="ko-KR" altLang="en-US" dirty="0"/>
              <a:t> 패턴을 파악하는데 도움을 줌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3E6D27-D39C-0045-F9A6-4675C8974B1A}"/>
              </a:ext>
            </a:extLst>
          </p:cNvPr>
          <p:cNvSpPr txBox="1"/>
          <p:nvPr/>
        </p:nvSpPr>
        <p:spPr>
          <a:xfrm>
            <a:off x="583709" y="5344818"/>
            <a:ext cx="1145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</a:t>
            </a:r>
            <a:r>
              <a:rPr lang="ko-KR" altLang="en-US" dirty="0"/>
              <a:t>의 값을 이용하여 다음 </a:t>
            </a:r>
            <a:r>
              <a:rPr lang="en-US" altLang="ko-KR" dirty="0"/>
              <a:t>hidden state</a:t>
            </a:r>
            <a:r>
              <a:rPr lang="ko-KR" altLang="en-US" dirty="0"/>
              <a:t>를 예측함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6596090-73CF-0E29-59A5-2CF92E216DCD}"/>
                  </a:ext>
                </a:extLst>
              </p:cNvPr>
              <p:cNvSpPr txBox="1"/>
              <p:nvPr/>
            </p:nvSpPr>
            <p:spPr>
              <a:xfrm>
                <a:off x="583708" y="6254157"/>
                <a:ext cx="11450637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최종적으로 </a:t>
                </a:r>
                <a:r>
                  <a:rPr lang="ko-KR" altLang="en-US" dirty="0" err="1"/>
                  <a:t>추정값과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실제값을</a:t>
                </a:r>
                <a:r>
                  <a:rPr lang="ko-KR" altLang="en-US" dirty="0"/>
                  <a:t> 이용하여 </a:t>
                </a:r>
                <a:r>
                  <a:rPr lang="en-US" altLang="ko-KR" dirty="0"/>
                  <a:t>loss</a:t>
                </a:r>
                <a:r>
                  <a:rPr lang="ko-KR" altLang="en-US" dirty="0"/>
                  <a:t>를 계산함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mean absolute error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6596090-73CF-0E29-59A5-2CF92E216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08" y="6254157"/>
                <a:ext cx="11450637" cy="374526"/>
              </a:xfrm>
              <a:prstGeom prst="rect">
                <a:avLst/>
              </a:prstGeom>
              <a:blipFill>
                <a:blip r:embed="rId8"/>
                <a:stretch>
                  <a:fillRect l="-479" t="-114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24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636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RITS-I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101BF6D-71F9-8FAF-2283-6A6AE4942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97" y="1420859"/>
            <a:ext cx="3288527" cy="1198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E54755-FA71-B706-750D-5EC8E0B833EE}"/>
              </a:ext>
            </a:extLst>
          </p:cNvPr>
          <p:cNvSpPr txBox="1"/>
          <p:nvPr/>
        </p:nvSpPr>
        <p:spPr>
          <a:xfrm>
            <a:off x="1026297" y="1051527"/>
            <a:ext cx="1031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 dirty="0"/>
              <a:t>point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RNN </a:t>
            </a:r>
            <a:r>
              <a:rPr lang="ko-KR" altLang="en-US" dirty="0"/>
              <a:t>이후 </a:t>
            </a:r>
            <a:r>
              <a:rPr lang="en-US" altLang="ko-KR" dirty="0"/>
              <a:t>classification/regression</a:t>
            </a:r>
            <a:r>
              <a:rPr lang="ko-KR" altLang="en-US" dirty="0"/>
              <a:t>을 추가로 진행함으로써 </a:t>
            </a:r>
            <a:r>
              <a:rPr lang="en-US" altLang="ko-KR" dirty="0"/>
              <a:t>loss</a:t>
            </a:r>
            <a:r>
              <a:rPr lang="ko-KR" altLang="en-US" dirty="0"/>
              <a:t>값을 계산함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FFD37B-57DB-8A02-F36F-E4E29CF9E690}"/>
                  </a:ext>
                </a:extLst>
              </p:cNvPr>
              <p:cNvSpPr txBox="1"/>
              <p:nvPr/>
            </p:nvSpPr>
            <p:spPr>
              <a:xfrm>
                <a:off x="1026297" y="2514600"/>
                <a:ext cx="9860778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Accumulated loss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Min					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FFD37B-57DB-8A02-F36F-E4E29CF9E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97" y="2514600"/>
                <a:ext cx="9860778" cy="1037463"/>
              </a:xfrm>
              <a:prstGeom prst="rect">
                <a:avLst/>
              </a:prstGeom>
              <a:blipFill>
                <a:blip r:embed="rId3"/>
                <a:stretch>
                  <a:fillRect l="-494" t="-2941"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8B6F222E-C499-D673-F5BA-14C399898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938939"/>
            <a:ext cx="3848100" cy="628650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240B29A0-237D-5884-B88E-B37C3A1ED39E}"/>
              </a:ext>
            </a:extLst>
          </p:cNvPr>
          <p:cNvSpPr/>
          <p:nvPr/>
        </p:nvSpPr>
        <p:spPr>
          <a:xfrm>
            <a:off x="1676399" y="2653793"/>
            <a:ext cx="1781175" cy="1198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1C2CBA8-0119-8444-2941-EA5B713B1D4F}"/>
              </a:ext>
            </a:extLst>
          </p:cNvPr>
          <p:cNvSpPr/>
          <p:nvPr/>
        </p:nvSpPr>
        <p:spPr>
          <a:xfrm>
            <a:off x="3743325" y="2653793"/>
            <a:ext cx="1781175" cy="1198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7C5C2B-C919-FC3A-232A-67429DEDAC68}"/>
              </a:ext>
            </a:extLst>
          </p:cNvPr>
          <p:cNvCxnSpPr>
            <a:stCxn id="15" idx="4"/>
          </p:cNvCxnSpPr>
          <p:nvPr/>
        </p:nvCxnSpPr>
        <p:spPr>
          <a:xfrm flipH="1">
            <a:off x="2171700" y="3852735"/>
            <a:ext cx="395287" cy="84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9ADA28-E9DB-66C9-1DDC-D06F63FF1E22}"/>
              </a:ext>
            </a:extLst>
          </p:cNvPr>
          <p:cNvSpPr txBox="1"/>
          <p:nvPr/>
        </p:nvSpPr>
        <p:spPr>
          <a:xfrm>
            <a:off x="1026297" y="4695825"/>
            <a:ext cx="244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loss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1396565-0CD4-E052-8D3C-E175E6A2AFD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633913" y="3852735"/>
            <a:ext cx="1550353" cy="82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E1DDF8-B80E-7110-0896-01E1BAA7FD29}"/>
              </a:ext>
            </a:extLst>
          </p:cNvPr>
          <p:cNvSpPr txBox="1"/>
          <p:nvPr/>
        </p:nvSpPr>
        <p:spPr>
          <a:xfrm>
            <a:off x="5353049" y="4695825"/>
            <a:ext cx="372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loss(specific task)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11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390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BRITS-I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E54755-FA71-B706-750D-5EC8E0B833EE}"/>
              </a:ext>
            </a:extLst>
          </p:cNvPr>
          <p:cNvSpPr txBox="1"/>
          <p:nvPr/>
        </p:nvSpPr>
        <p:spPr>
          <a:xfrm>
            <a:off x="1026297" y="1051527"/>
            <a:ext cx="10315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RITS-I</a:t>
            </a:r>
            <a:r>
              <a:rPr lang="ko-KR" altLang="en-US" dirty="0"/>
              <a:t>의 단점</a:t>
            </a:r>
            <a:endParaRPr lang="en-US" altLang="ko-KR" dirty="0"/>
          </a:p>
          <a:p>
            <a:r>
              <a:rPr lang="ko-KR" altLang="en-US" dirty="0" err="1"/>
              <a:t>결측치의</a:t>
            </a:r>
            <a:r>
              <a:rPr lang="ko-KR" altLang="en-US" dirty="0"/>
              <a:t> 추정된 에러는 다음 </a:t>
            </a:r>
            <a:r>
              <a:rPr lang="en-US" altLang="ko-KR" dirty="0"/>
              <a:t>Epoch</a:t>
            </a:r>
            <a:r>
              <a:rPr lang="ko-KR" altLang="en-US" dirty="0"/>
              <a:t>전까지는 수정되지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모델의 수렴을 느리게 하고</a:t>
            </a:r>
            <a:r>
              <a:rPr lang="en-US" altLang="ko-KR" dirty="0"/>
              <a:t>, </a:t>
            </a:r>
            <a:r>
              <a:rPr lang="ko-KR" altLang="en-US" dirty="0"/>
              <a:t>학습의 비효율을 불러일으킴 또한 </a:t>
            </a:r>
            <a:r>
              <a:rPr lang="en-US" altLang="ko-KR" dirty="0"/>
              <a:t>bias exploding </a:t>
            </a:r>
            <a:r>
              <a:rPr lang="ko-KR" altLang="en-US" dirty="0"/>
              <a:t>문제를 일으킴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8" name="Picture 4" descr="Understanding Bidirectional RNN in PyTorch | by Ceshine Lee | Towards Data  Science">
            <a:extLst>
              <a:ext uri="{FF2B5EF4-FFF2-40B4-BE49-F238E27FC236}">
                <a16:creationId xmlns:a16="http://schemas.microsoft.com/office/drawing/2014/main" id="{6D9BFC7C-90CD-6332-6D66-2B514CC6D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2204955"/>
            <a:ext cx="7668001" cy="270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87768D-D5AB-D5B5-4248-F4464EEDD05E}"/>
              </a:ext>
            </a:extLst>
          </p:cNvPr>
          <p:cNvSpPr txBox="1"/>
          <p:nvPr/>
        </p:nvSpPr>
        <p:spPr>
          <a:xfrm>
            <a:off x="1228725" y="5067300"/>
            <a:ext cx="954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문제를 </a:t>
            </a:r>
            <a:r>
              <a:rPr lang="en-US" altLang="ko-KR" dirty="0"/>
              <a:t>bi-</a:t>
            </a:r>
            <a:r>
              <a:rPr lang="en-US" altLang="ko-KR" dirty="0" err="1"/>
              <a:t>rnn</a:t>
            </a:r>
            <a:r>
              <a:rPr lang="ko-KR" altLang="en-US" dirty="0"/>
              <a:t>구조를 통해 해결함 </a:t>
            </a:r>
            <a:r>
              <a:rPr lang="en-US" altLang="ko-KR" dirty="0"/>
              <a:t>-&gt; variable</a:t>
            </a:r>
            <a:r>
              <a:rPr lang="ko-KR" altLang="en-US" dirty="0"/>
              <a:t>은 </a:t>
            </a:r>
            <a:r>
              <a:rPr lang="en-US" altLang="ko-KR" dirty="0"/>
              <a:t>forward direction</a:t>
            </a:r>
            <a:r>
              <a:rPr lang="ko-KR" altLang="en-US" dirty="0"/>
              <a:t>뿐만 아니라 </a:t>
            </a:r>
            <a:r>
              <a:rPr lang="en-US" altLang="ko-KR" dirty="0"/>
              <a:t>backward direction </a:t>
            </a:r>
            <a:r>
              <a:rPr lang="ko-KR" altLang="en-US" dirty="0"/>
              <a:t>두가지의 동시 영향을 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4AB917-A684-B46D-5A48-FF212EDA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5893287"/>
            <a:ext cx="4543425" cy="619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3C3509-8B6B-A0FC-286B-B92CEF0D106A}"/>
              </a:ext>
            </a:extLst>
          </p:cNvPr>
          <p:cNvSpPr txBox="1"/>
          <p:nvPr/>
        </p:nvSpPr>
        <p:spPr>
          <a:xfrm>
            <a:off x="6419852" y="5866081"/>
            <a:ext cx="542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Loss = forward loss + backward loss + consistency loss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387FF13-B9D9-E202-3ACD-2FE0B92A77BC}"/>
              </a:ext>
            </a:extLst>
          </p:cNvPr>
          <p:cNvCxnSpPr/>
          <p:nvPr/>
        </p:nvCxnSpPr>
        <p:spPr>
          <a:xfrm>
            <a:off x="8686803" y="3721827"/>
            <a:ext cx="895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B786C4-E072-C07F-8D2D-89D7A956DCE4}"/>
              </a:ext>
            </a:extLst>
          </p:cNvPr>
          <p:cNvSpPr txBox="1"/>
          <p:nvPr/>
        </p:nvSpPr>
        <p:spPr>
          <a:xfrm>
            <a:off x="9763125" y="3369118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RITS-I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Bi-</a:t>
            </a:r>
            <a:r>
              <a:rPr lang="en-US" altLang="ko-KR" dirty="0" err="1">
                <a:solidFill>
                  <a:srgbClr val="FF0000"/>
                </a:solidFill>
              </a:rPr>
              <a:t>rnn</a:t>
            </a:r>
            <a:r>
              <a:rPr lang="ko-KR" altLang="en-US" dirty="0">
                <a:solidFill>
                  <a:srgbClr val="FF0000"/>
                </a:solidFill>
              </a:rPr>
              <a:t>구조만 추가함</a:t>
            </a:r>
          </a:p>
        </p:txBody>
      </p:sp>
    </p:spTree>
    <p:extLst>
      <p:ext uri="{BB962C8B-B14F-4D97-AF65-F5344CB8AC3E}">
        <p14:creationId xmlns:p14="http://schemas.microsoft.com/office/powerpoint/2010/main" val="171049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390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BRITS-I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E54755-FA71-B706-750D-5EC8E0B833EE}"/>
              </a:ext>
            </a:extLst>
          </p:cNvPr>
          <p:cNvSpPr txBox="1"/>
          <p:nvPr/>
        </p:nvSpPr>
        <p:spPr>
          <a:xfrm>
            <a:off x="1026297" y="1051527"/>
            <a:ext cx="10315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BRITS-I</a:t>
            </a:r>
            <a:r>
              <a:rPr lang="ko-KR" altLang="en-US" dirty="0"/>
              <a:t>의 단점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2E89F-3D22-749D-3617-B0B1F1EEA578}"/>
              </a:ext>
            </a:extLst>
          </p:cNvPr>
          <p:cNvSpPr txBox="1"/>
          <p:nvPr/>
        </p:nvSpPr>
        <p:spPr>
          <a:xfrm>
            <a:off x="1026297" y="1619250"/>
            <a:ext cx="1060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RITS-I, </a:t>
            </a:r>
            <a:r>
              <a:rPr lang="en-US" altLang="ko-KR" dirty="0"/>
              <a:t>BRITS-I : </a:t>
            </a:r>
            <a:r>
              <a:rPr lang="ko-KR" altLang="en-US" dirty="0"/>
              <a:t>같은 </a:t>
            </a:r>
            <a:r>
              <a:rPr lang="en-US" altLang="ko-KR" dirty="0"/>
              <a:t>Time </a:t>
            </a:r>
            <a:r>
              <a:rPr lang="ko-KR" altLang="en-US" dirty="0"/>
              <a:t>시점에서 관측치들이 서로 </a:t>
            </a:r>
            <a:r>
              <a:rPr lang="en-US" altLang="ko-KR" dirty="0"/>
              <a:t>uncorrelated</a:t>
            </a:r>
            <a:r>
              <a:rPr lang="ko-KR" altLang="en-US" dirty="0"/>
              <a:t>하다고 가정을 하고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실제 </a:t>
            </a:r>
            <a:r>
              <a:rPr lang="en-US" altLang="ko-KR" dirty="0"/>
              <a:t>real world</a:t>
            </a:r>
            <a:r>
              <a:rPr lang="ko-KR" altLang="en-US" dirty="0"/>
              <a:t>에서는 </a:t>
            </a:r>
            <a:r>
              <a:rPr lang="en-US" altLang="ko-KR" dirty="0">
                <a:solidFill>
                  <a:srgbClr val="FF0000"/>
                </a:solidFill>
              </a:rPr>
              <a:t>feature</a:t>
            </a:r>
            <a:r>
              <a:rPr lang="ko-KR" altLang="en-US" dirty="0">
                <a:solidFill>
                  <a:srgbClr val="FF0000"/>
                </a:solidFill>
              </a:rPr>
              <a:t>간에 </a:t>
            </a:r>
            <a:r>
              <a:rPr lang="en-US" altLang="ko-KR" dirty="0">
                <a:solidFill>
                  <a:srgbClr val="FF0000"/>
                </a:solidFill>
              </a:rPr>
              <a:t>correlation</a:t>
            </a:r>
            <a:r>
              <a:rPr lang="ko-KR" altLang="en-US" dirty="0"/>
              <a:t>이 존재하고 이를 반영해야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57A582-728E-F634-8A0E-6F6CAEA75667}"/>
                  </a:ext>
                </a:extLst>
              </p:cNvPr>
              <p:cNvSpPr txBox="1"/>
              <p:nvPr/>
            </p:nvSpPr>
            <p:spPr>
              <a:xfrm>
                <a:off x="1026297" y="2433024"/>
                <a:ext cx="428625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BRITS-I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-&gt; </a:t>
                </a:r>
                <a:r>
                  <a:rPr lang="ko-KR" altLang="en-US" dirty="0" err="1"/>
                  <a:t>history</a:t>
                </a:r>
                <a:r>
                  <a:rPr lang="ko-KR" altLang="en-US" dirty="0"/>
                  <a:t> - </a:t>
                </a:r>
                <a:r>
                  <a:rPr lang="ko-KR" altLang="en-US" dirty="0" err="1"/>
                  <a:t>based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estimation</a:t>
                </a:r>
                <a:endParaRPr lang="ko-KR" altLang="en-US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LOSS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57A582-728E-F634-8A0E-6F6CAEA75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97" y="2433024"/>
                <a:ext cx="4286250" cy="1754326"/>
              </a:xfrm>
              <a:prstGeom prst="rect">
                <a:avLst/>
              </a:prstGeom>
              <a:blipFill>
                <a:blip r:embed="rId2"/>
                <a:stretch>
                  <a:fillRect l="-1138" t="-1389" b="-4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21092E-9792-CBC8-6672-CE172E180510}"/>
                  </a:ext>
                </a:extLst>
              </p:cNvPr>
              <p:cNvSpPr txBox="1"/>
              <p:nvPr/>
            </p:nvSpPr>
            <p:spPr>
              <a:xfrm>
                <a:off x="6328547" y="2433024"/>
                <a:ext cx="428625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BRITS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-&gt; feature - based estimation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Loss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21092E-9792-CBC8-6672-CE172E180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47" y="2433024"/>
                <a:ext cx="4286250" cy="2031325"/>
              </a:xfrm>
              <a:prstGeom prst="rect">
                <a:avLst/>
              </a:prstGeom>
              <a:blipFill>
                <a:blip r:embed="rId3"/>
                <a:stretch>
                  <a:fillRect l="-1138" t="-12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044D44CD-5B7C-9FD2-FCEC-0CCD5CAB5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272" y="4248328"/>
            <a:ext cx="5558653" cy="33847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E86742-B123-3BF9-1A0C-414A12A29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297" y="4171810"/>
            <a:ext cx="3040878" cy="414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A27177-EC53-AE72-1842-81EDBD9E43B9}"/>
              </a:ext>
            </a:extLst>
          </p:cNvPr>
          <p:cNvSpPr txBox="1"/>
          <p:nvPr/>
        </p:nvSpPr>
        <p:spPr>
          <a:xfrm>
            <a:off x="1026297" y="4906837"/>
            <a:ext cx="1038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Metric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843606-06B8-E208-087D-04B55D7CA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297" y="5276169"/>
            <a:ext cx="6191466" cy="8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390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BRITS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E54755-FA71-B706-750D-5EC8E0B833EE}"/>
              </a:ext>
            </a:extLst>
          </p:cNvPr>
          <p:cNvSpPr txBox="1"/>
          <p:nvPr/>
        </p:nvSpPr>
        <p:spPr>
          <a:xfrm>
            <a:off x="1026297" y="1051527"/>
            <a:ext cx="1031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BRITS</a:t>
            </a:r>
            <a:r>
              <a:rPr lang="ko-KR" altLang="en-US" dirty="0"/>
              <a:t>의 </a:t>
            </a:r>
            <a:r>
              <a:rPr lang="en-US" altLang="ko-KR" dirty="0"/>
              <a:t>Equation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39AC5-5D41-655D-5571-EC4D7759D258}"/>
              </a:ext>
            </a:extLst>
          </p:cNvPr>
          <p:cNvSpPr txBox="1"/>
          <p:nvPr/>
        </p:nvSpPr>
        <p:spPr>
          <a:xfrm>
            <a:off x="938030" y="4042031"/>
            <a:ext cx="1031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BRITS</a:t>
            </a:r>
            <a:r>
              <a:rPr lang="ko-KR" altLang="en-US" dirty="0"/>
              <a:t>의 </a:t>
            </a:r>
            <a:r>
              <a:rPr lang="en-US" altLang="ko-KR" dirty="0"/>
              <a:t>loss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BFD942-B8DD-DEB5-865C-9F2BEC3F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97" y="1420859"/>
            <a:ext cx="10956152" cy="542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BC33C2-7B22-37A7-E7B3-4FAAE0D19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97" y="1969617"/>
            <a:ext cx="10956152" cy="10001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137FB7-8626-52D6-2339-E1A5B213D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96" y="2967037"/>
            <a:ext cx="10956153" cy="10001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E0F170C-3873-A2E9-8DBD-BD92B777A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296" y="4539836"/>
            <a:ext cx="8603479" cy="52387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B7AEDE2-A233-C082-56A7-A4928CDD0301}"/>
              </a:ext>
            </a:extLst>
          </p:cNvPr>
          <p:cNvCxnSpPr/>
          <p:nvPr/>
        </p:nvCxnSpPr>
        <p:spPr>
          <a:xfrm>
            <a:off x="2562225" y="5063711"/>
            <a:ext cx="0" cy="87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AFC39C-AA3C-43BC-3292-961299743B04}"/>
              </a:ext>
            </a:extLst>
          </p:cNvPr>
          <p:cNvSpPr txBox="1"/>
          <p:nvPr/>
        </p:nvSpPr>
        <p:spPr>
          <a:xfrm>
            <a:off x="1587500" y="5994525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Loss - (first step)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A95A40-CA7F-6D21-D297-57B1FC434514}"/>
              </a:ext>
            </a:extLst>
          </p:cNvPr>
          <p:cNvSpPr txBox="1"/>
          <p:nvPr/>
        </p:nvSpPr>
        <p:spPr>
          <a:xfrm>
            <a:off x="4262437" y="5931932"/>
            <a:ext cx="26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Loss - (second step)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7B4A68-7744-8F5C-5BA3-A931DB5D97E5}"/>
              </a:ext>
            </a:extLst>
          </p:cNvPr>
          <p:cNvCxnSpPr/>
          <p:nvPr/>
        </p:nvCxnSpPr>
        <p:spPr>
          <a:xfrm>
            <a:off x="5572125" y="5063711"/>
            <a:ext cx="0" cy="87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B1CEE6-F57C-85F2-2618-02AEB5F13A01}"/>
              </a:ext>
            </a:extLst>
          </p:cNvPr>
          <p:cNvCxnSpPr/>
          <p:nvPr/>
        </p:nvCxnSpPr>
        <p:spPr>
          <a:xfrm>
            <a:off x="8499475" y="4987511"/>
            <a:ext cx="0" cy="87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39B5AE-0982-BF91-67DC-3DD404555448}"/>
              </a:ext>
            </a:extLst>
          </p:cNvPr>
          <p:cNvSpPr txBox="1"/>
          <p:nvPr/>
        </p:nvSpPr>
        <p:spPr>
          <a:xfrm>
            <a:off x="7323135" y="5931932"/>
            <a:ext cx="26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Loss - (Third step)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450FF96-B6D1-5CA7-59F3-57E06125CEE7}"/>
              </a:ext>
            </a:extLst>
          </p:cNvPr>
          <p:cNvCxnSpPr/>
          <p:nvPr/>
        </p:nvCxnSpPr>
        <p:spPr>
          <a:xfrm>
            <a:off x="6410325" y="2238375"/>
            <a:ext cx="164782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E88F7C-8E20-A791-1549-15FE75FD5D19}"/>
              </a:ext>
            </a:extLst>
          </p:cNvPr>
          <p:cNvSpPr txBox="1"/>
          <p:nvPr/>
        </p:nvSpPr>
        <p:spPr>
          <a:xfrm>
            <a:off x="8301037" y="1934819"/>
            <a:ext cx="265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마스킹</a:t>
            </a:r>
            <a:r>
              <a:rPr lang="ko-KR" altLang="en-US" dirty="0"/>
              <a:t> 여부</a:t>
            </a:r>
            <a:r>
              <a:rPr lang="en-US" altLang="ko-KR" dirty="0"/>
              <a:t>(temporal decay </a:t>
            </a:r>
            <a:r>
              <a:rPr lang="ko-KR" altLang="en-US" dirty="0"/>
              <a:t>동시 고려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0381C5F-5514-5A16-1645-053EBBB103C0}"/>
              </a:ext>
            </a:extLst>
          </p:cNvPr>
          <p:cNvCxnSpPr/>
          <p:nvPr/>
        </p:nvCxnSpPr>
        <p:spPr>
          <a:xfrm>
            <a:off x="6881812" y="2800350"/>
            <a:ext cx="160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1E88741-376E-A963-92B7-049E7068D4E3}"/>
              </a:ext>
            </a:extLst>
          </p:cNvPr>
          <p:cNvSpPr txBox="1"/>
          <p:nvPr/>
        </p:nvSpPr>
        <p:spPr>
          <a:xfrm>
            <a:off x="8596494" y="2628255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추정값</a:t>
            </a:r>
            <a:r>
              <a:rPr lang="ko-KR" altLang="en-US" dirty="0"/>
              <a:t> 대체 여부 판단</a:t>
            </a:r>
          </a:p>
        </p:txBody>
      </p:sp>
      <p:sp>
        <p:nvSpPr>
          <p:cNvPr id="32" name="오른쪽 중괄호 31">
            <a:extLst>
              <a:ext uri="{FF2B5EF4-FFF2-40B4-BE49-F238E27FC236}">
                <a16:creationId xmlns:a16="http://schemas.microsoft.com/office/drawing/2014/main" id="{03A3E2B6-6BE9-9878-44E3-C757793661BF}"/>
              </a:ext>
            </a:extLst>
          </p:cNvPr>
          <p:cNvSpPr/>
          <p:nvPr/>
        </p:nvSpPr>
        <p:spPr>
          <a:xfrm>
            <a:off x="8670922" y="3171178"/>
            <a:ext cx="581025" cy="6375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9AAF89-2163-7524-D18C-1D8BC05BE3A0}"/>
              </a:ext>
            </a:extLst>
          </p:cNvPr>
          <p:cNvSpPr txBox="1"/>
          <p:nvPr/>
        </p:nvSpPr>
        <p:spPr>
          <a:xfrm>
            <a:off x="9202737" y="3227560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Hidden state </a:t>
            </a:r>
            <a:r>
              <a:rPr lang="ko-KR" altLang="en-US" dirty="0"/>
              <a:t>추정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E0254CB-15A4-D52E-8595-92FA9E180B75}"/>
              </a:ext>
            </a:extLst>
          </p:cNvPr>
          <p:cNvCxnSpPr>
            <a:cxnSpLocks/>
          </p:cNvCxnSpPr>
          <p:nvPr/>
        </p:nvCxnSpPr>
        <p:spPr>
          <a:xfrm>
            <a:off x="4748212" y="1626973"/>
            <a:ext cx="164782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FF7413-7E70-56A5-A133-A03F850FF812}"/>
                  </a:ext>
                </a:extLst>
              </p:cNvPr>
              <p:cNvSpPr txBox="1"/>
              <p:nvPr/>
            </p:nvSpPr>
            <p:spPr>
              <a:xfrm>
                <a:off x="6436700" y="1437630"/>
                <a:ext cx="431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𝑐𝑜𝑟𝑟𝑒𝑠𝑝𝑜𝑑𝑖𝑛𝑔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FF7413-7E70-56A5-A133-A03F850FF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700" y="1437630"/>
                <a:ext cx="4319588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4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2787943" cy="1415772"/>
            <a:chOff x="901700" y="2721114"/>
            <a:chExt cx="2787943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4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27879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Experiments</a:t>
              </a:r>
              <a:endParaRPr lang="ko-KR" altLang="en-US" sz="3600" spc="-300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8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85925" y="345588"/>
            <a:ext cx="2390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Dataset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62158C-2279-9C5E-091F-B17477D242CB}"/>
              </a:ext>
            </a:extLst>
          </p:cNvPr>
          <p:cNvSpPr txBox="1"/>
          <p:nvPr/>
        </p:nvSpPr>
        <p:spPr>
          <a:xfrm>
            <a:off x="869950" y="1190625"/>
            <a:ext cx="1045527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Air Quality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2014/05/01 ~ 2015/04/30 : </a:t>
            </a:r>
            <a:r>
              <a:rPr lang="ko-KR" altLang="en-US" dirty="0"/>
              <a:t>베이징시의 공기 오염도를 측정함</a:t>
            </a:r>
            <a:r>
              <a:rPr lang="en-US" altLang="ko-KR" dirty="0"/>
              <a:t>( 13.3% missing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 data : 3,6,9</a:t>
            </a:r>
            <a:r>
              <a:rPr lang="ko-KR" altLang="en-US" dirty="0"/>
              <a:t>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Training data : </a:t>
            </a:r>
            <a:r>
              <a:rPr lang="ko-KR" altLang="en-US" dirty="0"/>
              <a:t>나머지 데이터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sz="2000" dirty="0"/>
              <a:t>Health care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MIMIC</a:t>
            </a:r>
            <a:r>
              <a:rPr lang="ko-KR" altLang="en-US" dirty="0"/>
              <a:t>의 </a:t>
            </a:r>
            <a:r>
              <a:rPr lang="en-US" altLang="ko-KR" dirty="0"/>
              <a:t>ICU Data </a:t>
            </a:r>
            <a:r>
              <a:rPr lang="ko-KR" altLang="en-US" dirty="0"/>
              <a:t>사용</a:t>
            </a:r>
            <a:r>
              <a:rPr lang="en-US" altLang="ko-KR" dirty="0"/>
              <a:t> : 35 feature ( up to 78% missing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Data: first 48 hours after  patient’s admission to ICU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Imputation </a:t>
            </a:r>
            <a:r>
              <a:rPr lang="ko-KR" altLang="en-US" dirty="0"/>
              <a:t>뿐만 아니라 </a:t>
            </a:r>
            <a:r>
              <a:rPr lang="en-US" altLang="ko-KR" dirty="0"/>
              <a:t>classification(death</a:t>
            </a:r>
            <a:r>
              <a:rPr lang="ko-KR" altLang="en-US" dirty="0"/>
              <a:t> </a:t>
            </a:r>
            <a:r>
              <a:rPr lang="en-US" altLang="ko-KR" dirty="0"/>
              <a:t>prediction)</a:t>
            </a:r>
            <a:r>
              <a:rPr lang="ko-KR" altLang="en-US" dirty="0"/>
              <a:t>을 동시에 진행함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b="1" dirty="0"/>
              <a:t>Human Activity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Walking, falling, sitting down </a:t>
            </a:r>
            <a:r>
              <a:rPr lang="ko-KR" altLang="en-US" dirty="0"/>
              <a:t>등 </a:t>
            </a:r>
            <a:r>
              <a:rPr lang="en-US" altLang="ko-KR" dirty="0"/>
              <a:t>11</a:t>
            </a:r>
            <a:r>
              <a:rPr lang="ko-KR" altLang="en-US" dirty="0"/>
              <a:t>가지의 활동 데이터</a:t>
            </a:r>
            <a:r>
              <a:rPr lang="en-US" altLang="ko-KR" dirty="0"/>
              <a:t>(5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가지의 센서들</a:t>
            </a:r>
            <a:r>
              <a:rPr lang="en-US" altLang="ko-KR" dirty="0"/>
              <a:t>(</a:t>
            </a:r>
            <a:r>
              <a:rPr lang="ko-KR" altLang="en-US" dirty="0"/>
              <a:t>왼</a:t>
            </a:r>
            <a:r>
              <a:rPr lang="en-US" altLang="ko-KR" dirty="0"/>
              <a:t>, </a:t>
            </a:r>
            <a:r>
              <a:rPr lang="ko-KR" altLang="en-US" dirty="0"/>
              <a:t>오른 발목 등</a:t>
            </a:r>
            <a:r>
              <a:rPr lang="en-US" altLang="ko-KR" dirty="0"/>
              <a:t>)</a:t>
            </a:r>
            <a:r>
              <a:rPr lang="ko-KR" altLang="en-US" dirty="0"/>
              <a:t>에서 데이터를 수집함</a:t>
            </a:r>
            <a:r>
              <a:rPr lang="en-US" altLang="ko-KR" dirty="0"/>
              <a:t>(30,917 time series data, 10% missing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Imputation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classification task</a:t>
            </a:r>
            <a:r>
              <a:rPr lang="ko-KR" altLang="en-US" dirty="0"/>
              <a:t>를 동시에 진행함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랜덤하게 </a:t>
            </a:r>
            <a:r>
              <a:rPr lang="en-US" altLang="ko-KR" dirty="0"/>
              <a:t>10% ground truth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생성한 후에 </a:t>
            </a:r>
            <a:r>
              <a:rPr lang="en-US" altLang="ko-KR" dirty="0"/>
              <a:t>imputation </a:t>
            </a:r>
            <a:r>
              <a:rPr lang="ko-KR" altLang="en-US" dirty="0"/>
              <a:t>성능 측정을 진행함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62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85925" y="345588"/>
            <a:ext cx="2390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Results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F2D6DD4-9278-795C-6EC0-10E7B27B5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06" y="1115028"/>
            <a:ext cx="8486393" cy="4695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59D54F-02D7-AB0F-A6B9-7865EA42AAAA}"/>
              </a:ext>
            </a:extLst>
          </p:cNvPr>
          <p:cNvSpPr txBox="1"/>
          <p:nvPr/>
        </p:nvSpPr>
        <p:spPr>
          <a:xfrm>
            <a:off x="1587500" y="59055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Evaluation : 10% non missing values</a:t>
            </a:r>
            <a:r>
              <a:rPr lang="ko-KR" altLang="en-US" dirty="0"/>
              <a:t>를 </a:t>
            </a:r>
            <a:r>
              <a:rPr lang="en-US" altLang="ko-KR" dirty="0"/>
              <a:t>validation data</a:t>
            </a:r>
            <a:r>
              <a:rPr lang="ko-KR" altLang="en-US" dirty="0"/>
              <a:t>로 사용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9285B5-B9A9-CCC9-4331-3D9E82AFCC90}"/>
              </a:ext>
            </a:extLst>
          </p:cNvPr>
          <p:cNvSpPr/>
          <p:nvPr/>
        </p:nvSpPr>
        <p:spPr>
          <a:xfrm>
            <a:off x="3144356" y="5380212"/>
            <a:ext cx="6931742" cy="312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86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2715808" cy="1415772"/>
            <a:chOff x="901700" y="2721114"/>
            <a:chExt cx="2715808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18886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1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27158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Introduction</a:t>
              </a:r>
              <a:endParaRPr lang="ko-KR" altLang="en-US" sz="36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85925" y="345588"/>
            <a:ext cx="2390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Results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47BDC7DA-CD9B-7AE3-D147-07429776B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930113"/>
            <a:ext cx="6177055" cy="59278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4C94204-7E9A-78C3-BD58-CCE8A8433E46}"/>
              </a:ext>
            </a:extLst>
          </p:cNvPr>
          <p:cNvSpPr/>
          <p:nvPr/>
        </p:nvSpPr>
        <p:spPr>
          <a:xfrm>
            <a:off x="2781300" y="3315438"/>
            <a:ext cx="6032336" cy="312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18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85925" y="345588"/>
            <a:ext cx="2390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Results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54752E2-C421-6A27-C5B8-23DE7BB3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1405840"/>
            <a:ext cx="10093796" cy="34733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86DB2D-CF57-8891-B6E7-E1350944269A}"/>
              </a:ext>
            </a:extLst>
          </p:cNvPr>
          <p:cNvSpPr txBox="1"/>
          <p:nvPr/>
        </p:nvSpPr>
        <p:spPr>
          <a:xfrm>
            <a:off x="1078815" y="5318752"/>
            <a:ext cx="1045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가상의 데이터 생성 후 추가 성능 검증 진행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6B239-3F8F-2E34-EE7B-17F17F44DAAF}"/>
              </a:ext>
            </a:extLst>
          </p:cNvPr>
          <p:cNvSpPr txBox="1"/>
          <p:nvPr/>
        </p:nvSpPr>
        <p:spPr>
          <a:xfrm>
            <a:off x="1339154" y="1185268"/>
            <a:ext cx="407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0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85925" y="345588"/>
            <a:ext cx="3228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Conclusion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D6A5C1-2104-4EE6-A26A-E4468AA91E89}"/>
              </a:ext>
            </a:extLst>
          </p:cNvPr>
          <p:cNvSpPr txBox="1"/>
          <p:nvPr/>
        </p:nvSpPr>
        <p:spPr>
          <a:xfrm>
            <a:off x="869950" y="1582340"/>
            <a:ext cx="10715625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특정 분포를 가정하지 않고 </a:t>
            </a:r>
            <a:r>
              <a:rPr lang="en-US" altLang="ko-KR" dirty="0"/>
              <a:t>bi-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구조를 가지고 </a:t>
            </a:r>
            <a:r>
              <a:rPr lang="en-US" altLang="ko-KR" dirty="0"/>
              <a:t>missing value</a:t>
            </a:r>
            <a:r>
              <a:rPr lang="ko-KR" altLang="en-US" dirty="0"/>
              <a:t>를 학습 후 대체한다는 장점을 가지고 있는 모델임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Bi-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구조에서 </a:t>
            </a:r>
            <a:r>
              <a:rPr lang="en-US" altLang="ko-KR" dirty="0"/>
              <a:t>missing value</a:t>
            </a:r>
            <a:r>
              <a:rPr lang="ko-KR" altLang="en-US" dirty="0"/>
              <a:t>를 </a:t>
            </a:r>
            <a:r>
              <a:rPr lang="en-US" altLang="ko-KR" dirty="0"/>
              <a:t>constant</a:t>
            </a:r>
            <a:r>
              <a:rPr lang="ko-KR" altLang="en-US" dirty="0"/>
              <a:t>가 아닌 </a:t>
            </a:r>
            <a:r>
              <a:rPr lang="en-US" altLang="ko-KR" dirty="0"/>
              <a:t>variables</a:t>
            </a:r>
            <a:r>
              <a:rPr lang="ko-KR" altLang="en-US" dirty="0"/>
              <a:t>로 취급함으로써 </a:t>
            </a:r>
            <a:r>
              <a:rPr lang="en-US" altLang="ko-KR" dirty="0"/>
              <a:t>delayed gradients </a:t>
            </a:r>
            <a:r>
              <a:rPr lang="ko-KR" altLang="en-US" dirty="0"/>
              <a:t>효과를 불러일으키고 정확도를 상승시키는 효과를 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Imputation</a:t>
            </a:r>
            <a:r>
              <a:rPr lang="ko-KR" altLang="en-US" dirty="0"/>
              <a:t>과 </a:t>
            </a:r>
            <a:r>
              <a:rPr lang="en-US" altLang="ko-KR" dirty="0"/>
              <a:t>classification/regression task</a:t>
            </a:r>
            <a:r>
              <a:rPr lang="ko-KR" altLang="en-US" dirty="0"/>
              <a:t>를 동시에 진행함으로써 각각의 </a:t>
            </a:r>
            <a:r>
              <a:rPr lang="en-US" altLang="ko-KR" dirty="0"/>
              <a:t>task</a:t>
            </a:r>
            <a:r>
              <a:rPr lang="ko-KR" altLang="en-US" dirty="0"/>
              <a:t>에서 높은 </a:t>
            </a:r>
            <a:r>
              <a:rPr lang="en-US" altLang="ko-KR" dirty="0" err="1"/>
              <a:t>sota</a:t>
            </a:r>
            <a:r>
              <a:rPr lang="en-US" altLang="ko-KR" dirty="0"/>
              <a:t> </a:t>
            </a:r>
            <a:r>
              <a:rPr lang="ko-KR" altLang="en-US" dirty="0"/>
              <a:t>성능을 보임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의문점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Imputation</a:t>
            </a:r>
            <a:r>
              <a:rPr lang="ko-KR" altLang="en-US" dirty="0"/>
              <a:t>과 </a:t>
            </a:r>
            <a:r>
              <a:rPr lang="en-US" altLang="ko-KR" dirty="0"/>
              <a:t>classification/regression</a:t>
            </a:r>
            <a:r>
              <a:rPr lang="ko-KR" altLang="en-US" dirty="0"/>
              <a:t>을 동시에 진행하였는데</a:t>
            </a:r>
            <a:r>
              <a:rPr lang="en-US" altLang="ko-KR" dirty="0"/>
              <a:t>, </a:t>
            </a:r>
            <a:r>
              <a:rPr lang="ko-KR" altLang="en-US" dirty="0"/>
              <a:t>해당 방법론에 대한 명확한 근거가 제시되어 있지 않고</a:t>
            </a:r>
            <a:r>
              <a:rPr lang="en-US" altLang="ko-KR" dirty="0"/>
              <a:t>, SOTA </a:t>
            </a:r>
            <a:r>
              <a:rPr lang="ko-KR" altLang="en-US" dirty="0"/>
              <a:t>성능을 동시 달성했다고만 언급됨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331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4097C-F92B-65BF-ACDB-F79E3861F12F}"/>
              </a:ext>
            </a:extLst>
          </p:cNvPr>
          <p:cNvSpPr txBox="1"/>
          <p:nvPr/>
        </p:nvSpPr>
        <p:spPr>
          <a:xfrm>
            <a:off x="1409700" y="1181100"/>
            <a:ext cx="10001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References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https://towardsdatascience.com/understanding-bidirectional-rnn-in-pytorch-5bd25a5dd66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http://arxiv.org/pdf/2202.08516v2.pdf</a:t>
            </a:r>
            <a:r>
              <a:rPr lang="en-US" altLang="ko-KR" dirty="0"/>
              <a:t> (SAITS)</a:t>
            </a:r>
          </a:p>
          <a:p>
            <a:r>
              <a:rPr lang="en-US" altLang="ko-KR" dirty="0">
                <a:hlinkClick r:id="rId4"/>
              </a:rPr>
              <a:t>https://arxiv.org/pdf/1805.10572v1.pdf</a:t>
            </a:r>
            <a:r>
              <a:rPr lang="en-US" altLang="ko-KR" dirty="0"/>
              <a:t> (BRITS)</a:t>
            </a:r>
          </a:p>
          <a:p>
            <a:r>
              <a:rPr lang="en-US" altLang="ko-KR" dirty="0">
                <a:hlinkClick r:id="rId5"/>
              </a:rPr>
              <a:t>https://arxiv.org/pdf/1711.08742v1.pdf</a:t>
            </a:r>
            <a:r>
              <a:rPr lang="en-US" altLang="ko-KR" dirty="0"/>
              <a:t> (M-RNN)</a:t>
            </a:r>
          </a:p>
          <a:p>
            <a:r>
              <a:rPr lang="en-US" altLang="ko-KR" dirty="0">
                <a:hlinkClick r:id="rId6"/>
              </a:rPr>
              <a:t>https://onlinelibrary.wiley.com/doi/epdf/10.1002/sim.4067</a:t>
            </a:r>
            <a:r>
              <a:rPr lang="en-US" altLang="ko-KR" dirty="0"/>
              <a:t> (MICE)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233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298986-EB6B-4218-B002-2C26D2E31B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" y="0"/>
            <a:ext cx="1218946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BE88AE-9D7A-4643-BC1E-202A44F17E36}"/>
              </a:ext>
            </a:extLst>
          </p:cNvPr>
          <p:cNvSpPr txBox="1"/>
          <p:nvPr/>
        </p:nvSpPr>
        <p:spPr>
          <a:xfrm>
            <a:off x="3262535" y="1422400"/>
            <a:ext cx="56669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THANK YOU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2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382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Introduction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7CED40-07A4-A63E-C80E-A817F5C201EF}"/>
              </a:ext>
            </a:extLst>
          </p:cNvPr>
          <p:cNvSpPr txBox="1"/>
          <p:nvPr/>
        </p:nvSpPr>
        <p:spPr>
          <a:xfrm>
            <a:off x="583709" y="1099641"/>
            <a:ext cx="110490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기존의 </a:t>
            </a:r>
            <a:r>
              <a:rPr lang="en-US" altLang="ko-KR" sz="2200" dirty="0"/>
              <a:t>time series imputation methods</a:t>
            </a:r>
            <a:r>
              <a:rPr lang="ko-KR" altLang="en-US" sz="2200" dirty="0"/>
              <a:t>들은 </a:t>
            </a:r>
            <a:r>
              <a:rPr lang="en-US" altLang="ko-KR" sz="2200" dirty="0"/>
              <a:t>Linear dynamics</a:t>
            </a:r>
            <a:r>
              <a:rPr lang="ko-KR" altLang="en-US" sz="2200" dirty="0"/>
              <a:t>등의 여러 가정이 필요하다는 한계점이 존재함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하지만 저자가 제안하는 </a:t>
            </a:r>
            <a:r>
              <a:rPr lang="en-US" altLang="ko-KR" sz="2200" dirty="0"/>
              <a:t>BRITS</a:t>
            </a:r>
            <a:r>
              <a:rPr lang="ko-KR" altLang="en-US" sz="2200" dirty="0"/>
              <a:t>는 </a:t>
            </a:r>
            <a:r>
              <a:rPr lang="en-US" altLang="ko-KR" sz="2200" dirty="0"/>
              <a:t>3</a:t>
            </a:r>
            <a:r>
              <a:rPr lang="ko-KR" altLang="en-US" sz="2200" dirty="0"/>
              <a:t>가지의 장점을 가지고 있음</a:t>
            </a:r>
            <a:endParaRPr lang="en-US" altLang="ko-KR" sz="2200" dirty="0"/>
          </a:p>
          <a:p>
            <a:endParaRPr lang="en-US" altLang="ko-KR" sz="2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200" dirty="0"/>
              <a:t>서로 연관성을 가지는 시계열 </a:t>
            </a:r>
            <a:r>
              <a:rPr lang="ko-KR" altLang="en-US" sz="2200" dirty="0" err="1"/>
              <a:t>결측치</a:t>
            </a:r>
            <a:r>
              <a:rPr lang="ko-KR" altLang="en-US" sz="2200" dirty="0"/>
              <a:t> 데이터를 다루는데 특화되어 있음</a:t>
            </a:r>
            <a:endParaRPr lang="en-US" altLang="ko-KR" sz="2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200" dirty="0"/>
              <a:t>시계열 데이터를 특정 가정이나 분포로 가정하지 않음</a:t>
            </a:r>
            <a:endParaRPr lang="en-US" altLang="ko-KR" sz="2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200" dirty="0"/>
              <a:t>데이터 기반의 </a:t>
            </a:r>
            <a:r>
              <a:rPr lang="ko-KR" altLang="en-US" sz="2200" dirty="0" err="1"/>
              <a:t>결측치</a:t>
            </a:r>
            <a:r>
              <a:rPr lang="ko-KR" altLang="en-US" sz="2200" dirty="0"/>
              <a:t> 처리 방법을 제안하고</a:t>
            </a:r>
            <a:r>
              <a:rPr lang="en-US" altLang="ko-KR" sz="2200" dirty="0"/>
              <a:t>, </a:t>
            </a:r>
            <a:r>
              <a:rPr lang="ko-KR" altLang="en-US" sz="2200" dirty="0"/>
              <a:t>일반적인 환경에서 </a:t>
            </a:r>
            <a:r>
              <a:rPr lang="ko-KR" altLang="en-US" sz="2200" dirty="0" err="1"/>
              <a:t>결측치</a:t>
            </a:r>
            <a:r>
              <a:rPr lang="ko-KR" altLang="en-US" sz="2200" dirty="0"/>
              <a:t> 처리가 가능함</a:t>
            </a:r>
            <a:endParaRPr lang="en-US" altLang="ko-KR" sz="2200" dirty="0"/>
          </a:p>
          <a:p>
            <a:pPr marL="342900" indent="-342900">
              <a:buFont typeface="+mj-lt"/>
              <a:buAutoNum type="arabicPeriod"/>
            </a:pPr>
            <a:endParaRPr lang="en-US" altLang="ko-KR" sz="2200" dirty="0"/>
          </a:p>
          <a:p>
            <a:r>
              <a:rPr lang="ko-KR" altLang="en-US" sz="2200" dirty="0"/>
              <a:t>기존 연구의 한계점</a:t>
            </a:r>
            <a:endParaRPr lang="en-US" altLang="ko-KR" sz="2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200" dirty="0" err="1"/>
              <a:t>결측치를</a:t>
            </a:r>
            <a:r>
              <a:rPr lang="ko-KR" altLang="en-US" sz="2200" dirty="0"/>
              <a:t> 통계</a:t>
            </a:r>
            <a:r>
              <a:rPr lang="en-US" altLang="ko-KR" sz="2200" dirty="0"/>
              <a:t> </a:t>
            </a:r>
            <a:r>
              <a:rPr lang="ko-KR" altLang="en-US" sz="2200" dirty="0"/>
              <a:t>혹은 </a:t>
            </a:r>
            <a:r>
              <a:rPr lang="en-US" altLang="ko-KR" sz="2200" dirty="0"/>
              <a:t>ml </a:t>
            </a:r>
            <a:r>
              <a:rPr lang="ko-KR" altLang="en-US" sz="2200" dirty="0"/>
              <a:t>기반으로 고치는 방향으로 접근함</a:t>
            </a:r>
            <a:endParaRPr lang="en-US" altLang="ko-KR" sz="2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200" dirty="0"/>
              <a:t>대부분의 </a:t>
            </a:r>
            <a:r>
              <a:rPr lang="ko-KR" altLang="en-US" sz="2200" dirty="0" err="1"/>
              <a:t>연구들에서</a:t>
            </a:r>
            <a:r>
              <a:rPr lang="ko-KR" altLang="en-US" sz="2200" dirty="0"/>
              <a:t> </a:t>
            </a:r>
            <a:r>
              <a:rPr lang="ko-KR" altLang="en-US" sz="2200" dirty="0" err="1"/>
              <a:t>결측치에</a:t>
            </a:r>
            <a:r>
              <a:rPr lang="ko-KR" altLang="en-US" sz="2200" dirty="0"/>
              <a:t> 대한 강한 가정을 필요로 함</a:t>
            </a:r>
            <a:r>
              <a:rPr lang="en-US" altLang="ko-KR" sz="2200" dirty="0"/>
              <a:t>(</a:t>
            </a:r>
            <a:r>
              <a:rPr lang="ko-KR" altLang="en-US" sz="2200" dirty="0"/>
              <a:t>선형성</a:t>
            </a:r>
            <a:r>
              <a:rPr lang="en-US" altLang="ko-KR" sz="2200" dirty="0"/>
              <a:t>, </a:t>
            </a:r>
            <a:r>
              <a:rPr lang="ko-KR" altLang="en-US" sz="2200" dirty="0"/>
              <a:t>통계 자료</a:t>
            </a:r>
            <a:r>
              <a:rPr lang="en-US" altLang="ko-KR" sz="2200" dirty="0"/>
              <a:t>, low-rankness</a:t>
            </a:r>
            <a:r>
              <a:rPr lang="ko-KR" altLang="en-US" sz="2200" dirty="0"/>
              <a:t> 등</a:t>
            </a:r>
            <a:r>
              <a:rPr lang="en-US" altLang="ko-KR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959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382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Introduction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7CED40-07A4-A63E-C80E-A817F5C201EF}"/>
              </a:ext>
            </a:extLst>
          </p:cNvPr>
          <p:cNvSpPr txBox="1"/>
          <p:nvPr/>
        </p:nvSpPr>
        <p:spPr>
          <a:xfrm>
            <a:off x="583709" y="1099641"/>
            <a:ext cx="11049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285BC-605D-466F-DB6C-17F8A9BEA811}"/>
              </a:ext>
            </a:extLst>
          </p:cNvPr>
          <p:cNvSpPr txBox="1"/>
          <p:nvPr/>
        </p:nvSpPr>
        <p:spPr>
          <a:xfrm>
            <a:off x="762000" y="1285875"/>
            <a:ext cx="1084629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Technical contribution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결측치를</a:t>
            </a:r>
            <a:r>
              <a:rPr lang="ko-KR" altLang="en-US" dirty="0"/>
              <a:t> 채우기 위해 </a:t>
            </a:r>
            <a:r>
              <a:rPr lang="en-US" altLang="ko-KR" dirty="0"/>
              <a:t>Bi-RNN </a:t>
            </a:r>
            <a:r>
              <a:rPr lang="ko-KR" altLang="en-US" dirty="0"/>
              <a:t>모델을 사용함</a:t>
            </a:r>
            <a:r>
              <a:rPr lang="en-US" altLang="ko-KR" dirty="0"/>
              <a:t>, </a:t>
            </a:r>
            <a:r>
              <a:rPr lang="ko-KR" altLang="en-US" dirty="0"/>
              <a:t>특별한 </a:t>
            </a:r>
            <a:r>
              <a:rPr lang="ko-KR" altLang="en-US" dirty="0" err="1"/>
              <a:t>결측치</a:t>
            </a:r>
            <a:r>
              <a:rPr lang="ko-KR" altLang="en-US" dirty="0"/>
              <a:t> 가정을 하지 않고 일반적 사용이 가능함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결측치를</a:t>
            </a:r>
            <a:r>
              <a:rPr lang="ko-KR" altLang="en-US" dirty="0"/>
              <a:t> 변수로 가정함으로써 좀 더 정확한 </a:t>
            </a:r>
            <a:r>
              <a:rPr lang="en-US" altLang="ko-KR" dirty="0"/>
              <a:t>loss </a:t>
            </a:r>
            <a:r>
              <a:rPr lang="ko-KR" altLang="en-US" dirty="0"/>
              <a:t>계산 및 정확도를 높임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</a:t>
            </a:r>
            <a:r>
              <a:rPr lang="en-US" altLang="ko-KR" dirty="0"/>
              <a:t>RNN</a:t>
            </a:r>
            <a:r>
              <a:rPr lang="ko-KR" altLang="en-US" dirty="0"/>
              <a:t>의 </a:t>
            </a:r>
            <a:r>
              <a:rPr lang="en-US" altLang="ko-KR" dirty="0"/>
              <a:t>Vanishing gradient</a:t>
            </a:r>
            <a:r>
              <a:rPr lang="ko-KR" altLang="en-US" dirty="0"/>
              <a:t>를 방지하기 위하여 </a:t>
            </a:r>
            <a:r>
              <a:rPr lang="en-US" altLang="ko-KR" dirty="0"/>
              <a:t>bi-</a:t>
            </a:r>
            <a:r>
              <a:rPr lang="en-US" altLang="ko-KR" dirty="0" err="1"/>
              <a:t>rnn</a:t>
            </a:r>
            <a:r>
              <a:rPr lang="ko-KR" altLang="en-US" dirty="0"/>
              <a:t>을 사용하였고 이를 통한 </a:t>
            </a:r>
            <a:r>
              <a:rPr lang="en-US" altLang="ko-KR" dirty="0"/>
              <a:t>delayed gradient</a:t>
            </a:r>
            <a:r>
              <a:rPr lang="ko-KR" altLang="en-US" dirty="0"/>
              <a:t>의 장점이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결측치</a:t>
            </a:r>
            <a:r>
              <a:rPr lang="ko-KR" altLang="en-US" dirty="0"/>
              <a:t> 처리와 </a:t>
            </a:r>
            <a:r>
              <a:rPr lang="en-US" altLang="ko-KR" dirty="0"/>
              <a:t>classification/regression</a:t>
            </a:r>
            <a:r>
              <a:rPr lang="ko-KR" altLang="en-US" dirty="0"/>
              <a:t>을 작업을 동시에 진행함으로써  </a:t>
            </a:r>
            <a:r>
              <a:rPr lang="en-US" altLang="ko-KR" dirty="0"/>
              <a:t>backpropagation</a:t>
            </a:r>
            <a:r>
              <a:rPr lang="ko-KR" altLang="en-US" dirty="0"/>
              <a:t>의 오류를 줄임 </a:t>
            </a:r>
            <a:r>
              <a:rPr lang="en-US" altLang="ko-KR" dirty="0"/>
              <a:t>( Multi-task learning algorithm)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Real world </a:t>
            </a:r>
            <a:r>
              <a:rPr lang="ko-KR" altLang="en-US" dirty="0" err="1"/>
              <a:t>데이터셋인</a:t>
            </a:r>
            <a:r>
              <a:rPr lang="ko-KR" altLang="en-US" dirty="0"/>
              <a:t> </a:t>
            </a:r>
            <a:r>
              <a:rPr lang="en-US" altLang="ko-KR" dirty="0"/>
              <a:t>air quality, health-care, human activity dataset</a:t>
            </a:r>
            <a:r>
              <a:rPr lang="ko-KR" altLang="en-US" dirty="0"/>
              <a:t>을 사용함으로써 </a:t>
            </a:r>
            <a:r>
              <a:rPr lang="en-US" altLang="ko-KR" dirty="0"/>
              <a:t>imputation </a:t>
            </a:r>
            <a:r>
              <a:rPr lang="ko-KR" altLang="en-US" dirty="0"/>
              <a:t>및 </a:t>
            </a:r>
            <a:r>
              <a:rPr lang="en-US" altLang="ko-KR" dirty="0"/>
              <a:t>classification/regression </a:t>
            </a:r>
            <a:r>
              <a:rPr lang="ko-KR" altLang="en-US" dirty="0"/>
              <a:t>모두에서 </a:t>
            </a:r>
            <a:r>
              <a:rPr lang="en-US" altLang="ko-KR" dirty="0"/>
              <a:t>SOTA</a:t>
            </a:r>
            <a:r>
              <a:rPr lang="ko-KR" altLang="en-US" dirty="0"/>
              <a:t>를 달성함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8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3001143" cy="1415772"/>
            <a:chOff x="901700" y="2721114"/>
            <a:chExt cx="3001143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2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30011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Related Work</a:t>
              </a:r>
              <a:endParaRPr lang="ko-KR" altLang="en-US" sz="36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96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603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Related work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CED40-07A4-A63E-C80E-A817F5C201EF}"/>
              </a:ext>
            </a:extLst>
          </p:cNvPr>
          <p:cNvSpPr txBox="1"/>
          <p:nvPr/>
        </p:nvSpPr>
        <p:spPr>
          <a:xfrm>
            <a:off x="583709" y="1099641"/>
            <a:ext cx="11049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A8D19-7247-5C40-A646-17B42BCB0F64}"/>
              </a:ext>
            </a:extLst>
          </p:cNvPr>
          <p:cNvSpPr txBox="1"/>
          <p:nvPr/>
        </p:nvSpPr>
        <p:spPr>
          <a:xfrm>
            <a:off x="2278513" y="1207363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MICE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03A57-CEDD-6557-92AB-2BB36EE154C5}"/>
              </a:ext>
            </a:extLst>
          </p:cNvPr>
          <p:cNvSpPr txBox="1"/>
          <p:nvPr/>
        </p:nvSpPr>
        <p:spPr>
          <a:xfrm>
            <a:off x="2292800" y="3814498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M-RNN</a:t>
            </a:r>
            <a:endParaRPr lang="ko-KR" altLang="en-US" dirty="0"/>
          </a:p>
        </p:txBody>
      </p:sp>
      <p:pic>
        <p:nvPicPr>
          <p:cNvPr id="2050" name="Picture 2" descr="Getting Started with Multiple Imputation in R | University of Virginia  Library Research Data Services + Sciences">
            <a:extLst>
              <a:ext uri="{FF2B5EF4-FFF2-40B4-BE49-F238E27FC236}">
                <a16:creationId xmlns:a16="http://schemas.microsoft.com/office/drawing/2014/main" id="{DA1AAC4F-A13C-42D4-F798-D9B92EFAD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98" y="1653051"/>
            <a:ext cx="3480075" cy="207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E4A956-F69A-091D-823F-78B468644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6" y="4183830"/>
            <a:ext cx="3150657" cy="24455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28987F-38D6-FC5B-402F-82C7C3106E28}"/>
              </a:ext>
            </a:extLst>
          </p:cNvPr>
          <p:cNvSpPr txBox="1"/>
          <p:nvPr/>
        </p:nvSpPr>
        <p:spPr>
          <a:xfrm>
            <a:off x="8441188" y="1022697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SAITS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F7B5EF9-8BEE-D73E-A078-1EA7FA389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668" y="1468973"/>
            <a:ext cx="670706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8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1996059" cy="1415772"/>
            <a:chOff x="901700" y="2721114"/>
            <a:chExt cx="1996059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3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13965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BRITS</a:t>
              </a:r>
              <a:endParaRPr lang="ko-KR" altLang="en-US" sz="36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9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1373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Preliminary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7CED40-07A4-A63E-C80E-A817F5C201EF}"/>
                  </a:ext>
                </a:extLst>
              </p:cNvPr>
              <p:cNvSpPr txBox="1"/>
              <p:nvPr/>
            </p:nvSpPr>
            <p:spPr>
              <a:xfrm>
                <a:off x="583709" y="1099641"/>
                <a:ext cx="11049001" cy="564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Definition 1 (Multivariate Time Series)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dirty="0"/>
                  <a:t> = sequence of T Observation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dirty="0"/>
                  <a:t> = masking vector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= time gap between different timestamps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</m:oMath>
                </a14:m>
                <a:r>
                  <a:rPr lang="en-US" altLang="ko-KR" dirty="0"/>
                  <a:t> = time gap from the last observation to the current timestamp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Example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dirty="0"/>
                  <a:t>= 0, 2, 7, 9, 14, 15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7CED40-07A4-A63E-C80E-A817F5C20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09" y="1099641"/>
                <a:ext cx="11049001" cy="5648726"/>
              </a:xfrm>
              <a:prstGeom prst="rect">
                <a:avLst/>
              </a:prstGeom>
              <a:blipFill>
                <a:blip r:embed="rId4"/>
                <a:stretch>
                  <a:fillRect l="-497" t="-431" b="-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33D677B8-66C4-01DF-CE44-DF8DE10FD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339" y="2643663"/>
            <a:ext cx="5307239" cy="108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1D010EB-545E-FD34-FCDB-850E0BA64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176" y="2933869"/>
            <a:ext cx="3768486" cy="6492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61CD29-61F7-F4DF-EDD7-53365E8F76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190" y="4250254"/>
            <a:ext cx="11038101" cy="189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8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636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RITS-I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88DC9B-D8AB-0D66-3A38-D2BDF48A2549}"/>
                  </a:ext>
                </a:extLst>
              </p:cNvPr>
              <p:cNvSpPr txBox="1"/>
              <p:nvPr/>
            </p:nvSpPr>
            <p:spPr>
              <a:xfrm>
                <a:off x="771525" y="1266825"/>
                <a:ext cx="106045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가장 단순하게 기본적인 </a:t>
                </a:r>
                <a:r>
                  <a:rPr lang="en-US" altLang="ko-KR" dirty="0"/>
                  <a:t>RNN</a:t>
                </a:r>
                <a:r>
                  <a:rPr lang="ko-KR" altLang="en-US" dirty="0"/>
                  <a:t>을 가정하고 </a:t>
                </a:r>
                <a:r>
                  <a:rPr lang="en-US" altLang="ko-KR" dirty="0"/>
                  <a:t>Imputation</a:t>
                </a:r>
                <a:r>
                  <a:rPr lang="ko-KR" altLang="en-US" dirty="0"/>
                  <a:t>을 </a:t>
                </a:r>
                <a:r>
                  <a:rPr lang="ko-KR" altLang="en-US" dirty="0" err="1"/>
                  <a:t>진행해봄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RITS-I = Unidirectional Uncorrelated Recurrent Imputation</a:t>
                </a:r>
              </a:p>
              <a:p>
                <a:r>
                  <a:rPr lang="en-US" altLang="ko-KR" dirty="0"/>
                  <a:t>Assumptions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t</a:t>
                </a:r>
                <a:r>
                  <a:rPr lang="ko-KR" altLang="en-US" dirty="0"/>
                  <a:t>번째 </a:t>
                </a:r>
                <a:r>
                  <a:rPr lang="en-US" altLang="ko-KR" dirty="0"/>
                  <a:t>time step</a:t>
                </a:r>
                <a:r>
                  <a:rPr lang="ko-KR" altLang="en-US" dirty="0"/>
                  <a:t>에서 변수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데이터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들이 상관관계가 없음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실제 값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은 그대로 검증을 위해 사용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 err="1"/>
                  <a:t>결측치들의</a:t>
                </a:r>
                <a:r>
                  <a:rPr lang="ko-KR" altLang="en-US" dirty="0"/>
                  <a:t> 경우 </a:t>
                </a:r>
                <a:r>
                  <a:rPr lang="en-US" altLang="ko-KR" dirty="0"/>
                  <a:t>RNN</a:t>
                </a:r>
                <a:r>
                  <a:rPr lang="ko-KR" altLang="en-US" dirty="0"/>
                  <a:t>을 통해 나온 추정값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으로 대체하고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미래의 </a:t>
                </a:r>
                <a:r>
                  <a:rPr lang="ko-KR" altLang="en-US" dirty="0" err="1"/>
                  <a:t>관측값으로</a:t>
                </a:r>
                <a:r>
                  <a:rPr lang="ko-KR" altLang="en-US" dirty="0"/>
                  <a:t> 검증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88DC9B-D8AB-0D66-3A38-D2BDF48A2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" y="1266825"/>
                <a:ext cx="10604500" cy="1754326"/>
              </a:xfrm>
              <a:prstGeom prst="rect">
                <a:avLst/>
              </a:prstGeom>
              <a:blipFill>
                <a:blip r:embed="rId2"/>
                <a:stretch>
                  <a:fillRect l="-518" t="-2431" b="-4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47415EE1-9E97-DB7A-9B63-0EB92AEE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12" y="3144869"/>
            <a:ext cx="6124575" cy="352263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998218-0A5D-8585-CFD0-F229B1B1D853}"/>
              </a:ext>
            </a:extLst>
          </p:cNvPr>
          <p:cNvSpPr/>
          <p:nvPr/>
        </p:nvSpPr>
        <p:spPr>
          <a:xfrm>
            <a:off x="5829299" y="4838701"/>
            <a:ext cx="2505075" cy="361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6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977</Words>
  <Application>Microsoft Office PowerPoint</Application>
  <PresentationFormat>와이드스크린</PresentationFormat>
  <Paragraphs>194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Montserrat Black</vt:lpstr>
      <vt:lpstr>Montserrat SemiBold</vt:lpstr>
      <vt:lpstr>Cambria Math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김홍범[ 대학원석사과정재학 / 산업경영공학과 ]</cp:lastModifiedBy>
  <cp:revision>37</cp:revision>
  <dcterms:created xsi:type="dcterms:W3CDTF">2021-10-22T06:13:27Z</dcterms:created>
  <dcterms:modified xsi:type="dcterms:W3CDTF">2023-02-10T06:20:46Z</dcterms:modified>
</cp:coreProperties>
</file>