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3" r:id="rId5"/>
    <p:sldId id="264" r:id="rId6"/>
    <p:sldId id="261" r:id="rId7"/>
    <p:sldId id="262" r:id="rId8"/>
    <p:sldId id="259" r:id="rId9"/>
    <p:sldId id="265" r:id="rId10"/>
    <p:sldId id="260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7962BF4-C6DF-46B2-B192-2C3B3056C6F9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46764A-A3FE-42B9-A8EF-E8677EA82FD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44860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2BF4-C6DF-46B2-B192-2C3B3056C6F9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764A-A3FE-42B9-A8EF-E8677EA82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5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2BF4-C6DF-46B2-B192-2C3B3056C6F9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764A-A3FE-42B9-A8EF-E8677EA82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33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2BF4-C6DF-46B2-B192-2C3B3056C6F9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764A-A3FE-42B9-A8EF-E8677EA82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82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962BF4-C6DF-46B2-B192-2C3B3056C6F9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46764A-A3FE-42B9-A8EF-E8677EA82F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26639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2BF4-C6DF-46B2-B192-2C3B3056C6F9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764A-A3FE-42B9-A8EF-E8677EA82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95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2BF4-C6DF-46B2-B192-2C3B3056C6F9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764A-A3FE-42B9-A8EF-E8677EA82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51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2BF4-C6DF-46B2-B192-2C3B3056C6F9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764A-A3FE-42B9-A8EF-E8677EA82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2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2BF4-C6DF-46B2-B192-2C3B3056C6F9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6764A-A3FE-42B9-A8EF-E8677EA82F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962BF4-C6DF-46B2-B192-2C3B3056C6F9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46764A-A3FE-42B9-A8EF-E8677EA82F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461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962BF4-C6DF-46B2-B192-2C3B3056C6F9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46764A-A3FE-42B9-A8EF-E8677EA82F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06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7962BF4-C6DF-46B2-B192-2C3B3056C6F9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C46764A-A3FE-42B9-A8EF-E8677EA82F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612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HfBDlFhq6B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nine.tistory.com/408" TargetMode="External"/><Relationship Id="rId2" Type="http://schemas.openxmlformats.org/officeDocument/2006/relationships/hyperlink" Target="https://www.youtube.com/watch?v=nX-4ClxWXY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ch42.co.kr/ai%EB%8A%94-%EC%96%B8%EC%A0%9C%EB%82%98-%EC%98%B3%EC%9D%80-%EA%B2%B0%EC%A0%95%EB%A7%8C-%EB%82%B4%EB%A6%B4%EA%B9%8C-%EC%9D%B4%EC%A0%9C-xai%EA%B0%80-%ED%95%84%EC%9A%94%ED%95%98%EB%8B%A4-%EC%B5%9C/" TargetMode="External"/><Relationship Id="rId5" Type="http://schemas.openxmlformats.org/officeDocument/2006/relationships/hyperlink" Target="https://youtu.be/HfBDlFhq6BY" TargetMode="External"/><Relationship Id="rId4" Type="http://schemas.openxmlformats.org/officeDocument/2006/relationships/hyperlink" Target="https://theorydb.github.io/review/2020/06/09/review-book-xai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runch.co.kr/@byoungchaneum/1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0823A-5592-42B2-AD84-88C1BA370A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xai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71DC15-BF86-4B1B-9599-E2C68A7D93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E</a:t>
            </a:r>
            <a:r>
              <a:rPr lang="en-US" altLang="ko-KR">
                <a:solidFill>
                  <a:schemeClr val="accent6"/>
                </a:solidFill>
              </a:rPr>
              <a:t>x</a:t>
            </a:r>
            <a:r>
              <a:rPr lang="en-US" altLang="ko-KR"/>
              <a:t>plainable </a:t>
            </a:r>
            <a:r>
              <a:rPr lang="en-US" altLang="ko-KR">
                <a:solidFill>
                  <a:schemeClr val="accent6"/>
                </a:solidFill>
              </a:rPr>
              <a:t>A</a:t>
            </a:r>
            <a:r>
              <a:rPr lang="en-US" altLang="ko-KR"/>
              <a:t>rtificial </a:t>
            </a:r>
            <a:r>
              <a:rPr lang="en-US" altLang="ko-KR">
                <a:solidFill>
                  <a:schemeClr val="accent6"/>
                </a:solidFill>
              </a:rPr>
              <a:t>I</a:t>
            </a:r>
            <a:r>
              <a:rPr lang="en-US" altLang="ko-KR"/>
              <a:t>ntelligent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620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F8EF1-6FA7-49E2-95B9-491AE5EF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XAI</a:t>
            </a:r>
            <a:r>
              <a:rPr lang="ko-KR" altLang="en-US"/>
              <a:t>가 적용된 미래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01AB9-D387-4050-AFDA-F995F3164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hlinkClick r:id="rId2"/>
              </a:rPr>
              <a:t>https://youtu.be/HfBDlFhq6BY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518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A45E1-58BA-4E6F-902D-35B371D7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78CF9-AB04-4C39-B66A-1BFF37BA7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46062"/>
          </a:xfrm>
        </p:spPr>
        <p:txBody>
          <a:bodyPr>
            <a:normAutofit/>
          </a:bodyPr>
          <a:lstStyle/>
          <a:p>
            <a:r>
              <a:rPr lang="en-US" altLang="ko-KR"/>
              <a:t>DARPA’s XAI Program: </a:t>
            </a:r>
            <a:r>
              <a:rPr lang="en-US" altLang="ko-KR">
                <a:hlinkClick r:id="rId2"/>
              </a:rPr>
              <a:t>https://www.youtube.com/watch?v=nX-4ClxWXYg</a:t>
            </a:r>
            <a:endParaRPr lang="en-US" altLang="ko-KR"/>
          </a:p>
          <a:p>
            <a:r>
              <a:rPr lang="en-US" altLang="ko-KR"/>
              <a:t>XAI</a:t>
            </a:r>
            <a:r>
              <a:rPr lang="ko-KR" altLang="en-US"/>
              <a:t>란</a:t>
            </a:r>
            <a:r>
              <a:rPr lang="en-US" altLang="ko-KR"/>
              <a:t>?: </a:t>
            </a:r>
            <a:r>
              <a:rPr lang="en-US" altLang="ko-KR">
                <a:hlinkClick r:id="rId3"/>
              </a:rPr>
              <a:t>https://bitnine.tistory.com/408</a:t>
            </a:r>
            <a:endParaRPr lang="en-US" altLang="ko-KR"/>
          </a:p>
          <a:p>
            <a:r>
              <a:rPr lang="en-US" altLang="ko-KR"/>
              <a:t>XAI, </a:t>
            </a:r>
            <a:r>
              <a:rPr lang="ko-KR" altLang="en-US"/>
              <a:t>인공지능을 해부하다 리뷰</a:t>
            </a:r>
            <a:r>
              <a:rPr lang="en-US" altLang="ko-KR"/>
              <a:t>: </a:t>
            </a:r>
            <a:r>
              <a:rPr lang="en-US" altLang="ko-KR">
                <a:hlinkClick r:id="rId4"/>
              </a:rPr>
              <a:t>https://theorydb.github.io/review/2020/06/09/review-book-xai/</a:t>
            </a:r>
            <a:endParaRPr lang="en-US" altLang="ko-KR"/>
          </a:p>
          <a:p>
            <a:r>
              <a:rPr lang="en-US" altLang="ko-KR">
                <a:hlinkClick r:id="rId5"/>
              </a:rPr>
              <a:t>https://youtu.be/HfBDlFhq6BY</a:t>
            </a:r>
            <a:endParaRPr lang="en-US" altLang="ko-KR"/>
          </a:p>
          <a:p>
            <a:r>
              <a:rPr lang="en-US" altLang="ko-KR">
                <a:hlinkClick r:id="rId6"/>
              </a:rPr>
              <a:t>https://www.tech42.co.kr/ai%EB%8A%94-%EC%96%B8%EC%A0%9C%EB%82%98-%EC%98%B3%EC%9D%80-%EA%B2%B0%EC%A0%95%EB%A7%8C-%EB%82%B4%EB%A6%B4%EA%B9%8C-%EC%9D%B4%EC%A0%9C-xai%EA%B0%80-%ED%95%84%EC%9A%94%ED%95%98%EB%8B%A4-%EC%B5%9C/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D2FB9-A0E7-40BA-B891-F6B11D38E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6015"/>
          </a:xfrm>
        </p:spPr>
        <p:txBody>
          <a:bodyPr>
            <a:normAutofit fontScale="90000"/>
          </a:bodyPr>
          <a:lstStyle/>
          <a:p>
            <a:r>
              <a:rPr lang="en-US" altLang="ko-KR" sz="2800"/>
              <a:t>AI: </a:t>
            </a:r>
            <a:r>
              <a:rPr lang="ko-KR" altLang="en-US" sz="2800"/>
              <a:t>주로 </a:t>
            </a:r>
            <a:r>
              <a:rPr lang="en-US" altLang="ko-KR" sz="2800"/>
              <a:t>Black box </a:t>
            </a:r>
            <a:r>
              <a:rPr lang="ko-KR" altLang="en-US" sz="2800"/>
              <a:t>모델로</a:t>
            </a:r>
            <a:r>
              <a:rPr lang="en-US" altLang="ko-KR" sz="2800"/>
              <a:t>, </a:t>
            </a:r>
            <a:r>
              <a:rPr lang="ko-KR" altLang="en-US" sz="2800"/>
              <a:t>대다수의 신경망 모델로 예측값이 나오는 결과는 설명하기 힘들다</a:t>
            </a:r>
            <a:r>
              <a:rPr lang="en-US" altLang="ko-KR" sz="2800"/>
              <a:t>.</a:t>
            </a:r>
            <a:endParaRPr lang="ko-KR" altLang="en-US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D314F5-2343-40C1-8B1A-0EA364B9B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38300"/>
            <a:ext cx="4790831" cy="2667977"/>
          </a:xfrm>
        </p:spPr>
        <p:txBody>
          <a:bodyPr/>
          <a:lstStyle/>
          <a:p>
            <a:r>
              <a:rPr lang="ko-KR" altLang="en-US"/>
              <a:t>왜 그것을 했는가</a:t>
            </a:r>
            <a:r>
              <a:rPr lang="en-US" altLang="ko-KR"/>
              <a:t>?</a:t>
            </a:r>
          </a:p>
          <a:p>
            <a:r>
              <a:rPr lang="ko-KR" altLang="en-US"/>
              <a:t>왜 다른 것은 안 되는가</a:t>
            </a:r>
            <a:r>
              <a:rPr lang="en-US" altLang="ko-KR"/>
              <a:t>?</a:t>
            </a:r>
          </a:p>
          <a:p>
            <a:r>
              <a:rPr lang="ko-KR" altLang="en-US"/>
              <a:t>언제 그것이 성공하는가</a:t>
            </a:r>
            <a:r>
              <a:rPr lang="en-US" altLang="ko-KR"/>
              <a:t>?</a:t>
            </a:r>
          </a:p>
          <a:p>
            <a:r>
              <a:rPr lang="ko-KR" altLang="en-US"/>
              <a:t>언제 그것이 실패하는가</a:t>
            </a:r>
            <a:r>
              <a:rPr lang="en-US" altLang="ko-KR"/>
              <a:t>?</a:t>
            </a:r>
          </a:p>
          <a:p>
            <a:r>
              <a:rPr lang="ko-KR" altLang="en-US"/>
              <a:t>언제 결과를 신용할 수 있는가</a:t>
            </a:r>
            <a:r>
              <a:rPr lang="en-US" altLang="ko-KR"/>
              <a:t>?</a:t>
            </a:r>
          </a:p>
          <a:p>
            <a:r>
              <a:rPr lang="ko-KR" altLang="en-US"/>
              <a:t>어떻게 나는 오류를 수정할 수 있는가</a:t>
            </a:r>
            <a:r>
              <a:rPr lang="en-US" altLang="ko-KR"/>
              <a:t>?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1167AF-BC07-49F9-975B-9E217C39A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380" y="2026260"/>
            <a:ext cx="1733550" cy="1748571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52873CB-720D-4089-8615-C41A4814BC23}"/>
              </a:ext>
            </a:extLst>
          </p:cNvPr>
          <p:cNvSpPr/>
          <p:nvPr/>
        </p:nvSpPr>
        <p:spPr>
          <a:xfrm>
            <a:off x="1625600" y="5423877"/>
            <a:ext cx="523631" cy="500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E40A8A6-55D6-41C0-9389-7334A722F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247" y="4598040"/>
            <a:ext cx="2637081" cy="21518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3412C6A-35C8-4D3F-B467-C47607737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831" y="4433709"/>
            <a:ext cx="5165969" cy="232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0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FB7B1-29BD-4023-A0D7-3D84A0C9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설명 가능성이 필요한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506265-C430-4676-B31E-BDBCB3AF6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일반화하기 어렵다 </a:t>
            </a:r>
            <a:r>
              <a:rPr lang="en-US" altLang="ko-KR" dirty="0"/>
              <a:t>– train set</a:t>
            </a:r>
            <a:r>
              <a:rPr lang="ko-KR" altLang="en-US" dirty="0"/>
              <a:t>이 실무 데이터와 </a:t>
            </a:r>
            <a:r>
              <a:rPr lang="en-US" altLang="ko-KR" dirty="0"/>
              <a:t>fit</a:t>
            </a:r>
            <a:r>
              <a:rPr lang="ko-KR" altLang="en-US" dirty="0"/>
              <a:t>하다고 자신할 수 있는가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규제 준수</a:t>
            </a:r>
            <a:r>
              <a:rPr lang="en-US" altLang="ko-KR" dirty="0"/>
              <a:t>, </a:t>
            </a:r>
            <a:r>
              <a:rPr lang="ko-KR" altLang="en-US" dirty="0"/>
              <a:t>책임 규명 및 공정성 확보 </a:t>
            </a:r>
            <a:r>
              <a:rPr lang="en-US" altLang="ko-KR" dirty="0"/>
              <a:t>– </a:t>
            </a:r>
            <a:r>
              <a:rPr lang="ko-KR" altLang="en-US" dirty="0"/>
              <a:t>차별하지 않고</a:t>
            </a:r>
            <a:r>
              <a:rPr lang="en-US" altLang="ko-KR" dirty="0"/>
              <a:t> </a:t>
            </a:r>
            <a:r>
              <a:rPr lang="ko-KR" altLang="en-US" dirty="0"/>
              <a:t>도덕성을 가지고 있다고 할 수 있는가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모델 디버깅 및 개선 </a:t>
            </a:r>
            <a:r>
              <a:rPr lang="en-US" altLang="ko-KR" dirty="0"/>
              <a:t>– </a:t>
            </a:r>
            <a:r>
              <a:rPr lang="ko-KR" altLang="en-US" dirty="0"/>
              <a:t>무엇 때문에 잘못된 지 모른다면</a:t>
            </a:r>
            <a:r>
              <a:rPr lang="en-US" altLang="ko-KR" dirty="0"/>
              <a:t>, </a:t>
            </a:r>
            <a:r>
              <a:rPr lang="ko-KR" altLang="en-US" dirty="0"/>
              <a:t>어떻게 개선하는가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Human in the loop: </a:t>
            </a:r>
            <a:r>
              <a:rPr lang="ko-KR" altLang="en-US" dirty="0"/>
              <a:t>알고리즘과 상호작용하며 어떻게 반응할 지 예측 가능한가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Adversarial Attack</a:t>
            </a:r>
            <a:r>
              <a:rPr lang="ko-KR" altLang="en-US" dirty="0"/>
              <a:t>에 대한 방어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Noise</a:t>
            </a:r>
            <a:r>
              <a:rPr lang="ko-KR" altLang="en-US" dirty="0"/>
              <a:t>에 대해 방어할 수 있는가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새로운 지식에 대한 가설과 발견 </a:t>
            </a:r>
            <a:r>
              <a:rPr lang="en-US" altLang="ko-KR" dirty="0"/>
              <a:t>–</a:t>
            </a:r>
            <a:r>
              <a:rPr lang="ko-KR" altLang="en-US" dirty="0"/>
              <a:t> 연구하면서 새로운 가설 설정과 그 검증이 가능한가</a:t>
            </a:r>
            <a:r>
              <a:rPr lang="en-US" altLang="ko-KR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A0D36-E694-416E-89B8-19FB07D54553}"/>
              </a:ext>
            </a:extLst>
          </p:cNvPr>
          <p:cNvSpPr txBox="1"/>
          <p:nvPr/>
        </p:nvSpPr>
        <p:spPr>
          <a:xfrm>
            <a:off x="7016817" y="6131293"/>
            <a:ext cx="4418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https://brunch.co.kr/@byoungchaneum/15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09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A1130-A7AF-4763-9A40-0844AC61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편향된 </a:t>
            </a:r>
            <a:r>
              <a:rPr lang="en-US" altLang="ko-KR"/>
              <a:t>AI </a:t>
            </a:r>
            <a:r>
              <a:rPr lang="ko-KR" altLang="en-US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AAC9D-B9E1-4786-8DA7-4DBD1EF5C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83538"/>
          </a:xfrm>
        </p:spPr>
        <p:txBody>
          <a:bodyPr>
            <a:normAutofit/>
          </a:bodyPr>
          <a:lstStyle/>
          <a:p>
            <a:r>
              <a:rPr lang="en-US" altLang="ko-KR" b="0" i="0">
                <a:solidFill>
                  <a:srgbClr val="111111"/>
                </a:solidFill>
                <a:effectLst/>
                <a:latin typeface="Noto Sans KR"/>
              </a:rPr>
              <a:t>'</a:t>
            </a:r>
            <a:r>
              <a:rPr lang="ko-KR" altLang="en-US" b="0" i="0">
                <a:solidFill>
                  <a:srgbClr val="111111"/>
                </a:solidFill>
                <a:effectLst/>
                <a:latin typeface="Noto Sans KR"/>
              </a:rPr>
              <a:t>클레버 한스</a:t>
            </a:r>
            <a:r>
              <a:rPr lang="en-US" altLang="ko-KR" b="0" i="0">
                <a:solidFill>
                  <a:srgbClr val="111111"/>
                </a:solidFill>
                <a:effectLst/>
                <a:latin typeface="Noto Sans KR"/>
              </a:rPr>
              <a:t>'</a:t>
            </a:r>
            <a:r>
              <a:rPr lang="ko-KR" altLang="en-US" b="0" i="0">
                <a:solidFill>
                  <a:srgbClr val="111111"/>
                </a:solidFill>
                <a:effectLst/>
                <a:latin typeface="Noto Sans KR"/>
              </a:rPr>
              <a:t>라는 효과가 있다</a:t>
            </a:r>
            <a:r>
              <a:rPr lang="en-US" altLang="ko-KR" b="0" i="0">
                <a:solidFill>
                  <a:srgbClr val="111111"/>
                </a:solidFill>
                <a:effectLst/>
                <a:latin typeface="Noto Sans KR"/>
              </a:rPr>
              <a:t>. '</a:t>
            </a:r>
            <a:r>
              <a:rPr lang="ko-KR" altLang="en-US" b="0" i="0">
                <a:solidFill>
                  <a:srgbClr val="111111"/>
                </a:solidFill>
                <a:effectLst/>
                <a:latin typeface="Noto Sans KR"/>
              </a:rPr>
              <a:t>한스</a:t>
            </a:r>
            <a:r>
              <a:rPr lang="en-US" altLang="ko-KR" b="0" i="0">
                <a:solidFill>
                  <a:srgbClr val="111111"/>
                </a:solidFill>
                <a:effectLst/>
                <a:latin typeface="Noto Sans KR"/>
              </a:rPr>
              <a:t>'</a:t>
            </a:r>
            <a:r>
              <a:rPr lang="ko-KR" altLang="en-US" b="0" i="0">
                <a:solidFill>
                  <a:srgbClr val="111111"/>
                </a:solidFill>
                <a:effectLst/>
                <a:latin typeface="Noto Sans KR"/>
              </a:rPr>
              <a:t>라는 이름의 말이 있는데</a:t>
            </a:r>
            <a:r>
              <a:rPr lang="en-US" altLang="ko-KR" b="0" i="0">
                <a:solidFill>
                  <a:srgbClr val="111111"/>
                </a:solidFill>
                <a:effectLst/>
                <a:latin typeface="Noto Sans KR"/>
              </a:rPr>
              <a:t>, </a:t>
            </a:r>
            <a:r>
              <a:rPr lang="ko-KR" altLang="en-US" b="0" i="0">
                <a:solidFill>
                  <a:srgbClr val="111111"/>
                </a:solidFill>
                <a:effectLst/>
                <a:latin typeface="Noto Sans KR"/>
              </a:rPr>
              <a:t>이 말이 </a:t>
            </a:r>
            <a:r>
              <a:rPr lang="en-US" altLang="ko-KR" b="0" i="0">
                <a:solidFill>
                  <a:srgbClr val="111111"/>
                </a:solidFill>
                <a:effectLst/>
                <a:latin typeface="Noto Sans KR"/>
              </a:rPr>
              <a:t>'1+1'</a:t>
            </a:r>
            <a:r>
              <a:rPr lang="ko-KR" altLang="en-US" b="0" i="0">
                <a:solidFill>
                  <a:srgbClr val="111111"/>
                </a:solidFill>
                <a:effectLst/>
                <a:latin typeface="Noto Sans KR"/>
              </a:rPr>
              <a:t>을 보여주면 발굽을 두 번 두드리는 등 간단한 수학 문제를 풀 수 있다고 해서 유명해졌다</a:t>
            </a:r>
            <a:r>
              <a:rPr lang="en-US" altLang="ko-KR" b="0" i="0">
                <a:solidFill>
                  <a:srgbClr val="111111"/>
                </a:solidFill>
                <a:effectLst/>
                <a:latin typeface="Noto Sans KR"/>
              </a:rPr>
              <a:t>. </a:t>
            </a:r>
            <a:r>
              <a:rPr lang="ko-KR" altLang="en-US" b="0" i="0">
                <a:solidFill>
                  <a:srgbClr val="111111"/>
                </a:solidFill>
                <a:effectLst/>
                <a:latin typeface="Noto Sans KR"/>
              </a:rPr>
              <a:t>그런데 실제로는 그게 아니었다</a:t>
            </a:r>
            <a:r>
              <a:rPr lang="en-US" altLang="ko-KR" b="0" i="0">
                <a:solidFill>
                  <a:srgbClr val="111111"/>
                </a:solidFill>
                <a:effectLst/>
                <a:latin typeface="Noto Sans KR"/>
              </a:rPr>
              <a:t>. </a:t>
            </a:r>
            <a:r>
              <a:rPr lang="ko-KR" altLang="en-US" b="0" i="0">
                <a:solidFill>
                  <a:srgbClr val="111111"/>
                </a:solidFill>
                <a:effectLst/>
                <a:latin typeface="Noto Sans KR"/>
              </a:rPr>
              <a:t>조련사나 주위 환경을 바꾸면 문제를 풀지 못했다</a:t>
            </a:r>
            <a:r>
              <a:rPr lang="en-US" altLang="ko-KR" b="0" i="0">
                <a:solidFill>
                  <a:srgbClr val="111111"/>
                </a:solidFill>
                <a:effectLst/>
                <a:latin typeface="Noto Sans KR"/>
              </a:rPr>
              <a:t>. </a:t>
            </a:r>
            <a:r>
              <a:rPr lang="en-US" altLang="ko-KR" b="0" i="0">
                <a:solidFill>
                  <a:schemeClr val="accent6"/>
                </a:solidFill>
                <a:effectLst/>
                <a:latin typeface="Noto Sans KR"/>
              </a:rPr>
              <a:t>'</a:t>
            </a:r>
            <a:r>
              <a:rPr lang="ko-KR" altLang="en-US" b="0" i="0">
                <a:solidFill>
                  <a:schemeClr val="accent6"/>
                </a:solidFill>
                <a:effectLst/>
                <a:latin typeface="Noto Sans KR"/>
              </a:rPr>
              <a:t>한스</a:t>
            </a:r>
            <a:r>
              <a:rPr lang="en-US" altLang="ko-KR" b="0" i="0">
                <a:solidFill>
                  <a:schemeClr val="accent6"/>
                </a:solidFill>
                <a:effectLst/>
                <a:latin typeface="Noto Sans KR"/>
              </a:rPr>
              <a:t>'</a:t>
            </a:r>
            <a:r>
              <a:rPr lang="ko-KR" altLang="en-US" b="0" i="0">
                <a:solidFill>
                  <a:schemeClr val="accent6"/>
                </a:solidFill>
                <a:effectLst/>
                <a:latin typeface="Noto Sans KR"/>
              </a:rPr>
              <a:t>는 수학 문제를 계산하는 게 아니라</a:t>
            </a:r>
            <a:r>
              <a:rPr lang="en-US" altLang="ko-KR" b="0" i="0">
                <a:solidFill>
                  <a:schemeClr val="accent6"/>
                </a:solidFill>
                <a:effectLst/>
                <a:latin typeface="Noto Sans KR"/>
              </a:rPr>
              <a:t>, </a:t>
            </a:r>
            <a:r>
              <a:rPr lang="ko-KR" altLang="en-US" b="0" i="0">
                <a:solidFill>
                  <a:schemeClr val="accent6"/>
                </a:solidFill>
                <a:effectLst/>
                <a:latin typeface="Noto Sans KR"/>
              </a:rPr>
              <a:t>상황을 관찰하고 답을 낸 것이다</a:t>
            </a:r>
            <a:r>
              <a:rPr lang="en-US" altLang="ko-KR" b="0" i="0">
                <a:solidFill>
                  <a:srgbClr val="111111"/>
                </a:solidFill>
                <a:effectLst/>
                <a:latin typeface="Noto Sans KR"/>
              </a:rPr>
              <a:t>. AI </a:t>
            </a:r>
            <a:r>
              <a:rPr lang="ko-KR" altLang="en-US" b="0" i="0">
                <a:solidFill>
                  <a:srgbClr val="111111"/>
                </a:solidFill>
                <a:effectLst/>
                <a:latin typeface="Noto Sans KR"/>
              </a:rPr>
              <a:t>역시 고양이 데이터를 통해 고양이라고 답을 냈지만</a:t>
            </a:r>
            <a:r>
              <a:rPr lang="en-US" altLang="ko-KR" b="0" i="0">
                <a:solidFill>
                  <a:srgbClr val="111111"/>
                </a:solidFill>
                <a:effectLst/>
                <a:latin typeface="Noto Sans KR"/>
              </a:rPr>
              <a:t>, </a:t>
            </a:r>
            <a:r>
              <a:rPr lang="ko-KR" altLang="en-US" b="0" i="0">
                <a:solidFill>
                  <a:srgbClr val="111111"/>
                </a:solidFill>
                <a:effectLst/>
                <a:latin typeface="Noto Sans KR"/>
              </a:rPr>
              <a:t>실제로 우리가 아는 고양이를 보고 결정한 게 아닐 수 있는 것이다</a:t>
            </a:r>
            <a:r>
              <a:rPr lang="en-US" altLang="ko-KR" b="0" i="0">
                <a:solidFill>
                  <a:srgbClr val="111111"/>
                </a:solidFill>
                <a:effectLst/>
                <a:latin typeface="Noto Sans KR"/>
              </a:rPr>
              <a:t>.</a:t>
            </a:r>
          </a:p>
          <a:p>
            <a:r>
              <a:rPr lang="ko-KR" altLang="en-US" b="0" i="0">
                <a:solidFill>
                  <a:srgbClr val="111111"/>
                </a:solidFill>
                <a:effectLst/>
                <a:latin typeface="Noto Sans KR"/>
              </a:rPr>
              <a:t>또 다른 예로</a:t>
            </a:r>
            <a:r>
              <a:rPr lang="en-US" altLang="ko-KR" b="0" i="0">
                <a:solidFill>
                  <a:srgbClr val="111111"/>
                </a:solidFill>
                <a:effectLst/>
                <a:latin typeface="Noto Sans KR"/>
              </a:rPr>
              <a:t>, </a:t>
            </a:r>
            <a:r>
              <a:rPr lang="ko-KR" altLang="en-US" b="0" i="0">
                <a:solidFill>
                  <a:srgbClr val="111111"/>
                </a:solidFill>
                <a:effectLst/>
                <a:latin typeface="Noto Sans KR"/>
              </a:rPr>
              <a:t>알고리즘을 구축하고 평가하는데 유명한 </a:t>
            </a:r>
            <a:r>
              <a:rPr lang="en-US" altLang="ko-KR" b="0" i="0">
                <a:solidFill>
                  <a:srgbClr val="111111"/>
                </a:solidFill>
                <a:effectLst/>
                <a:latin typeface="Noto Sans KR"/>
              </a:rPr>
              <a:t>'</a:t>
            </a:r>
            <a:r>
              <a:rPr lang="ko-KR" altLang="en-US" b="0" i="0">
                <a:solidFill>
                  <a:srgbClr val="111111"/>
                </a:solidFill>
                <a:effectLst/>
                <a:latin typeface="Noto Sans KR"/>
              </a:rPr>
              <a:t>파스칼 </a:t>
            </a:r>
            <a:r>
              <a:rPr lang="en-US" altLang="ko-KR" b="0" i="0">
                <a:solidFill>
                  <a:srgbClr val="111111"/>
                </a:solidFill>
                <a:effectLst/>
                <a:latin typeface="Noto Sans KR"/>
              </a:rPr>
              <a:t>VOC </a:t>
            </a:r>
            <a:r>
              <a:rPr lang="ko-KR" altLang="en-US" b="0" i="0">
                <a:solidFill>
                  <a:srgbClr val="111111"/>
                </a:solidFill>
                <a:effectLst/>
                <a:latin typeface="Noto Sans KR"/>
              </a:rPr>
              <a:t>데이터셋</a:t>
            </a:r>
            <a:r>
              <a:rPr lang="en-US" altLang="ko-KR" b="0" i="0">
                <a:solidFill>
                  <a:srgbClr val="111111"/>
                </a:solidFill>
                <a:effectLst/>
                <a:latin typeface="Noto Sans KR"/>
              </a:rPr>
              <a:t>(PASCAL VOC dataset)'</a:t>
            </a:r>
            <a:r>
              <a:rPr lang="ko-KR" altLang="en-US" b="0" i="0">
                <a:solidFill>
                  <a:srgbClr val="111111"/>
                </a:solidFill>
                <a:effectLst/>
                <a:latin typeface="Noto Sans KR"/>
              </a:rPr>
              <a:t>이 있다</a:t>
            </a:r>
            <a:r>
              <a:rPr lang="en-US" altLang="ko-KR" b="0" i="0">
                <a:solidFill>
                  <a:srgbClr val="111111"/>
                </a:solidFill>
                <a:effectLst/>
                <a:latin typeface="Noto Sans KR"/>
              </a:rPr>
              <a:t>. </a:t>
            </a:r>
            <a:r>
              <a:rPr lang="ko-KR" altLang="en-US" b="0" i="0">
                <a:solidFill>
                  <a:srgbClr val="111111"/>
                </a:solidFill>
                <a:effectLst/>
                <a:latin typeface="Noto Sans KR"/>
              </a:rPr>
              <a:t>이 데이터셋으로 학습한 </a:t>
            </a:r>
            <a:r>
              <a:rPr lang="en-US" altLang="ko-KR" b="0" i="0">
                <a:solidFill>
                  <a:srgbClr val="111111"/>
                </a:solidFill>
                <a:effectLst/>
                <a:latin typeface="Noto Sans KR"/>
              </a:rPr>
              <a:t>AI</a:t>
            </a:r>
            <a:r>
              <a:rPr lang="ko-KR" altLang="en-US" b="0" i="0">
                <a:solidFill>
                  <a:srgbClr val="111111"/>
                </a:solidFill>
                <a:effectLst/>
                <a:latin typeface="Noto Sans KR"/>
              </a:rPr>
              <a:t>는 </a:t>
            </a:r>
            <a:r>
              <a:rPr lang="ko-KR" altLang="en-US" b="0" i="0">
                <a:solidFill>
                  <a:schemeClr val="accent6"/>
                </a:solidFill>
                <a:effectLst/>
                <a:latin typeface="Noto Sans KR"/>
              </a:rPr>
              <a:t>크루즈쉽을 배의 형태가 아니라</a:t>
            </a:r>
            <a:r>
              <a:rPr lang="en-US" altLang="ko-KR" b="0" i="0">
                <a:solidFill>
                  <a:schemeClr val="accent6"/>
                </a:solidFill>
                <a:effectLst/>
                <a:latin typeface="Noto Sans KR"/>
              </a:rPr>
              <a:t>, </a:t>
            </a:r>
            <a:r>
              <a:rPr lang="ko-KR" altLang="en-US" b="0" i="0">
                <a:solidFill>
                  <a:schemeClr val="accent6"/>
                </a:solidFill>
                <a:effectLst/>
                <a:latin typeface="Noto Sans KR"/>
              </a:rPr>
              <a:t>하단의 파란 바다색깔에 따라 결정한다</a:t>
            </a:r>
            <a:r>
              <a:rPr lang="en-US" altLang="ko-KR" b="0" i="0">
                <a:solidFill>
                  <a:srgbClr val="111111"/>
                </a:solidFill>
                <a:effectLst/>
                <a:latin typeface="Noto Sans KR"/>
              </a:rPr>
              <a:t>. </a:t>
            </a:r>
            <a:r>
              <a:rPr lang="ko-KR" altLang="en-US" b="0" i="0">
                <a:solidFill>
                  <a:srgbClr val="111111"/>
                </a:solidFill>
                <a:effectLst/>
                <a:latin typeface="Noto Sans KR"/>
              </a:rPr>
              <a:t>이미지로만 보면 색깔이 더 일관성</a:t>
            </a:r>
            <a:r>
              <a:rPr lang="en-US" altLang="ko-KR" b="0" i="0">
                <a:solidFill>
                  <a:srgbClr val="111111"/>
                </a:solidFill>
                <a:effectLst/>
                <a:latin typeface="Noto Sans KR"/>
              </a:rPr>
              <a:t>(Consistancy) </a:t>
            </a:r>
            <a:r>
              <a:rPr lang="ko-KR" altLang="en-US" b="0" i="0">
                <a:solidFill>
                  <a:srgbClr val="111111"/>
                </a:solidFill>
                <a:effectLst/>
                <a:latin typeface="Noto Sans KR"/>
              </a:rPr>
              <a:t>있기 때문이다</a:t>
            </a:r>
            <a:r>
              <a:rPr lang="en-US" altLang="ko-KR" b="0" i="0">
                <a:solidFill>
                  <a:srgbClr val="111111"/>
                </a:solidFill>
                <a:effectLst/>
                <a:latin typeface="Noto Sans KR"/>
              </a:rPr>
              <a:t>. </a:t>
            </a:r>
            <a:r>
              <a:rPr lang="ko-KR" altLang="en-US" b="0" i="0">
                <a:solidFill>
                  <a:srgbClr val="111111"/>
                </a:solidFill>
                <a:effectLst/>
                <a:latin typeface="Noto Sans KR"/>
              </a:rPr>
              <a:t>또 </a:t>
            </a:r>
            <a:r>
              <a:rPr lang="ko-KR" altLang="en-US" b="0" i="0">
                <a:solidFill>
                  <a:schemeClr val="accent6"/>
                </a:solidFill>
                <a:effectLst/>
                <a:latin typeface="Noto Sans KR"/>
              </a:rPr>
              <a:t>말을 찾으라고 하면</a:t>
            </a:r>
            <a:r>
              <a:rPr lang="en-US" altLang="ko-KR" b="0" i="0">
                <a:solidFill>
                  <a:schemeClr val="accent6"/>
                </a:solidFill>
                <a:effectLst/>
                <a:latin typeface="Noto Sans KR"/>
              </a:rPr>
              <a:t>, </a:t>
            </a:r>
            <a:r>
              <a:rPr lang="ko-KR" altLang="en-US" b="0" i="0">
                <a:solidFill>
                  <a:schemeClr val="accent6"/>
                </a:solidFill>
                <a:effectLst/>
                <a:latin typeface="Noto Sans KR"/>
              </a:rPr>
              <a:t>작가의 크레딧이 나온다</a:t>
            </a:r>
            <a:r>
              <a:rPr lang="en-US" altLang="ko-KR" b="0" i="0">
                <a:solidFill>
                  <a:srgbClr val="111111"/>
                </a:solidFill>
                <a:effectLst/>
                <a:latin typeface="Noto Sans KR"/>
              </a:rPr>
              <a:t>. </a:t>
            </a:r>
            <a:r>
              <a:rPr lang="ko-KR" altLang="en-US" b="0" i="0">
                <a:solidFill>
                  <a:srgbClr val="111111"/>
                </a:solidFill>
                <a:effectLst/>
                <a:latin typeface="Noto Sans KR"/>
              </a:rPr>
              <a:t>데이터셋의 모든 말 사진은 한 명의 작가가 촬영했고</a:t>
            </a:r>
            <a:r>
              <a:rPr lang="en-US" altLang="ko-KR" b="0" i="0">
                <a:solidFill>
                  <a:srgbClr val="111111"/>
                </a:solidFill>
                <a:effectLst/>
                <a:latin typeface="Noto Sans KR"/>
              </a:rPr>
              <a:t>, </a:t>
            </a:r>
            <a:r>
              <a:rPr lang="ko-KR" altLang="en-US" b="0" i="0">
                <a:solidFill>
                  <a:srgbClr val="111111"/>
                </a:solidFill>
                <a:effectLst/>
                <a:latin typeface="Noto Sans KR"/>
              </a:rPr>
              <a:t>모든 이미지에는 크레딧이 적혀 있기 때문에 </a:t>
            </a:r>
            <a:r>
              <a:rPr lang="en-US" altLang="ko-KR" b="0" i="0">
                <a:solidFill>
                  <a:srgbClr val="111111"/>
                </a:solidFill>
                <a:effectLst/>
                <a:latin typeface="Noto Sans KR"/>
              </a:rPr>
              <a:t>AI</a:t>
            </a:r>
            <a:r>
              <a:rPr lang="ko-KR" altLang="en-US" b="0" i="0">
                <a:solidFill>
                  <a:srgbClr val="111111"/>
                </a:solidFill>
                <a:effectLst/>
                <a:latin typeface="Noto Sans KR"/>
              </a:rPr>
              <a:t>는 크레딧을 말이라고 생각했던 거다</a:t>
            </a:r>
            <a:r>
              <a:rPr lang="en-US" altLang="ko-KR" b="0" i="0">
                <a:solidFill>
                  <a:srgbClr val="111111"/>
                </a:solidFill>
                <a:effectLst/>
                <a:latin typeface="Noto Sans KR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28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A037B-3097-4673-BE5F-6B354AB9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편향의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1313BA-9C34-4FD1-B1BF-BC5596F33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데이터의 편향</a:t>
            </a:r>
            <a:endParaRPr lang="en-US" altLang="ko-KR" dirty="0"/>
          </a:p>
          <a:p>
            <a:r>
              <a:rPr lang="ko-KR" altLang="en-US" dirty="0"/>
              <a:t>모델의 편향</a:t>
            </a:r>
            <a:endParaRPr lang="en-US" altLang="ko-KR" dirty="0"/>
          </a:p>
          <a:p>
            <a:r>
              <a:rPr lang="ko-KR" altLang="en-US" dirty="0"/>
              <a:t>알고리즘의 편향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543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A389D-4E2A-4007-B077-F968889A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XAI </a:t>
            </a:r>
            <a:r>
              <a:rPr lang="ko-KR" altLang="en-US"/>
              <a:t>기법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36A407-4419-40D5-92EF-99269AF05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피처 중요도</a:t>
            </a:r>
            <a:endParaRPr lang="en-US" altLang="ko-KR"/>
          </a:p>
          <a:p>
            <a:pPr lvl="1"/>
            <a:r>
              <a:rPr lang="ko-KR" altLang="en-US"/>
              <a:t>모델의 피처 중 어느 피처가 가장 중요한가</a:t>
            </a:r>
            <a:r>
              <a:rPr lang="en-US" altLang="ko-KR"/>
              <a:t>?</a:t>
            </a:r>
          </a:p>
          <a:p>
            <a:r>
              <a:rPr lang="ko-KR" altLang="en-US"/>
              <a:t>부분 의존성 플롯</a:t>
            </a:r>
            <a:endParaRPr lang="en-US" altLang="ko-KR"/>
          </a:p>
          <a:p>
            <a:pPr lvl="1"/>
            <a:r>
              <a:rPr lang="ko-KR" altLang="en-US"/>
              <a:t>피처가 모델에 미치는 영향</a:t>
            </a:r>
            <a:endParaRPr lang="en-US" altLang="ko-KR"/>
          </a:p>
          <a:p>
            <a:r>
              <a:rPr lang="ko-KR" altLang="en-US"/>
              <a:t>글로벌 대리 분석</a:t>
            </a:r>
            <a:endParaRPr lang="en-US" altLang="ko-KR"/>
          </a:p>
          <a:p>
            <a:pPr lvl="1"/>
            <a:r>
              <a:rPr lang="ko-KR" altLang="en-US"/>
              <a:t>원 모델과 유사한 기능을 흉내내는 설명 가능한 모델 여러 개를 대리로 만들어 분석</a:t>
            </a:r>
            <a:endParaRPr lang="en-US" altLang="ko-KR"/>
          </a:p>
          <a:p>
            <a:r>
              <a:rPr lang="ko-KR" altLang="en-US"/>
              <a:t>로컬 대리 분석</a:t>
            </a:r>
            <a:endParaRPr lang="en-US" altLang="ko-KR"/>
          </a:p>
          <a:p>
            <a:pPr lvl="1"/>
            <a:r>
              <a:rPr lang="ko-KR" altLang="en-US"/>
              <a:t>데이터 하나에 초점을 맞추어 모델이 해석하는 과정 분석</a:t>
            </a:r>
          </a:p>
        </p:txBody>
      </p:sp>
    </p:spTree>
    <p:extLst>
      <p:ext uri="{BB962C8B-B14F-4D97-AF65-F5344CB8AC3E}">
        <p14:creationId xmlns:p14="http://schemas.microsoft.com/office/powerpoint/2010/main" val="46046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A389D-4E2A-4007-B077-F968889A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XAI </a:t>
            </a:r>
            <a:r>
              <a:rPr lang="ko-KR" altLang="en-US"/>
              <a:t>기법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36A407-4419-40D5-92EF-99269AF05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SHAP</a:t>
            </a:r>
          </a:p>
          <a:p>
            <a:pPr lvl="1"/>
            <a:r>
              <a:rPr lang="ko-KR" altLang="en-US"/>
              <a:t>섀플리값</a:t>
            </a:r>
            <a:r>
              <a:rPr lang="en-US" altLang="ko-KR"/>
              <a:t>(</a:t>
            </a:r>
            <a:r>
              <a:rPr lang="ko-KR" altLang="en-US" b="0" i="0">
                <a:solidFill>
                  <a:schemeClr val="accent1"/>
                </a:solidFill>
                <a:effectLst/>
                <a:latin typeface="Apple SD Gothic Neo"/>
              </a:rPr>
              <a:t>어떤 프로젝트에 여러 명이 참여했을 때 참가자들의 공헌도를 합리적이고 공정하게 나누는 이론</a:t>
            </a:r>
            <a:r>
              <a:rPr lang="en-US" altLang="ko-KR"/>
              <a:t>)</a:t>
            </a:r>
            <a:r>
              <a:rPr lang="ko-KR" altLang="en-US"/>
              <a:t>과 피처 간 독립성을 활용하여 전체 성과를 창출하는 데 각 피처가 얼마나 공헌했는지 파악하는 기법</a:t>
            </a:r>
            <a:endParaRPr lang="en-US" altLang="ko-KR"/>
          </a:p>
          <a:p>
            <a:r>
              <a:rPr lang="ko-KR" altLang="en-US"/>
              <a:t>필터 시각화</a:t>
            </a:r>
            <a:endParaRPr lang="en-US" altLang="ko-KR"/>
          </a:p>
          <a:p>
            <a:pPr lvl="1"/>
            <a:r>
              <a:rPr lang="ko-KR" altLang="en-US"/>
              <a:t>이미지 딥러닝 계열의 은닉층에서 주로 사용하는 필터를 시각화하는 기법</a:t>
            </a:r>
            <a:endParaRPr lang="en-US" altLang="ko-KR"/>
          </a:p>
          <a:p>
            <a:r>
              <a:rPr lang="ko-KR" altLang="en-US"/>
              <a:t>계층별 타당성 전파</a:t>
            </a:r>
            <a:endParaRPr lang="en-US" altLang="ko-KR"/>
          </a:p>
          <a:p>
            <a:pPr lvl="1"/>
            <a:r>
              <a:rPr lang="ko-KR" altLang="en-US"/>
              <a:t>딥러닝 모델의 결과를 역추적하여 입력 이미지에 히트맵을 출력하는 기법</a:t>
            </a:r>
            <a:endParaRPr lang="en-US" altLang="ko-KR"/>
          </a:p>
          <a:p>
            <a:r>
              <a:rPr lang="ko-KR" altLang="en-US"/>
              <a:t>등등등</a:t>
            </a:r>
            <a:r>
              <a:rPr lang="en-US" altLang="ko-KR"/>
              <a:t>…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2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4E239-145B-41CB-8532-AF1AC4CB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XAI</a:t>
            </a:r>
            <a:r>
              <a:rPr lang="ko-KR" altLang="en-US"/>
              <a:t>가 주는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0FC20B-A3C7-40BD-AD2A-95AD2507E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엔지니어가 왜 이런 결론이 나왔는지 알 수 있고 </a:t>
            </a:r>
            <a:r>
              <a:rPr lang="en-US" altLang="ko-KR"/>
              <a:t>error</a:t>
            </a:r>
            <a:r>
              <a:rPr lang="ko-KR" altLang="en-US"/>
              <a:t>의 경우 고칠 수 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사진 중 한 픽셀만 바꿔도 분류 결과가 다르게 나오는 예시</a:t>
            </a:r>
            <a:br>
              <a:rPr lang="en-US" altLang="ko-KR"/>
            </a:br>
            <a:r>
              <a:rPr lang="ko-KR" altLang="en-US"/>
              <a:t>판다에 노이즈 </a:t>
            </a:r>
            <a:r>
              <a:rPr lang="en-US" altLang="ko-KR"/>
              <a:t>-&gt; </a:t>
            </a:r>
            <a:r>
              <a:rPr lang="ko-KR" altLang="en-US"/>
              <a:t>긴팔원숭이</a:t>
            </a:r>
            <a:endParaRPr lang="en-US" altLang="ko-KR"/>
          </a:p>
          <a:p>
            <a:pPr lvl="1"/>
            <a:r>
              <a:rPr lang="ko-KR" altLang="en-US"/>
              <a:t>표지판에 스티커를 붙여 </a:t>
            </a:r>
            <a:r>
              <a:rPr lang="en-US" altLang="ko-KR"/>
              <a:t>OCR </a:t>
            </a:r>
            <a:r>
              <a:rPr lang="ko-KR" altLang="en-US"/>
              <a:t>결과가 </a:t>
            </a:r>
            <a:r>
              <a:rPr lang="en-US" altLang="ko-KR"/>
              <a:t>STOP</a:t>
            </a:r>
            <a:r>
              <a:rPr lang="ko-KR" altLang="en-US"/>
              <a:t>에서 </a:t>
            </a:r>
            <a:r>
              <a:rPr lang="en-US" altLang="ko-KR"/>
              <a:t>45</a:t>
            </a:r>
            <a:r>
              <a:rPr lang="ko-KR" altLang="en-US"/>
              <a:t>마일로 </a:t>
            </a:r>
            <a:br>
              <a:rPr lang="en-US" altLang="ko-KR"/>
            </a:br>
            <a:r>
              <a:rPr lang="ko-KR" altLang="en-US"/>
              <a:t>달리시오 라고 나오는 예시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비전문가에게 이유를 설명할 수 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암 검진</a:t>
            </a:r>
            <a:r>
              <a:rPr lang="en-US" altLang="ko-KR"/>
              <a:t>, AI </a:t>
            </a:r>
            <a:r>
              <a:rPr lang="ko-KR" altLang="en-US"/>
              <a:t>판사 등 결과에 대해 예민한  경우 </a:t>
            </a:r>
            <a:r>
              <a:rPr lang="en-US" altLang="ko-KR"/>
              <a:t>XAI</a:t>
            </a:r>
            <a:r>
              <a:rPr lang="ko-KR" altLang="en-US"/>
              <a:t>를 통해</a:t>
            </a:r>
            <a:br>
              <a:rPr lang="en-US" altLang="ko-KR"/>
            </a:br>
            <a:r>
              <a:rPr lang="ko-KR" altLang="en-US"/>
              <a:t>해당 도메인 전문가도 신용할 수 있는 결과를 낼 수 있다</a:t>
            </a:r>
            <a:r>
              <a:rPr lang="en-US" altLang="ko-KR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0B128D-C8DA-490E-B8ED-7BEAEE7B4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899" y="2693377"/>
            <a:ext cx="2263911" cy="138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0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385C6-EF3D-4A3E-93BD-FA6AB295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XAI</a:t>
            </a:r>
            <a:r>
              <a:rPr lang="ko-KR" altLang="en-US"/>
              <a:t>가 적용된 기술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CD7B55-FC8B-4E53-ADA9-36DD14442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687" y="2286000"/>
            <a:ext cx="4746625" cy="348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25822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102</TotalTime>
  <Words>696</Words>
  <Application>Microsoft Office PowerPoint</Application>
  <PresentationFormat>와이드스크린</PresentationFormat>
  <Paragraphs>57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Apple SD Gothic Neo</vt:lpstr>
      <vt:lpstr>Noto Sans KR</vt:lpstr>
      <vt:lpstr>Franklin Gothic Book</vt:lpstr>
      <vt:lpstr>자르기</vt:lpstr>
      <vt:lpstr>xai</vt:lpstr>
      <vt:lpstr>AI: 주로 Black box 모델로, 대다수의 신경망 모델로 예측값이 나오는 결과는 설명하기 힘들다.</vt:lpstr>
      <vt:lpstr>설명 가능성이 필요한 이유</vt:lpstr>
      <vt:lpstr>편향된 AI 예시</vt:lpstr>
      <vt:lpstr>편향의 종류</vt:lpstr>
      <vt:lpstr>XAI 기법 종류</vt:lpstr>
      <vt:lpstr>XAI 기법 종류</vt:lpstr>
      <vt:lpstr>XAI가 주는 효과</vt:lpstr>
      <vt:lpstr>XAI가 적용된 기술</vt:lpstr>
      <vt:lpstr>XAI가 적용된 미래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xai</dc:title>
  <dc:creator>윤지애</dc:creator>
  <cp:lastModifiedBy>Yun Jiae</cp:lastModifiedBy>
  <cp:revision>5</cp:revision>
  <dcterms:created xsi:type="dcterms:W3CDTF">2022-01-18T03:33:16Z</dcterms:created>
  <dcterms:modified xsi:type="dcterms:W3CDTF">2022-01-18T10:56:31Z</dcterms:modified>
</cp:coreProperties>
</file>