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y="563759" x="457200"/>
            <a:ext cy="30096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457200">
              <a:buSzPct val="100000"/>
              <a:defRPr sz="7200"/>
            </a:lvl1pPr>
            <a:lvl2pPr indent="457200">
              <a:buSzPct val="100000"/>
              <a:defRPr sz="7200"/>
            </a:lvl2pPr>
            <a:lvl3pPr indent="457200">
              <a:buSzPct val="100000"/>
              <a:defRPr sz="7200"/>
            </a:lvl3pPr>
            <a:lvl4pPr indent="457200">
              <a:buSzPct val="100000"/>
              <a:defRPr sz="7200"/>
            </a:lvl4pPr>
            <a:lvl5pPr indent="457200">
              <a:buSzPct val="100000"/>
              <a:defRPr sz="7200"/>
            </a:lvl5pPr>
            <a:lvl6pPr indent="457200">
              <a:buSzPct val="100000"/>
              <a:defRPr sz="7200"/>
            </a:lvl6pPr>
            <a:lvl7pPr indent="457200">
              <a:buSzPct val="100000"/>
              <a:defRPr sz="7200"/>
            </a:lvl7pPr>
            <a:lvl8pPr indent="457200">
              <a:buSzPct val="100000"/>
              <a:defRPr sz="7200"/>
            </a:lvl8pPr>
            <a:lvl9pPr indent="457200">
              <a:buSzPct val="100000"/>
              <a:defRPr sz="7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3716392" x="457200"/>
            <a:ext cy="1232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1pPr>
            <a:lvl2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2pPr>
            <a:lvl3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3pPr>
            <a:lvl4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4pPr>
            <a:lvl5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5pPr>
            <a:lvl6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6pPr>
            <a:lvl7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7pPr>
            <a:lvl8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8pPr>
            <a:lvl9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1" name="Shape 11"/>
          <p:cNvCxnSpPr/>
          <p:nvPr/>
        </p:nvCxnSpPr>
        <p:spPr>
          <a:xfrm>
            <a:off y="411479" x="457200"/>
            <a:ext cy="0" cx="822960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y="3633382" x="457200"/>
            <a:ext cy="0" cx="822960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>
                <a:solidFill>
                  <a:srgbClr val="DA0002"/>
                </a:solidFill>
              </a:defRPr>
            </a:lvl1pPr>
            <a:lvl2pPr>
              <a:defRPr>
                <a:solidFill>
                  <a:srgbClr val="DA0002"/>
                </a:solidFill>
              </a:defRPr>
            </a:lvl2pPr>
            <a:lvl3pPr>
              <a:defRPr>
                <a:solidFill>
                  <a:srgbClr val="DA0002"/>
                </a:solidFill>
              </a:defRPr>
            </a:lvl3pPr>
            <a:lvl4pPr>
              <a:defRPr>
                <a:solidFill>
                  <a:srgbClr val="DA0002"/>
                </a:solidFill>
              </a:defRPr>
            </a:lvl4pPr>
            <a:lvl5pPr>
              <a:defRPr>
                <a:solidFill>
                  <a:srgbClr val="DA0002"/>
                </a:solidFill>
              </a:defRPr>
            </a:lvl5pPr>
            <a:lvl6pPr>
              <a:defRPr>
                <a:solidFill>
                  <a:srgbClr val="DA0002"/>
                </a:solidFill>
              </a:defRPr>
            </a:lvl6pPr>
            <a:lvl7pPr>
              <a:defRPr>
                <a:solidFill>
                  <a:srgbClr val="DA0002"/>
                </a:solidFill>
              </a:defRPr>
            </a:lvl7pPr>
            <a:lvl8pPr>
              <a:defRPr>
                <a:solidFill>
                  <a:srgbClr val="DA0002"/>
                </a:solidFill>
              </a:defRPr>
            </a:lvl8pPr>
            <a:lvl9pPr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cxnSp>
        <p:nvCxnSpPr>
          <p:cNvPr id="16" name="Shape 16"/>
          <p:cNvCxnSpPr/>
          <p:nvPr/>
        </p:nvCxnSpPr>
        <p:spPr>
          <a:xfrm>
            <a:off y="1143000" x="457200"/>
            <a:ext cy="0" cx="822960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>
                <a:solidFill>
                  <a:srgbClr val="DA0002"/>
                </a:solidFill>
              </a:defRPr>
            </a:lvl1pPr>
            <a:lvl2pPr>
              <a:defRPr>
                <a:solidFill>
                  <a:srgbClr val="DA0002"/>
                </a:solidFill>
              </a:defRPr>
            </a:lvl2pPr>
            <a:lvl3pPr>
              <a:defRPr>
                <a:solidFill>
                  <a:srgbClr val="DA0002"/>
                </a:solidFill>
              </a:defRPr>
            </a:lvl3pPr>
            <a:lvl4pPr>
              <a:defRPr>
                <a:solidFill>
                  <a:srgbClr val="DA0002"/>
                </a:solidFill>
              </a:defRPr>
            </a:lvl4pPr>
            <a:lvl5pPr>
              <a:defRPr>
                <a:solidFill>
                  <a:srgbClr val="DA0002"/>
                </a:solidFill>
              </a:defRPr>
            </a:lvl5pPr>
            <a:lvl6pPr>
              <a:defRPr>
                <a:solidFill>
                  <a:srgbClr val="DA0002"/>
                </a:solidFill>
              </a:defRPr>
            </a:lvl6pPr>
            <a:lvl7pPr>
              <a:defRPr>
                <a:solidFill>
                  <a:srgbClr val="DA0002"/>
                </a:solidFill>
              </a:defRPr>
            </a:lvl7pPr>
            <a:lvl8pPr>
              <a:defRPr>
                <a:solidFill>
                  <a:srgbClr val="DA0002"/>
                </a:solidFill>
              </a:defRPr>
            </a:lvl8pPr>
            <a:lvl9pPr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cxnSp>
        <p:nvCxnSpPr>
          <p:cNvPr id="21" name="Shape 21"/>
          <p:cNvCxnSpPr/>
          <p:nvPr/>
        </p:nvCxnSpPr>
        <p:spPr>
          <a:xfrm>
            <a:off y="1143000" x="457200"/>
            <a:ext cy="0" cx="822960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cxnSp>
        <p:nvCxnSpPr>
          <p:cNvPr id="24" name="Shape 24"/>
          <p:cNvCxnSpPr/>
          <p:nvPr/>
        </p:nvCxnSpPr>
        <p:spPr>
          <a:xfrm>
            <a:off y="1143000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cxnSp>
        <p:nvCxnSpPr>
          <p:cNvPr id="27" name="Shape 27"/>
          <p:cNvCxnSpPr/>
          <p:nvPr/>
        </p:nvCxnSpPr>
        <p:spPr>
          <a:xfrm>
            <a:off y="4317760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cxnSp>
        <p:nvCxnSpPr>
          <p:cNvPr id="29" name="Shape 29"/>
          <p:cNvCxnSpPr/>
          <p:nvPr/>
        </p:nvCxnSpPr>
        <p:spPr>
          <a:xfrm>
            <a:off y="113139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1pPr>
            <a:lvl2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2pPr>
            <a:lvl3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3pPr>
            <a:lvl4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4pPr>
            <a:lvl5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5pPr>
            <a:lvl6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6pPr>
            <a:lvl7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7pPr>
            <a:lvl8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8pPr>
            <a:lvl9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7" name="Shape 7"/>
          <p:cNvCxnSpPr/>
          <p:nvPr/>
        </p:nvCxnSpPr>
        <p:spPr>
          <a:xfrm>
            <a:off y="5023259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type="ctrTitle"/>
          </p:nvPr>
        </p:nvSpPr>
        <p:spPr>
          <a:xfrm>
            <a:off y="563759" x="457200"/>
            <a:ext cy="30096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Qt Introduction</a:t>
            </a:r>
          </a:p>
        </p:txBody>
      </p:sp>
      <p:sp>
        <p:nvSpPr>
          <p:cNvPr id="32" name="Shape 32"/>
          <p:cNvSpPr txBox="1"/>
          <p:nvPr>
            <p:ph idx="1" type="subTitle"/>
          </p:nvPr>
        </p:nvSpPr>
        <p:spPr>
          <a:xfrm>
            <a:off y="3716392" x="457200"/>
            <a:ext cy="1232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www.qt-project.org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What is Qt? 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800" lang="en"/>
              <a:t>-A cross-platform application framework.</a:t>
            </a:r>
          </a:p>
          <a:p>
            <a:pPr rtl="0" lvl="0">
              <a:buNone/>
            </a:pPr>
            <a:r>
              <a:rPr sz="2800" lang="en"/>
              <a:t>-Essentially, a platform designed to make porting to different platforms easy and seamless.</a:t>
            </a:r>
          </a:p>
          <a:p>
            <a:pPr rtl="0" lvl="0">
              <a:buNone/>
            </a:pPr>
            <a:r>
              <a:rPr sz="2800" lang="en"/>
              <a:t>-Has a very simple cross-platform GUI designer.</a:t>
            </a:r>
          </a:p>
          <a:p>
            <a:pPr>
              <a:buNone/>
            </a:pPr>
            <a:r>
              <a:rPr sz="2800" lang="en"/>
              <a:t>-Focused around C++, but with QML and JavaScript enhancements in Qt 5.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Important distinction!</a:t>
            </a:r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800" lang="en"/>
              <a:t>-Qt itself is the framework, the companion  IDE is called Qt Creator. (Along with Qt Designer, technically a standalone tool, but now fully integrated into Qt Creator.)</a:t>
            </a:r>
          </a:p>
          <a:p>
            <a:pPr rtl="0" lvl="0">
              <a:buNone/>
            </a:pPr>
            <a:r>
              <a:rPr sz="2800" lang="en"/>
              <a:t>-Qt Creator  contains a code editor, as well as various kits to design GUIs, Widgets, Forms, and Animations.. all fully portable across platforms and screen sizes/resolutions.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What are the benefits?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800" lang="en"/>
              <a:t>-By designing with Qt, you’re able to </a:t>
            </a:r>
            <a:r>
              <a:rPr b="1" sz="2800" lang="en"/>
              <a:t>reuse</a:t>
            </a:r>
            <a:r>
              <a:rPr sz="2800" lang="en"/>
              <a:t> code, increasing efficiency.</a:t>
            </a:r>
          </a:p>
          <a:p>
            <a:pPr rtl="0" lvl="0">
              <a:buNone/>
            </a:pPr>
            <a:r>
              <a:rPr sz="2800" lang="en"/>
              <a:t>-Qt can target 14 different desktop, embedded, and mobile platforms. (e.g. Linux, Mac OS, Android, iOS, etc.)</a:t>
            </a:r>
          </a:p>
          <a:p>
            <a:pPr>
              <a:buNone/>
            </a:pPr>
            <a:r>
              <a:rPr sz="2800" lang="en"/>
              <a:t>-Open-source and free. (Note: Qt 5 for Android is a separate and standalone download.)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But even more benefits!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800" lang="en"/>
              <a:t>-Integrated support for:</a:t>
            </a:r>
            <a:br>
              <a:rPr sz="2800" lang="en"/>
            </a:br>
            <a:r>
              <a:rPr sz="2800" lang="en"/>
              <a:t>Data Storage, Graphics, Mobile APIs, Multimedia, Networking, UI’s, and QML Applications.</a:t>
            </a:r>
          </a:p>
          <a:p>
            <a:pPr rtl="0" lvl="0">
              <a:buNone/>
            </a:pPr>
            <a:r>
              <a:rPr sz="2800" lang="en"/>
              <a:t>-Networking includes: SSL, Bluetooth, Serial Ports.</a:t>
            </a:r>
          </a:p>
          <a:p>
            <a:pPr>
              <a:buNone/>
            </a:pPr>
            <a:r>
              <a:rPr sz="2800" lang="en"/>
              <a:t>-Coming soon: Data Visualization!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Questions?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Floor is open for questions..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