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26AC55-3690-47FB-BF66-9AE639A3922A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94D6A3FF-456D-47D9-A010-2F4D09E8565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1577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AC55-3690-47FB-BF66-9AE639A3922A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A3FF-456D-47D9-A010-2F4D09E856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63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8826AC55-3690-47FB-BF66-9AE639A3922A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94D6A3FF-456D-47D9-A010-2F4D09E85656}" type="slidenum">
              <a:rPr lang="en-CA" smtClean="0"/>
              <a:t>‹#›</a:t>
            </a:fld>
            <a:endParaRPr lang="en-CA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3676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AC55-3690-47FB-BF66-9AE639A3922A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A3FF-456D-47D9-A010-2F4D09E856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04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826AC55-3690-47FB-BF66-9AE639A3922A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4D6A3FF-456D-47D9-A010-2F4D09E85656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67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AC55-3690-47FB-BF66-9AE639A3922A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A3FF-456D-47D9-A010-2F4D09E856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422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AC55-3690-47FB-BF66-9AE639A3922A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A3FF-456D-47D9-A010-2F4D09E856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32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AC55-3690-47FB-BF66-9AE639A3922A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A3FF-456D-47D9-A010-2F4D09E856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44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AC55-3690-47FB-BF66-9AE639A3922A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A3FF-456D-47D9-A010-2F4D09E856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13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AC55-3690-47FB-BF66-9AE639A3922A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A3FF-456D-47D9-A010-2F4D09E856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867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AC55-3690-47FB-BF66-9AE639A3922A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A3FF-456D-47D9-A010-2F4D09E856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72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826AC55-3690-47FB-BF66-9AE639A3922A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94D6A3FF-456D-47D9-A010-2F4D09E85656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467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4" y="1201271"/>
            <a:ext cx="7750287" cy="4210987"/>
          </a:xfrm>
        </p:spPr>
        <p:txBody>
          <a:bodyPr>
            <a:normAutofit/>
          </a:bodyPr>
          <a:lstStyle/>
          <a:p>
            <a:r>
              <a:rPr lang="en-CA" sz="5400" dirty="0" smtClean="0"/>
              <a:t>Basically Bill’s Various errors and how to deal with them</a:t>
            </a:r>
            <a:endParaRPr lang="en-CA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Breast Cancer Survival based on diagnosis reporting types, </a:t>
            </a:r>
          </a:p>
          <a:p>
            <a:r>
              <a:rPr lang="en-CA" dirty="0" smtClean="0"/>
              <a:t>a survival analysis</a:t>
            </a:r>
            <a:endParaRPr lang="en-CA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88914" y="4184255"/>
            <a:ext cx="7034362" cy="70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Advanced Data Analysis, Apr 23, 2019, Bill Yuanchen Liu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43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Results: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sz="3600" dirty="0" smtClean="0"/>
              <a:t>Univariate</a:t>
            </a:r>
            <a:br>
              <a:rPr lang="en-CA" sz="3600" dirty="0" smtClean="0"/>
            </a:br>
            <a:r>
              <a:rPr lang="en-CA" sz="3600" dirty="0" smtClean="0"/>
              <a:t>analysis</a:t>
            </a:r>
            <a:endParaRPr lang="en-CA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080000" y="1110965"/>
            <a:ext cx="28278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CA" sz="2800" dirty="0" smtClean="0"/>
              <a:t>Laboratory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Nursing home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Surgery center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Physicians office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Oncology center</a:t>
            </a:r>
            <a:endParaRPr lang="en-CA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772400" y="1110964"/>
            <a:ext cx="14393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CA" sz="2800" dirty="0" smtClean="0"/>
              <a:t>1.47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30.46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0.67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3.14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0.95</a:t>
            </a:r>
            <a:endParaRPr lang="en-CA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645028" y="1110963"/>
            <a:ext cx="14393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CA" sz="2800" dirty="0" smtClean="0"/>
              <a:t>&lt;.001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&lt;.001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&lt;.001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&lt;.001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&gt;.05</a:t>
            </a:r>
            <a:endParaRPr lang="en-CA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772400" y="559678"/>
            <a:ext cx="1872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H</a:t>
            </a:r>
            <a:r>
              <a:rPr lang="en-CA" sz="3200" dirty="0" smtClean="0"/>
              <a:t>azard</a:t>
            </a:r>
            <a:endParaRPr lang="en-CA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9645028" y="598943"/>
            <a:ext cx="1872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P value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9447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Results: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sz="3600" dirty="0" smtClean="0"/>
              <a:t>Multivariate</a:t>
            </a:r>
            <a:br>
              <a:rPr lang="en-CA" sz="3600" dirty="0" smtClean="0"/>
            </a:br>
            <a:r>
              <a:rPr lang="en-CA" sz="3600" dirty="0" smtClean="0"/>
              <a:t>analysis</a:t>
            </a:r>
            <a:br>
              <a:rPr lang="en-CA" sz="3600" dirty="0" smtClean="0"/>
            </a:br>
            <a:r>
              <a:rPr lang="en-CA" sz="3600" dirty="0"/>
              <a:t/>
            </a:r>
            <a:br>
              <a:rPr lang="en-CA" sz="3600" dirty="0"/>
            </a:br>
            <a:r>
              <a:rPr lang="en-CA" sz="3600" dirty="0" smtClean="0"/>
              <a:t>age adjusted</a:t>
            </a:r>
            <a:endParaRPr lang="en-CA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080000" y="1110965"/>
            <a:ext cx="28278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CA" sz="2800" dirty="0" smtClean="0"/>
              <a:t>Laboratory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Nursing home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Surgery center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Physicians office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Oncology center</a:t>
            </a:r>
            <a:endParaRPr lang="en-CA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772400" y="1110964"/>
            <a:ext cx="14393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CA" sz="2800" dirty="0" smtClean="0"/>
              <a:t>1.43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24.74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0.67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3.00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0.94</a:t>
            </a:r>
            <a:endParaRPr lang="en-CA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645028" y="1110963"/>
            <a:ext cx="14393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CA" sz="2800" dirty="0" smtClean="0"/>
              <a:t>&lt;.001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&lt;.001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&lt;.001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&lt;.001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&gt;.05</a:t>
            </a:r>
            <a:endParaRPr lang="en-CA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772400" y="559678"/>
            <a:ext cx="1872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H</a:t>
            </a:r>
            <a:r>
              <a:rPr lang="en-CA" sz="3200" dirty="0" smtClean="0"/>
              <a:t>azard</a:t>
            </a:r>
            <a:endParaRPr lang="en-CA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9645028" y="598943"/>
            <a:ext cx="1872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P value</a:t>
            </a:r>
            <a:endParaRPr lang="en-CA" sz="3200" dirty="0"/>
          </a:p>
        </p:txBody>
      </p:sp>
      <p:sp>
        <p:nvSpPr>
          <p:cNvPr id="3" name="Flowchart: Extract 2"/>
          <p:cNvSpPr/>
          <p:nvPr/>
        </p:nvSpPr>
        <p:spPr>
          <a:xfrm rot="10800000">
            <a:off x="8533176" y="1695738"/>
            <a:ext cx="275264" cy="121640"/>
          </a:xfrm>
          <a:prstGeom prst="flowChartExtra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lowchart: Extract 12"/>
          <p:cNvSpPr/>
          <p:nvPr/>
        </p:nvSpPr>
        <p:spPr>
          <a:xfrm rot="10800000">
            <a:off x="8808440" y="2552813"/>
            <a:ext cx="275264" cy="121640"/>
          </a:xfrm>
          <a:prstGeom prst="flowChartExtra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lowchart: Extract 13"/>
          <p:cNvSpPr/>
          <p:nvPr/>
        </p:nvSpPr>
        <p:spPr>
          <a:xfrm rot="10800000">
            <a:off x="8588481" y="4239000"/>
            <a:ext cx="275264" cy="121640"/>
          </a:xfrm>
          <a:prstGeom prst="flowChartExtra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5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Results: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sz="3600" dirty="0" smtClean="0"/>
              <a:t>Multivariate</a:t>
            </a:r>
            <a:br>
              <a:rPr lang="en-CA" sz="3600" dirty="0" smtClean="0"/>
            </a:br>
            <a:r>
              <a:rPr lang="en-CA" sz="3600" dirty="0" smtClean="0"/>
              <a:t>analysis</a:t>
            </a:r>
            <a:br>
              <a:rPr lang="en-CA" sz="3600" dirty="0" smtClean="0"/>
            </a:br>
            <a:r>
              <a:rPr lang="en-CA" sz="3600" dirty="0"/>
              <a:t/>
            </a:r>
            <a:br>
              <a:rPr lang="en-CA" sz="3600" dirty="0"/>
            </a:br>
            <a:r>
              <a:rPr lang="en-CA" sz="3600" dirty="0" smtClean="0"/>
              <a:t>more robust</a:t>
            </a:r>
            <a:endParaRPr lang="en-CA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080000" y="1110965"/>
            <a:ext cx="28278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CA" sz="2800" dirty="0" smtClean="0"/>
              <a:t>Laboratory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Nursing home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Surgery center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Physicians office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Oncology center</a:t>
            </a:r>
            <a:endParaRPr lang="en-CA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772400" y="1110964"/>
            <a:ext cx="14393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CA" sz="2800" dirty="0" smtClean="0"/>
              <a:t>0.98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7.89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0.83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2.08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0.91</a:t>
            </a:r>
            <a:endParaRPr lang="en-CA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645028" y="1110963"/>
            <a:ext cx="14393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CA" sz="2800" dirty="0" smtClean="0">
                <a:solidFill>
                  <a:srgbClr val="FF0000"/>
                </a:solidFill>
              </a:rPr>
              <a:t>&gt;.05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&lt;.001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&lt;.001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&lt;.001</a:t>
            </a:r>
          </a:p>
          <a:p>
            <a:pPr>
              <a:lnSpc>
                <a:spcPct val="200000"/>
              </a:lnSpc>
            </a:pPr>
            <a:r>
              <a:rPr lang="en-CA" sz="2800" dirty="0" smtClean="0"/>
              <a:t>&gt;.05</a:t>
            </a:r>
            <a:endParaRPr lang="en-CA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772400" y="559678"/>
            <a:ext cx="1872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H</a:t>
            </a:r>
            <a:r>
              <a:rPr lang="en-CA" sz="3200" dirty="0" smtClean="0"/>
              <a:t>azard</a:t>
            </a:r>
            <a:endParaRPr lang="en-CA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9645028" y="598943"/>
            <a:ext cx="1872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P value</a:t>
            </a:r>
            <a:endParaRPr lang="en-CA" sz="3200" dirty="0"/>
          </a:p>
        </p:txBody>
      </p:sp>
      <p:sp>
        <p:nvSpPr>
          <p:cNvPr id="10" name="Flowchart: Extract 9"/>
          <p:cNvSpPr/>
          <p:nvPr/>
        </p:nvSpPr>
        <p:spPr>
          <a:xfrm rot="10800000">
            <a:off x="8571082" y="2559804"/>
            <a:ext cx="275264" cy="121640"/>
          </a:xfrm>
          <a:prstGeom prst="flowChartExtra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lowchart: Extract 10"/>
          <p:cNvSpPr/>
          <p:nvPr/>
        </p:nvSpPr>
        <p:spPr>
          <a:xfrm rot="10800000">
            <a:off x="8571082" y="4229213"/>
            <a:ext cx="275264" cy="121640"/>
          </a:xfrm>
          <a:prstGeom prst="flowChartExtra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lowchart: Extract 11"/>
          <p:cNvSpPr/>
          <p:nvPr/>
        </p:nvSpPr>
        <p:spPr>
          <a:xfrm>
            <a:off x="8571082" y="3367244"/>
            <a:ext cx="275264" cy="121640"/>
          </a:xfrm>
          <a:prstGeom prst="flowChartExtra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51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Results: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sz="3600" dirty="0" smtClean="0"/>
              <a:t>Dem curves</a:t>
            </a:r>
            <a:endParaRPr lang="en-CA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5" y="1397370"/>
            <a:ext cx="66484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Discussion: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sz="3600" dirty="0" smtClean="0"/>
              <a:t>Method</a:t>
            </a:r>
            <a:br>
              <a:rPr lang="en-CA" sz="3600" dirty="0" smtClean="0"/>
            </a:br>
            <a:r>
              <a:rPr lang="en-CA" sz="3600" dirty="0" smtClean="0"/>
              <a:t>Limitations</a:t>
            </a:r>
            <a:br>
              <a:rPr lang="en-CA" sz="3600" dirty="0" smtClean="0"/>
            </a:br>
            <a:r>
              <a:rPr lang="en-CA" sz="3600" dirty="0" smtClean="0"/>
              <a:t>Inference</a:t>
            </a:r>
            <a:endParaRPr lang="en-CA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655156"/>
          </a:xfrm>
        </p:spPr>
        <p:txBody>
          <a:bodyPr>
            <a:normAutofit/>
          </a:bodyPr>
          <a:lstStyle/>
          <a:p>
            <a:r>
              <a:rPr lang="en-CA" sz="3600" dirty="0" smtClean="0"/>
              <a:t>Multivariate and the problem of missing data</a:t>
            </a:r>
          </a:p>
          <a:p>
            <a:r>
              <a:rPr lang="en-CA" sz="3600" dirty="0" smtClean="0"/>
              <a:t>Rounding down the dataset</a:t>
            </a:r>
          </a:p>
          <a:p>
            <a:r>
              <a:rPr lang="en-CA" sz="3600" dirty="0" smtClean="0"/>
              <a:t>χ2 test and mediators, hypothesis testing</a:t>
            </a:r>
          </a:p>
          <a:p>
            <a:r>
              <a:rPr lang="en-CA" sz="3600" dirty="0" smtClean="0"/>
              <a:t>What is it about nursing homes?</a:t>
            </a:r>
          </a:p>
          <a:p>
            <a:r>
              <a:rPr lang="en-CA" sz="3600" dirty="0" smtClean="0"/>
              <a:t>Prioritizing checkup programs</a:t>
            </a:r>
          </a:p>
          <a:p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46182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1428"/>
            <a:ext cx="3833906" cy="893565"/>
          </a:xfrm>
        </p:spPr>
        <p:txBody>
          <a:bodyPr/>
          <a:lstStyle/>
          <a:p>
            <a:r>
              <a:rPr lang="en-CA" dirty="0" smtClean="0"/>
              <a:t>Questions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450816"/>
            <a:ext cx="6248398" cy="1020345"/>
          </a:xfrm>
        </p:spPr>
        <p:txBody>
          <a:bodyPr>
            <a:normAutofit/>
          </a:bodyPr>
          <a:lstStyle/>
          <a:p>
            <a:r>
              <a:rPr lang="en-CA" sz="3600" i="1" dirty="0" smtClean="0"/>
              <a:t>?</a:t>
            </a:r>
            <a:endParaRPr lang="en-CA" sz="3600" i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62000" y="3335542"/>
            <a:ext cx="3833906" cy="893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200" dirty="0" smtClean="0"/>
              <a:t>Acknowledgements</a:t>
            </a:r>
            <a:endParaRPr lang="en-CA" sz="32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181600" y="3344930"/>
            <a:ext cx="6248398" cy="2794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600" dirty="0" smtClean="0"/>
              <a:t>Google</a:t>
            </a:r>
          </a:p>
          <a:p>
            <a:r>
              <a:rPr lang="en-CA" sz="3600" dirty="0" smtClean="0"/>
              <a:t>Package </a:t>
            </a:r>
            <a:r>
              <a:rPr lang="en-CA" sz="3600" dirty="0" err="1" smtClean="0"/>
              <a:t>TableOne</a:t>
            </a:r>
            <a:r>
              <a:rPr lang="en-CA" sz="3600" dirty="0" smtClean="0"/>
              <a:t>, </a:t>
            </a:r>
            <a:r>
              <a:rPr lang="en-CA" sz="3600" dirty="0" err="1" smtClean="0"/>
              <a:t>Kazuki</a:t>
            </a:r>
            <a:r>
              <a:rPr lang="en-CA" sz="3600" dirty="0" smtClean="0"/>
              <a:t> Yoshida</a:t>
            </a:r>
          </a:p>
          <a:p>
            <a:r>
              <a:rPr lang="en-CA" sz="3600" dirty="0" smtClean="0"/>
              <a:t>Dr. Johnson’s hour long help session</a:t>
            </a:r>
          </a:p>
          <a:p>
            <a:r>
              <a:rPr lang="en-CA" sz="3600" dirty="0" smtClean="0"/>
              <a:t>Kyle’s emails</a:t>
            </a:r>
          </a:p>
          <a:p>
            <a:r>
              <a:rPr lang="en-CA" sz="3600" dirty="0" smtClean="0"/>
              <a:t>My group mates in DC course</a:t>
            </a:r>
          </a:p>
          <a:p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406472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Background</a:t>
            </a:r>
          </a:p>
          <a:p>
            <a:r>
              <a:rPr lang="en-CA" dirty="0" smtClean="0"/>
              <a:t>Research question</a:t>
            </a:r>
          </a:p>
          <a:p>
            <a:r>
              <a:rPr lang="en-CA" dirty="0" smtClean="0"/>
              <a:t>Methods</a:t>
            </a:r>
          </a:p>
          <a:p>
            <a:pPr marL="541338" lvl="1" indent="-269875"/>
            <a:r>
              <a:rPr lang="en-CA" dirty="0" smtClean="0"/>
              <a:t>Data </a:t>
            </a:r>
            <a:r>
              <a:rPr lang="en-CA" dirty="0"/>
              <a:t>cleaning</a:t>
            </a:r>
          </a:p>
          <a:p>
            <a:pPr marL="541338" lvl="1" indent="-269875"/>
            <a:r>
              <a:rPr lang="en-CA" dirty="0" err="1"/>
              <a:t>D</a:t>
            </a:r>
            <a:r>
              <a:rPr lang="en-CA" dirty="0" err="1" smtClean="0"/>
              <a:t>escriptives</a:t>
            </a:r>
            <a:endParaRPr lang="en-CA" dirty="0" smtClean="0"/>
          </a:p>
          <a:p>
            <a:pPr marL="541338" lvl="1" indent="-269875"/>
            <a:r>
              <a:rPr lang="en-CA" dirty="0" smtClean="0"/>
              <a:t>Analysis plan</a:t>
            </a:r>
          </a:p>
          <a:p>
            <a:r>
              <a:rPr lang="en-CA" dirty="0" smtClean="0"/>
              <a:t>Results</a:t>
            </a:r>
          </a:p>
          <a:p>
            <a:pPr marL="541338" lvl="1" indent="-269875"/>
            <a:r>
              <a:rPr lang="en-CA" dirty="0" smtClean="0"/>
              <a:t>Table 1</a:t>
            </a:r>
          </a:p>
          <a:p>
            <a:pPr marL="541338" lvl="1" indent="-269875"/>
            <a:r>
              <a:rPr lang="en-CA" dirty="0" smtClean="0"/>
              <a:t>Univariate</a:t>
            </a:r>
          </a:p>
          <a:p>
            <a:pPr marL="541338" lvl="1" indent="-269875"/>
            <a:r>
              <a:rPr lang="en-CA" dirty="0" smtClean="0"/>
              <a:t>Multivariate</a:t>
            </a:r>
          </a:p>
          <a:p>
            <a:pPr marL="541338" lvl="1" indent="-269875"/>
            <a:r>
              <a:rPr lang="en-CA" dirty="0" smtClean="0"/>
              <a:t>Survival</a:t>
            </a:r>
          </a:p>
          <a:p>
            <a:r>
              <a:rPr lang="en-CA" dirty="0" smtClean="0"/>
              <a:t>Discussion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1704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937428"/>
          </a:xfrm>
        </p:spPr>
        <p:txBody>
          <a:bodyPr/>
          <a:lstStyle/>
          <a:p>
            <a:r>
              <a:rPr lang="en-CA" dirty="0" smtClean="0"/>
              <a:t>Background</a:t>
            </a:r>
            <a:endParaRPr lang="en-C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904382"/>
            <a:ext cx="3833906" cy="3940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3200" i="0" dirty="0" smtClean="0"/>
              <a:t>On my DC Policy trip I advocated for Planned Parenthood.</a:t>
            </a:r>
          </a:p>
          <a:p>
            <a:pPr marL="457200" indent="-4572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3200" i="0" dirty="0" smtClean="0"/>
              <a:t>Found that in some counties, PP are the only source of women’s wellness checks.</a:t>
            </a:r>
          </a:p>
          <a:p>
            <a:pPr marL="457200" indent="-4572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3200" i="0" dirty="0" smtClean="0"/>
              <a:t>There is a major difference between quality of care offered at FQHCs and at PP.</a:t>
            </a:r>
            <a:endParaRPr lang="en-CA" sz="3200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140" y="559678"/>
            <a:ext cx="4523305" cy="585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6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The objective of this study is to determine whether the different types of </a:t>
            </a:r>
            <a:r>
              <a:rPr lang="en-CA" sz="3600" dirty="0" smtClean="0">
                <a:solidFill>
                  <a:srgbClr val="FF0000"/>
                </a:solidFill>
              </a:rPr>
              <a:t>cancer diagnosis reporting source </a:t>
            </a:r>
            <a:r>
              <a:rPr lang="en-CA" sz="3600" dirty="0" smtClean="0"/>
              <a:t>are associated with a difference in </a:t>
            </a:r>
            <a:r>
              <a:rPr lang="en-CA" sz="3600" dirty="0" smtClean="0">
                <a:solidFill>
                  <a:srgbClr val="FF0000"/>
                </a:solidFill>
              </a:rPr>
              <a:t>breast cancer survival </a:t>
            </a:r>
            <a:r>
              <a:rPr lang="en-CA" sz="3600" dirty="0" smtClean="0"/>
              <a:t>in the U.S.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8172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Methods: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sz="3600" dirty="0" smtClean="0"/>
              <a:t>Data cleaning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SEER*Stat </a:t>
            </a:r>
            <a:r>
              <a:rPr lang="en-CA" dirty="0" smtClean="0"/>
              <a:t>18</a:t>
            </a:r>
            <a:endParaRPr lang="en-CA" dirty="0" smtClean="0"/>
          </a:p>
          <a:p>
            <a:pPr marL="711200" lvl="1" indent="-355600"/>
            <a:r>
              <a:rPr lang="en-CA" dirty="0" smtClean="0"/>
              <a:t>Case listing session</a:t>
            </a:r>
          </a:p>
          <a:p>
            <a:pPr marL="711200" lvl="1" indent="-355600"/>
            <a:r>
              <a:rPr lang="en-CA" dirty="0" smtClean="0"/>
              <a:t>Diagnosis and survival data, individual level</a:t>
            </a:r>
          </a:p>
          <a:p>
            <a:r>
              <a:rPr lang="en-CA" dirty="0" smtClean="0"/>
              <a:t>Variables</a:t>
            </a:r>
          </a:p>
          <a:p>
            <a:pPr marL="711200" lvl="1" indent="-355600"/>
            <a:r>
              <a:rPr lang="en-CA" dirty="0" smtClean="0"/>
              <a:t>Survival, specific death, reporting types</a:t>
            </a:r>
          </a:p>
          <a:p>
            <a:pPr marL="711200" lvl="1" indent="-355600"/>
            <a:r>
              <a:rPr lang="en-CA" dirty="0" smtClean="0"/>
              <a:t>Controls: diagnosis age, sex, race, insurance, stage</a:t>
            </a:r>
          </a:p>
          <a:p>
            <a:r>
              <a:rPr lang="en-CA" dirty="0" smtClean="0"/>
              <a:t>Preparing for MICE</a:t>
            </a:r>
          </a:p>
          <a:p>
            <a:pPr marL="711200" lvl="1" indent="-355600"/>
            <a:r>
              <a:rPr lang="en-CA" dirty="0" smtClean="0"/>
              <a:t>Missing data</a:t>
            </a:r>
          </a:p>
          <a:p>
            <a:r>
              <a:rPr lang="en-CA" dirty="0" smtClean="0"/>
              <a:t>Preparing for </a:t>
            </a:r>
            <a:r>
              <a:rPr lang="en-CA" dirty="0" err="1"/>
              <a:t>c</a:t>
            </a:r>
            <a:r>
              <a:rPr lang="en-CA" dirty="0" err="1" smtClean="0"/>
              <a:t>oxph</a:t>
            </a:r>
            <a:endParaRPr lang="en-CA" dirty="0" smtClean="0"/>
          </a:p>
          <a:p>
            <a:pPr marL="711200" lvl="1" indent="-439738"/>
            <a:r>
              <a:rPr lang="en-CA" dirty="0" err="1" smtClean="0"/>
              <a:t>Na.omit</a:t>
            </a:r>
            <a:endParaRPr lang="en-CA" dirty="0" smtClean="0"/>
          </a:p>
          <a:p>
            <a:pPr marL="711200" lvl="1" indent="-439738"/>
            <a:r>
              <a:rPr lang="en-CA" dirty="0" smtClean="0"/>
              <a:t>Complete case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5898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Methods: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sz="3600" dirty="0" err="1" smtClean="0"/>
              <a:t>Descriptives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998132"/>
            <a:ext cx="6248398" cy="4226089"/>
          </a:xfrm>
        </p:spPr>
        <p:txBody>
          <a:bodyPr>
            <a:normAutofit/>
          </a:bodyPr>
          <a:lstStyle/>
          <a:p>
            <a:r>
              <a:rPr lang="en-CA" sz="2800" dirty="0" smtClean="0"/>
              <a:t>Package called “</a:t>
            </a:r>
            <a:r>
              <a:rPr lang="en-CA" sz="2800" dirty="0" err="1" smtClean="0"/>
              <a:t>TableOne</a:t>
            </a:r>
            <a:r>
              <a:rPr lang="en-CA" sz="2800" dirty="0" smtClean="0"/>
              <a:t>” is very handy</a:t>
            </a:r>
          </a:p>
        </p:txBody>
      </p:sp>
    </p:spTree>
    <p:extLst>
      <p:ext uri="{BB962C8B-B14F-4D97-AF65-F5344CB8AC3E}">
        <p14:creationId xmlns:p14="http://schemas.microsoft.com/office/powerpoint/2010/main" val="411666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Methods: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sz="3600" dirty="0" smtClean="0"/>
              <a:t>Analysis plan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664543"/>
          </a:xfrm>
        </p:spPr>
        <p:txBody>
          <a:bodyPr>
            <a:normAutofit/>
          </a:bodyPr>
          <a:lstStyle/>
          <a:p>
            <a:r>
              <a:rPr lang="en-CA" sz="2800" dirty="0" smtClean="0"/>
              <a:t>Univariate </a:t>
            </a:r>
            <a:r>
              <a:rPr lang="en-CA" sz="2800" dirty="0" err="1" smtClean="0"/>
              <a:t>coxph</a:t>
            </a:r>
            <a:endParaRPr lang="en-CA" sz="2800" dirty="0" smtClean="0"/>
          </a:p>
          <a:p>
            <a:pPr marL="711200" lvl="1" indent="-355600"/>
            <a:r>
              <a:rPr lang="en-CA" sz="2600" dirty="0" smtClean="0"/>
              <a:t>Survival time, death event, reporting</a:t>
            </a:r>
          </a:p>
          <a:p>
            <a:r>
              <a:rPr lang="en-CA" sz="2800" dirty="0" smtClean="0"/>
              <a:t>Multivariate </a:t>
            </a:r>
            <a:r>
              <a:rPr lang="en-CA" sz="2800" dirty="0" err="1" smtClean="0"/>
              <a:t>coxph</a:t>
            </a:r>
            <a:endParaRPr lang="en-CA" sz="2800" dirty="0" smtClean="0"/>
          </a:p>
          <a:p>
            <a:pPr marL="711200" lvl="1" indent="-355600"/>
            <a:r>
              <a:rPr lang="en-CA" sz="2600" dirty="0" smtClean="0"/>
              <a:t>Age adjusted</a:t>
            </a:r>
          </a:p>
          <a:p>
            <a:r>
              <a:rPr lang="en-CA" sz="2800" dirty="0" smtClean="0"/>
              <a:t>Multivariate </a:t>
            </a:r>
            <a:r>
              <a:rPr lang="en-CA" sz="2800" dirty="0" err="1" smtClean="0"/>
              <a:t>coxph</a:t>
            </a:r>
            <a:endParaRPr lang="en-CA" sz="2800" dirty="0" smtClean="0"/>
          </a:p>
          <a:p>
            <a:pPr marL="711200" lvl="1" indent="-355600"/>
            <a:r>
              <a:rPr lang="en-CA" sz="2600" dirty="0" smtClean="0"/>
              <a:t>Control variables</a:t>
            </a:r>
          </a:p>
          <a:p>
            <a:r>
              <a:rPr lang="en-CA" sz="2800" dirty="0" smtClean="0"/>
              <a:t>Survival curves</a:t>
            </a:r>
          </a:p>
        </p:txBody>
      </p:sp>
    </p:spTree>
    <p:extLst>
      <p:ext uri="{BB962C8B-B14F-4D97-AF65-F5344CB8AC3E}">
        <p14:creationId xmlns:p14="http://schemas.microsoft.com/office/powerpoint/2010/main" val="5744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624251"/>
            <a:ext cx="10811691" cy="1297577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Results:</a:t>
            </a:r>
            <a:br>
              <a:rPr lang="en-CA" dirty="0" smtClean="0"/>
            </a:br>
            <a:r>
              <a:rPr lang="en-CA" sz="3600" dirty="0" smtClean="0"/>
              <a:t>Table 1, or should I call it… </a:t>
            </a:r>
            <a:r>
              <a:rPr lang="en-CA" sz="3600" dirty="0" err="1" smtClean="0"/>
              <a:t>Tableone</a:t>
            </a:r>
            <a:endParaRPr lang="en-CA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3" y="869042"/>
            <a:ext cx="11212014" cy="323773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54649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Results: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sz="3600" dirty="0" smtClean="0"/>
              <a:t>MICE</a:t>
            </a:r>
            <a:br>
              <a:rPr lang="en-CA" sz="3600" dirty="0" smtClean="0"/>
            </a:br>
            <a:r>
              <a:rPr lang="en-CA" sz="3600" dirty="0"/>
              <a:t/>
            </a:r>
            <a:br>
              <a:rPr lang="en-CA" sz="3600" dirty="0"/>
            </a:br>
            <a:r>
              <a:rPr lang="en-CA" sz="3600" dirty="0" smtClean="0"/>
              <a:t/>
            </a:r>
            <a:br>
              <a:rPr lang="en-CA" sz="3600" dirty="0" smtClean="0"/>
            </a:br>
            <a:r>
              <a:rPr lang="en-CA" sz="3600" dirty="0"/>
              <a:t/>
            </a:r>
            <a:br>
              <a:rPr lang="en-CA" sz="3600" dirty="0"/>
            </a:br>
            <a:r>
              <a:rPr lang="en-CA" sz="3600" dirty="0" smtClean="0"/>
              <a:t/>
            </a:r>
            <a:br>
              <a:rPr lang="en-CA" sz="3600" dirty="0" smtClean="0"/>
            </a:br>
            <a:r>
              <a:rPr lang="en-CA" sz="3600" dirty="0"/>
              <a:t/>
            </a:r>
            <a:br>
              <a:rPr lang="en-CA" sz="3600" dirty="0"/>
            </a:br>
            <a:r>
              <a:rPr lang="en-CA" sz="3600" dirty="0" smtClean="0"/>
              <a:t>…no mice</a:t>
            </a:r>
            <a:endParaRPr lang="en-CA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08" t="5127" r="3411" b="4572"/>
          <a:stretch/>
        </p:blipFill>
        <p:spPr>
          <a:xfrm>
            <a:off x="4863403" y="908730"/>
            <a:ext cx="6832880" cy="302017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27" r="4081" b="3687"/>
          <a:stretch/>
        </p:blipFill>
        <p:spPr>
          <a:xfrm>
            <a:off x="4863402" y="4300695"/>
            <a:ext cx="5838094" cy="186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122</TotalTime>
  <Words>351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Corbel</vt:lpstr>
      <vt:lpstr>Headlines</vt:lpstr>
      <vt:lpstr>Basically Bill’s Various errors and how to deal with them</vt:lpstr>
      <vt:lpstr>Contents</vt:lpstr>
      <vt:lpstr>Background</vt:lpstr>
      <vt:lpstr>Question</vt:lpstr>
      <vt:lpstr>Methods:  Data cleaning</vt:lpstr>
      <vt:lpstr>Methods:  Descriptives</vt:lpstr>
      <vt:lpstr>Methods:  Analysis plan</vt:lpstr>
      <vt:lpstr>Results: Table 1, or should I call it… Tableone</vt:lpstr>
      <vt:lpstr>Results:  MICE      …no mice</vt:lpstr>
      <vt:lpstr>Results:  Univariate analysis</vt:lpstr>
      <vt:lpstr>Results:  Multivariate analysis  age adjusted</vt:lpstr>
      <vt:lpstr>Results:  Multivariate analysis  more robust</vt:lpstr>
      <vt:lpstr>Results:  Dem curves</vt:lpstr>
      <vt:lpstr>Discussion:  Method Limitations Inference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Liu</dc:creator>
  <cp:lastModifiedBy>Bill Liu</cp:lastModifiedBy>
  <cp:revision>69</cp:revision>
  <dcterms:created xsi:type="dcterms:W3CDTF">2019-04-24T02:14:07Z</dcterms:created>
  <dcterms:modified xsi:type="dcterms:W3CDTF">2019-04-24T04:27:40Z</dcterms:modified>
</cp:coreProperties>
</file>