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A9C1A42-1FBF-4A44-956F-72CC5C24BA46}" type="datetimeFigureOut">
              <a:rPr lang="en-AU" smtClean="0"/>
              <a:t>5/10/2019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200709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A9C1A42-1FBF-4A44-956F-72CC5C24BA46}" type="datetimeFigureOut">
              <a:rPr lang="en-AU" smtClean="0"/>
              <a:t>5/10/2019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93266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A9C1A42-1FBF-4A44-956F-72CC5C24BA46}" type="datetimeFigureOut">
              <a:rPr lang="en-AU" smtClean="0"/>
              <a:t>5/10/2019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100846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A9C1A42-1FBF-4A44-956F-72CC5C24BA46}" type="datetimeFigureOut">
              <a:rPr lang="en-AU" smtClean="0"/>
              <a:t>5/10/2019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127800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9C1A42-1FBF-4A44-956F-72CC5C24BA46}" type="datetimeFigureOut">
              <a:rPr lang="en-AU" smtClean="0"/>
              <a:t>5/10/2019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247175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A9C1A42-1FBF-4A44-956F-72CC5C24BA46}" type="datetimeFigureOut">
              <a:rPr lang="en-AU" smtClean="0"/>
              <a:t>5/10/2019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290970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A9C1A42-1FBF-4A44-956F-72CC5C24BA46}" type="datetimeFigureOut">
              <a:rPr lang="en-AU" smtClean="0"/>
              <a:t>5/10/2019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385097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A9C1A42-1FBF-4A44-956F-72CC5C24BA46}" type="datetimeFigureOut">
              <a:rPr lang="en-AU" smtClean="0"/>
              <a:t>5/10/2019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212314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C1A42-1FBF-4A44-956F-72CC5C24BA46}" type="datetimeFigureOut">
              <a:rPr lang="en-AU" smtClean="0"/>
              <a:t>5/10/2019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292669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9C1A42-1FBF-4A44-956F-72CC5C24BA46}" type="datetimeFigureOut">
              <a:rPr lang="en-AU" smtClean="0"/>
              <a:t>5/10/2019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26413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9C1A42-1FBF-4A44-956F-72CC5C24BA46}" type="datetimeFigureOut">
              <a:rPr lang="en-AU" smtClean="0"/>
              <a:t>5/10/2019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0B8D05-9517-44BA-843B-FCBA1296796A}" type="slidenum">
              <a:rPr lang="en-AU" smtClean="0"/>
              <a:t>‹#›</a:t>
            </a:fld>
            <a:endParaRPr lang="en-AU"/>
          </a:p>
        </p:txBody>
      </p:sp>
    </p:spTree>
    <p:extLst>
      <p:ext uri="{BB962C8B-B14F-4D97-AF65-F5344CB8AC3E}">
        <p14:creationId xmlns:p14="http://schemas.microsoft.com/office/powerpoint/2010/main" val="371854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C1A42-1FBF-4A44-956F-72CC5C24BA46}" type="datetimeFigureOut">
              <a:rPr lang="en-AU" smtClean="0"/>
              <a:t>5/10/2019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B8D05-9517-44BA-843B-FCBA1296796A}" type="slidenum">
              <a:rPr lang="en-AU" smtClean="0"/>
              <a:t>‹#›</a:t>
            </a:fld>
            <a:endParaRPr lang="en-AU"/>
          </a:p>
        </p:txBody>
      </p:sp>
    </p:spTree>
    <p:extLst>
      <p:ext uri="{BB962C8B-B14F-4D97-AF65-F5344CB8AC3E}">
        <p14:creationId xmlns:p14="http://schemas.microsoft.com/office/powerpoint/2010/main" val="191870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a:t>
            </a:r>
            <a:r>
              <a:rPr lang="en-US" dirty="0" err="1" smtClean="0"/>
              <a:t>Qld</a:t>
            </a:r>
            <a:r>
              <a:rPr lang="en-US" dirty="0" smtClean="0"/>
              <a:t> Mining towns</a:t>
            </a:r>
            <a:endParaRPr lang="en-AU" dirty="0"/>
          </a:p>
        </p:txBody>
      </p:sp>
      <p:sp>
        <p:nvSpPr>
          <p:cNvPr id="3" name="Subtitle 2"/>
          <p:cNvSpPr>
            <a:spLocks noGrp="1"/>
          </p:cNvSpPr>
          <p:nvPr>
            <p:ph type="subTitle" idx="1"/>
          </p:nvPr>
        </p:nvSpPr>
        <p:spPr/>
        <p:txBody>
          <a:bodyPr/>
          <a:lstStyle/>
          <a:p>
            <a:r>
              <a:rPr lang="en-US" dirty="0" smtClean="0"/>
              <a:t>William Lovell – Oct 2019</a:t>
            </a:r>
            <a:endParaRPr lang="en-AU" dirty="0"/>
          </a:p>
        </p:txBody>
      </p:sp>
    </p:spTree>
    <p:extLst>
      <p:ext uri="{BB962C8B-B14F-4D97-AF65-F5344CB8AC3E}">
        <p14:creationId xmlns:p14="http://schemas.microsoft.com/office/powerpoint/2010/main" val="335341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AU" dirty="0"/>
          </a:p>
        </p:txBody>
      </p:sp>
      <p:sp>
        <p:nvSpPr>
          <p:cNvPr id="3" name="Content Placeholder 2"/>
          <p:cNvSpPr>
            <a:spLocks noGrp="1"/>
          </p:cNvSpPr>
          <p:nvPr>
            <p:ph idx="1"/>
          </p:nvPr>
        </p:nvSpPr>
        <p:spPr/>
        <p:txBody>
          <a:bodyPr/>
          <a:lstStyle/>
          <a:p>
            <a:r>
              <a:rPr lang="en-US" dirty="0" smtClean="0"/>
              <a:t>Mining towns are often very small and very remote – making it difficult for mining companies to attract potential candidates to the towns and to retain them as their expectations are often very different to reality. </a:t>
            </a:r>
          </a:p>
          <a:p>
            <a:r>
              <a:rPr lang="en-US" dirty="0" smtClean="0"/>
              <a:t>Using foursquare data we will build up a picture of different types of towns so better realistic job previews can be delivered. </a:t>
            </a:r>
            <a:endParaRPr lang="en-AU" dirty="0"/>
          </a:p>
        </p:txBody>
      </p:sp>
    </p:spTree>
    <p:extLst>
      <p:ext uri="{BB962C8B-B14F-4D97-AF65-F5344CB8AC3E}">
        <p14:creationId xmlns:p14="http://schemas.microsoft.com/office/powerpoint/2010/main" val="39364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QLD</a:t>
            </a:r>
            <a:endParaRPr lang="en-AU" dirty="0"/>
          </a:p>
        </p:txBody>
      </p:sp>
      <p:pic>
        <p:nvPicPr>
          <p:cNvPr id="4" name="Content Placeholder 3"/>
          <p:cNvPicPr>
            <a:picLocks noGrp="1"/>
          </p:cNvPicPr>
          <p:nvPr>
            <p:ph idx="1"/>
          </p:nvPr>
        </p:nvPicPr>
        <p:blipFill>
          <a:blip r:embed="rId2"/>
          <a:stretch>
            <a:fillRect/>
          </a:stretch>
        </p:blipFill>
        <p:spPr>
          <a:xfrm>
            <a:off x="440636" y="1889846"/>
            <a:ext cx="5441152" cy="3787468"/>
          </a:xfrm>
          <a:prstGeom prst="rect">
            <a:avLst/>
          </a:prstGeom>
        </p:spPr>
      </p:pic>
      <p:sp>
        <p:nvSpPr>
          <p:cNvPr id="5" name="Content Placeholder 2"/>
          <p:cNvSpPr txBox="1">
            <a:spLocks/>
          </p:cNvSpPr>
          <p:nvPr/>
        </p:nvSpPr>
        <p:spPr>
          <a:xfrm>
            <a:off x="6165668" y="1524000"/>
            <a:ext cx="5188131" cy="4652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data consisted of 27 small mining towns in QLD Australia. </a:t>
            </a:r>
          </a:p>
          <a:p>
            <a:r>
              <a:rPr lang="en-US" dirty="0" smtClean="0"/>
              <a:t>There was a wide mixture of towns in terms Population (900 people – 70,000) and location – coastal, country, very remote </a:t>
            </a:r>
            <a:endParaRPr lang="en-AU" dirty="0"/>
          </a:p>
        </p:txBody>
      </p:sp>
    </p:spTree>
    <p:extLst>
      <p:ext uri="{BB962C8B-B14F-4D97-AF65-F5344CB8AC3E}">
        <p14:creationId xmlns:p14="http://schemas.microsoft.com/office/powerpoint/2010/main" val="2652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5 vs 3</a:t>
            </a:r>
            <a:endParaRPr lang="en-AU" dirty="0"/>
          </a:p>
        </p:txBody>
      </p:sp>
      <p:pic>
        <p:nvPicPr>
          <p:cNvPr id="4" name="Picture 3"/>
          <p:cNvPicPr/>
          <p:nvPr/>
        </p:nvPicPr>
        <p:blipFill>
          <a:blip r:embed="rId2"/>
          <a:stretch>
            <a:fillRect/>
          </a:stretch>
        </p:blipFill>
        <p:spPr>
          <a:xfrm>
            <a:off x="838200" y="1988774"/>
            <a:ext cx="2827020" cy="3037205"/>
          </a:xfrm>
          <a:prstGeom prst="rect">
            <a:avLst/>
          </a:prstGeom>
        </p:spPr>
      </p:pic>
      <p:pic>
        <p:nvPicPr>
          <p:cNvPr id="5" name="Content Placeholder 3"/>
          <p:cNvPicPr>
            <a:picLocks noGrp="1"/>
          </p:cNvPicPr>
          <p:nvPr>
            <p:ph idx="1"/>
          </p:nvPr>
        </p:nvPicPr>
        <p:blipFill>
          <a:blip r:embed="rId3"/>
          <a:stretch>
            <a:fillRect/>
          </a:stretch>
        </p:blipFill>
        <p:spPr>
          <a:xfrm>
            <a:off x="4275908" y="1917289"/>
            <a:ext cx="3123261" cy="3180173"/>
          </a:xfrm>
          <a:prstGeom prst="rect">
            <a:avLst/>
          </a:prstGeom>
        </p:spPr>
      </p:pic>
      <p:sp>
        <p:nvSpPr>
          <p:cNvPr id="6" name="Content Placeholder 2"/>
          <p:cNvSpPr txBox="1">
            <a:spLocks/>
          </p:cNvSpPr>
          <p:nvPr/>
        </p:nvSpPr>
        <p:spPr>
          <a:xfrm>
            <a:off x="7646126" y="1262744"/>
            <a:ext cx="3707673" cy="49142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Clusters of 3,4, and 5 were created. </a:t>
            </a:r>
          </a:p>
          <a:p>
            <a:r>
              <a:rPr lang="en-US" dirty="0" smtClean="0"/>
              <a:t>Clusters 3 and 5 were rejected due to over lack of granularity vs over clustering. E.g. the three cluster model resulted in one very big cluster and the five cluster model created additional clusters that couldn’t be explained. </a:t>
            </a:r>
            <a:endParaRPr lang="en-AU" dirty="0"/>
          </a:p>
        </p:txBody>
      </p:sp>
    </p:spTree>
    <p:extLst>
      <p:ext uri="{BB962C8B-B14F-4D97-AF65-F5344CB8AC3E}">
        <p14:creationId xmlns:p14="http://schemas.microsoft.com/office/powerpoint/2010/main" val="137742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Cluster Model</a:t>
            </a:r>
            <a:endParaRPr lang="en-AU" dirty="0"/>
          </a:p>
        </p:txBody>
      </p:sp>
      <p:pic>
        <p:nvPicPr>
          <p:cNvPr id="6" name="Content Placeholder 3"/>
          <p:cNvPicPr>
            <a:picLocks noGrp="1"/>
          </p:cNvPicPr>
          <p:nvPr>
            <p:ph idx="1"/>
          </p:nvPr>
        </p:nvPicPr>
        <p:blipFill>
          <a:blip r:embed="rId2"/>
          <a:stretch>
            <a:fillRect/>
          </a:stretch>
        </p:blipFill>
        <p:spPr>
          <a:xfrm>
            <a:off x="690556" y="1834877"/>
            <a:ext cx="3269263" cy="3688400"/>
          </a:xfrm>
          <a:prstGeom prst="rect">
            <a:avLst/>
          </a:prstGeom>
        </p:spPr>
      </p:pic>
      <p:sp>
        <p:nvSpPr>
          <p:cNvPr id="7" name="Rectangle 6"/>
          <p:cNvSpPr/>
          <p:nvPr/>
        </p:nvSpPr>
        <p:spPr>
          <a:xfrm>
            <a:off x="4606834" y="1690688"/>
            <a:ext cx="6096000" cy="4415440"/>
          </a:xfrm>
          <a:prstGeom prst="rect">
            <a:avLst/>
          </a:prstGeom>
        </p:spPr>
        <p:txBody>
          <a:bodyPr>
            <a:spAutoFit/>
          </a:bodyPr>
          <a:lstStyle/>
          <a:p>
            <a:pPr>
              <a:lnSpc>
                <a:spcPct val="115000"/>
              </a:lnSpc>
              <a:spcAft>
                <a:spcPts val="1000"/>
              </a:spcAft>
            </a:pPr>
            <a:r>
              <a:rPr lang="en-AU" sz="1200" dirty="0">
                <a:latin typeface="Calibri" panose="020F0502020204030204" pitchFamily="34" charset="0"/>
                <a:ea typeface="Calibri" panose="020F0502020204030204" pitchFamily="34" charset="0"/>
                <a:cs typeface="Times New Roman" panose="02020603050405020304" pitchFamily="18" charset="0"/>
              </a:rPr>
              <a:t>Clusters analysis: The five cluster analysis resulted in a cluster of one town, and the three cluster analysis resulted in one cluster of 21 – whereas the four cluster analysis resulted in a nice mix of towns. </a:t>
            </a:r>
          </a:p>
          <a:p>
            <a:pPr>
              <a:lnSpc>
                <a:spcPct val="115000"/>
              </a:lnSpc>
              <a:spcAft>
                <a:spcPts val="1000"/>
              </a:spcAft>
            </a:pPr>
            <a:r>
              <a:rPr lang="en-AU" sz="1200" dirty="0">
                <a:latin typeface="Calibri" panose="020F0502020204030204" pitchFamily="34" charset="0"/>
                <a:ea typeface="Calibri" panose="020F0502020204030204" pitchFamily="34" charset="0"/>
                <a:cs typeface="Times New Roman" panose="02020603050405020304" pitchFamily="18" charset="0"/>
              </a:rPr>
              <a:t>Cluster one: Quilpie, Barcaldine, Blackall . These are simple, small towns highlighted by Airports which indicates they are most likely Fly in Fly out towns, their other venues are simple highlighted by campgrounds, convenience stores, and fast food stores. Populations: 654 – 1316. </a:t>
            </a:r>
          </a:p>
          <a:p>
            <a:pPr>
              <a:lnSpc>
                <a:spcPct val="115000"/>
              </a:lnSpc>
              <a:spcAft>
                <a:spcPts val="1000"/>
              </a:spcAft>
            </a:pPr>
            <a:r>
              <a:rPr lang="en-AU" sz="1200" dirty="0">
                <a:latin typeface="Calibri" panose="020F0502020204030204" pitchFamily="34" charset="0"/>
                <a:ea typeface="Calibri" panose="020F0502020204030204" pitchFamily="34" charset="0"/>
                <a:cs typeface="Times New Roman" panose="02020603050405020304" pitchFamily="18" charset="0"/>
              </a:rPr>
              <a:t>Cluster two: Mt Isa, Mackay, Gladstone, Dalby and Toowoomba. The towns in cluster two are larger, and more established with long histories they are highlighted by venues more expected to be found in large towns like Shopping Malls, Supermarkets, and different categories of food options from Fast Food to coffee shops to Italian food. Another feature also appears to the Movie theatres/Multiplexes. This is supported by the population data with towns in this cluster having between 18000 – 96,000 population. </a:t>
            </a:r>
          </a:p>
          <a:p>
            <a:pPr>
              <a:lnSpc>
                <a:spcPct val="115000"/>
              </a:lnSpc>
              <a:spcAft>
                <a:spcPts val="1000"/>
              </a:spcAft>
            </a:pPr>
            <a:r>
              <a:rPr lang="en-AU" sz="1200" dirty="0">
                <a:latin typeface="Calibri" panose="020F0502020204030204" pitchFamily="34" charset="0"/>
                <a:ea typeface="Calibri" panose="020F0502020204030204" pitchFamily="34" charset="0"/>
                <a:cs typeface="Times New Roman" panose="02020603050405020304" pitchFamily="18" charset="0"/>
              </a:rPr>
              <a:t>Cluster 3: Weipa, Cloncurry, Collinsville, Chinchilla. Population:  1500-3000. These historic towns appear to have common venues related to tourism including Motels, RV Parks and Campgrounds, Scenic Lookouts, and Concert halls. </a:t>
            </a:r>
          </a:p>
          <a:p>
            <a:pPr>
              <a:lnSpc>
                <a:spcPct val="115000"/>
              </a:lnSpc>
              <a:spcAft>
                <a:spcPts val="1000"/>
              </a:spcAft>
            </a:pPr>
            <a:r>
              <a:rPr lang="en-AU" sz="1200" dirty="0">
                <a:latin typeface="Calibri" panose="020F0502020204030204" pitchFamily="34" charset="0"/>
                <a:ea typeface="Calibri" panose="020F0502020204030204" pitchFamily="34" charset="0"/>
                <a:cs typeface="Times New Roman" panose="02020603050405020304" pitchFamily="18" charset="0"/>
              </a:rPr>
              <a:t>Cluster 4: Clermont, Proserpine, Miles Populations: 1169- 3562. The towns in cluster four are geographically aligned and have a mixture of key fixtures including Café’s, Hotels, Grocery Stores. </a:t>
            </a:r>
          </a:p>
        </p:txBody>
      </p:sp>
    </p:spTree>
    <p:extLst>
      <p:ext uri="{BB962C8B-B14F-4D97-AF65-F5344CB8AC3E}">
        <p14:creationId xmlns:p14="http://schemas.microsoft.com/office/powerpoint/2010/main" val="170281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AU" dirty="0"/>
          </a:p>
        </p:txBody>
      </p:sp>
      <p:sp>
        <p:nvSpPr>
          <p:cNvPr id="5" name="Content Placeholder 4"/>
          <p:cNvSpPr>
            <a:spLocks noGrp="1"/>
          </p:cNvSpPr>
          <p:nvPr>
            <p:ph idx="1"/>
          </p:nvPr>
        </p:nvSpPr>
        <p:spPr/>
        <p:txBody>
          <a:bodyPr/>
          <a:lstStyle/>
          <a:p>
            <a:r>
              <a:rPr lang="en-AU" dirty="0"/>
              <a:t>This project aimed to create a picture of ‘small mining towns’ in QLD to help employers provide their prospective employees with a realistic understanding of the living conditions within the town, including building up a picture of weather a town was ‘family’ friendly or more suited to a single or fly in fly out lifestyle. This was achieved in the analysis however could have included other features to build a more complex picture. </a:t>
            </a:r>
            <a:endParaRPr lang="en-AU" b="1" dirty="0"/>
          </a:p>
          <a:p>
            <a:endParaRPr lang="en-AU" dirty="0"/>
          </a:p>
        </p:txBody>
      </p:sp>
    </p:spTree>
    <p:extLst>
      <p:ext uri="{BB962C8B-B14F-4D97-AF65-F5344CB8AC3E}">
        <p14:creationId xmlns:p14="http://schemas.microsoft.com/office/powerpoint/2010/main" val="77703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513</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Presentation: Qld Mining towns</vt:lpstr>
      <vt:lpstr>Problem statement: </vt:lpstr>
      <vt:lpstr>Map of QLD</vt:lpstr>
      <vt:lpstr>Clusters: 5 vs 3</vt:lpstr>
      <vt:lpstr>Four Cluster Model</vt:lpstr>
      <vt:lpstr>Conclusion</vt:lpstr>
    </vt:vector>
  </TitlesOfParts>
  <Company>Rio Tinto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Qld Mining towns</dc:title>
  <dc:creator>Lovell, William (HR)</dc:creator>
  <cp:lastModifiedBy>Lovell, William (HR)</cp:lastModifiedBy>
  <cp:revision>2</cp:revision>
  <dcterms:created xsi:type="dcterms:W3CDTF">2019-10-05T06:52:26Z</dcterms:created>
  <dcterms:modified xsi:type="dcterms:W3CDTF">2019-10-05T07:02:35Z</dcterms:modified>
</cp:coreProperties>
</file>