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9" r:id="rId14"/>
    <p:sldId id="280" r:id="rId15"/>
    <p:sldId id="267" r:id="rId16"/>
    <p:sldId id="268" r:id="rId17"/>
    <p:sldId id="275" r:id="rId18"/>
    <p:sldId id="269" r:id="rId19"/>
    <p:sldId id="271" r:id="rId20"/>
    <p:sldId id="276" r:id="rId21"/>
    <p:sldId id="272" r:id="rId22"/>
    <p:sldId id="270" r:id="rId23"/>
    <p:sldId id="274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46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B63F8-A874-4E64-BD0B-292F3A8301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7571-1130-42CC-8CE3-4F36F055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6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Inversion</a:t>
            </a:r>
            <a:r>
              <a:rPr lang="en-US" baseline="0" dirty="0" smtClean="0"/>
              <a:t> control</a:t>
            </a:r>
            <a:r>
              <a:rPr lang="el-GR" baseline="0" dirty="0" smtClean="0"/>
              <a:t>, </a:t>
            </a:r>
            <a:r>
              <a:rPr lang="en-US" baseline="0" dirty="0" smtClean="0"/>
              <a:t>extensibility, non-modifiable code.</a:t>
            </a:r>
          </a:p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7571-1130-42CC-8CE3-4F36F055FA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 is an object-oriented representation of the web page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can be modified with a scripting language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7571-1130-42CC-8CE3-4F36F055FA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 is an object-oriented representation of the web page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can be modified with a scripting language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7571-1130-42CC-8CE3-4F36F055FA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Props are read only,</a:t>
            </a:r>
            <a:r>
              <a:rPr lang="en-US" baseline="0" dirty="0" smtClean="0"/>
              <a:t> </a:t>
            </a:r>
            <a:r>
              <a:rPr lang="en-US" dirty="0" err="1" smtClean="0"/>
              <a:t>uni</a:t>
            </a:r>
            <a:r>
              <a:rPr lang="en-US" dirty="0" smtClean="0"/>
              <a:t>-directional flow (parent&gt;child).</a:t>
            </a:r>
            <a:r>
              <a:rPr lang="en-US" baseline="0" dirty="0" smtClean="0"/>
              <a:t> Props are assigning like a tags in html elements and they pass like arguments to a function with {string interpolation}.</a:t>
            </a:r>
          </a:p>
          <a:p>
            <a:r>
              <a:rPr lang="en-US" baseline="0" dirty="0" smtClean="0"/>
              <a:t>State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 built-in object</a:t>
            </a:r>
            <a:r>
              <a:rPr lang="en-US" baseline="0" dirty="0" smtClean="0"/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components to create and manage their own data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-Components receive data from outside with props, whereas they can create and manage their own data with state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-Props are used to pass data, whereas state is for managing data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-Data from props is read-only, and cannot be modified by a component that is receiving it from outside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-State data can be modified by its own component, but is private (cannot be accessed from outside)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-Props can only be passed from parent component to child (unidirectional flow)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-Modifying state should happen with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) method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7571-1130-42CC-8CE3-4F36F055FA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virtual DOM (VDOM) is a programming concept where an ideal, or “virtual”, representation of a UI is kept in memory and synced with the “real” DOM by a library such 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7571-1130-42CC-8CE3-4F36F055F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Transpiler</a:t>
            </a:r>
            <a:r>
              <a:rPr lang="en-US" dirty="0" smtClean="0"/>
              <a:t>: it is source-to-source compilers, are tools that read source code written in one programming language, and produce the equivalent code in another language.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Object-relational-mapping is the idea of being able to write queries like the one above, as well as much more complicated ones, using the object-oriented paradigm of your preferred programming language.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Object-Document Mapping is the ORM for non-relational document oriented databases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7571-1130-42CC-8CE3-4F36F055F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Με</a:t>
            </a:r>
            <a:r>
              <a:rPr lang="el-GR" baseline="0" dirty="0" smtClean="0"/>
              <a:t> το </a:t>
            </a:r>
            <a:r>
              <a:rPr lang="en-US" baseline="0" dirty="0" smtClean="0"/>
              <a:t>API</a:t>
            </a:r>
            <a:r>
              <a:rPr lang="el-GR" baseline="0" dirty="0" smtClean="0"/>
              <a:t> μπορούμε ανταλλάσσουμε μόνο </a:t>
            </a:r>
            <a:r>
              <a:rPr lang="en-US" baseline="0" dirty="0" smtClean="0"/>
              <a:t>data </a:t>
            </a:r>
            <a:r>
              <a:rPr lang="el-GR" baseline="0" dirty="0" smtClean="0"/>
              <a:t>ενώ με το </a:t>
            </a:r>
            <a:r>
              <a:rPr lang="en-US" baseline="0" dirty="0" err="1" smtClean="0"/>
              <a:t>mvc</a:t>
            </a:r>
            <a:r>
              <a:rPr lang="en-US" baseline="0" dirty="0" smtClean="0"/>
              <a:t> </a:t>
            </a:r>
            <a:r>
              <a:rPr lang="el-GR" baseline="0" dirty="0" smtClean="0"/>
              <a:t>ανταλλάσσονται σελίδες και δεδομένα.</a:t>
            </a:r>
          </a:p>
          <a:p>
            <a:r>
              <a:rPr lang="el-GR" baseline="0" dirty="0" smtClean="0"/>
              <a:t>Το </a:t>
            </a:r>
            <a:r>
              <a:rPr lang="en-US" baseline="0" dirty="0" smtClean="0"/>
              <a:t>Next.js </a:t>
            </a:r>
            <a:r>
              <a:rPr lang="el-GR" baseline="0" dirty="0" smtClean="0"/>
              <a:t>είναι ο </a:t>
            </a:r>
            <a:r>
              <a:rPr lang="en-US" baseline="0" dirty="0" smtClean="0"/>
              <a:t>server </a:t>
            </a:r>
            <a:r>
              <a:rPr lang="el-GR" baseline="0" dirty="0" smtClean="0"/>
              <a:t>που θα σερβίρει τις σελίδες.</a:t>
            </a:r>
            <a:r>
              <a:rPr lang="en-US" baseline="0" dirty="0" smtClean="0"/>
              <a:t> </a:t>
            </a:r>
            <a:r>
              <a:rPr lang="el-GR" baseline="0" dirty="0" smtClean="0"/>
              <a:t> </a:t>
            </a:r>
            <a:endParaRPr lang="en-US" baseline="0" dirty="0" smtClean="0"/>
          </a:p>
          <a:p>
            <a:r>
              <a:rPr lang="el-GR" baseline="0" dirty="0" smtClean="0"/>
              <a:t>Το </a:t>
            </a:r>
            <a:r>
              <a:rPr lang="en-US" baseline="0" dirty="0" smtClean="0"/>
              <a:t>browser </a:t>
            </a:r>
            <a:r>
              <a:rPr lang="el-GR" baseline="0" dirty="0" smtClean="0"/>
              <a:t>εσωτερικά ανακυκλώνει το </a:t>
            </a:r>
            <a:r>
              <a:rPr lang="en-US" baseline="0" dirty="0" smtClean="0"/>
              <a:t>state </a:t>
            </a:r>
            <a:r>
              <a:rPr lang="el-GR" baseline="0" dirty="0" smtClean="0"/>
              <a:t>του.</a:t>
            </a:r>
            <a:endParaRPr lang="en-US" baseline="0" dirty="0" smtClean="0"/>
          </a:p>
          <a:p>
            <a:r>
              <a:rPr lang="el-GR" baseline="0" dirty="0" smtClean="0"/>
              <a:t>Με τον </a:t>
            </a:r>
            <a:r>
              <a:rPr lang="en-US" baseline="0" dirty="0" smtClean="0"/>
              <a:t>Nginx </a:t>
            </a:r>
            <a:r>
              <a:rPr lang="el-GR" baseline="0" dirty="0" smtClean="0"/>
              <a:t>μπορούμε να τα έχουμε όλα κάτω από το ίδιο </a:t>
            </a:r>
            <a:r>
              <a:rPr lang="en-US" baseline="0" dirty="0" smtClean="0"/>
              <a:t>domain.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7571-1130-42CC-8CE3-4F36F055F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7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71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9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18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2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3F9680-DEA6-4842-9EE2-D938FB38463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D46E-F568-4FE4-9371-74542840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46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orage-handler.mydissent.net/admi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torage-handler.mydissent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Διαδικτυακή εφαρμογή με χρήση </a:t>
            </a:r>
            <a:r>
              <a:rPr lang="en-US" dirty="0" smtClean="0"/>
              <a:t>React </a:t>
            </a:r>
            <a:r>
              <a:rPr lang="el-GR" dirty="0" smtClean="0"/>
              <a:t>και </a:t>
            </a:r>
            <a:r>
              <a:rPr lang="en-US" dirty="0" smtClean="0"/>
              <a:t>Django framework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Παρουσίαση διπλωματικής </a:t>
            </a:r>
            <a:r>
              <a:rPr lang="el-GR" dirty="0" smtClean="0"/>
              <a:t>εργασίας.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Γιατί </a:t>
            </a: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Υψηλές </a:t>
            </a:r>
            <a:r>
              <a:rPr lang="el-GR" dirty="0" smtClean="0"/>
              <a:t>επιδόσεις</a:t>
            </a:r>
            <a:endParaRPr lang="en-US" dirty="0" smtClean="0"/>
          </a:p>
          <a:p>
            <a:r>
              <a:rPr lang="el-GR" dirty="0"/>
              <a:t>Απλότητα </a:t>
            </a:r>
            <a:endParaRPr lang="en-US" dirty="0" smtClean="0"/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Virtual DOM</a:t>
            </a:r>
          </a:p>
          <a:p>
            <a:r>
              <a:rPr lang="en-US" dirty="0" smtClean="0"/>
              <a:t>One-way data binding</a:t>
            </a:r>
            <a:endParaRPr lang="en-US" dirty="0"/>
          </a:p>
          <a:p>
            <a:r>
              <a:rPr lang="en-US" dirty="0" smtClean="0"/>
              <a:t>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Βάση Δεδομένων</a:t>
            </a:r>
            <a:r>
              <a:rPr lang="en-US" dirty="0"/>
              <a:t> </a:t>
            </a:r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Το </a:t>
            </a:r>
            <a:r>
              <a:rPr lang="el-GR" dirty="0" err="1" smtClean="0"/>
              <a:t>MongoDB</a:t>
            </a:r>
            <a:r>
              <a:rPr lang="el-GR" dirty="0" smtClean="0"/>
              <a:t> είναι ένα πρόγραμμα βάσης δεδομένων</a:t>
            </a:r>
            <a:r>
              <a:rPr lang="en-US" dirty="0" smtClean="0"/>
              <a:t> </a:t>
            </a:r>
            <a:r>
              <a:rPr lang="el-GR" dirty="0" err="1" smtClean="0"/>
              <a:t>NoSQL</a:t>
            </a:r>
            <a:r>
              <a:rPr lang="en-US" dirty="0" smtClean="0"/>
              <a:t> (</a:t>
            </a:r>
            <a:r>
              <a:rPr lang="el-GR" dirty="0" smtClean="0"/>
              <a:t>μη σχεσιακού τύπου</a:t>
            </a:r>
            <a:r>
              <a:rPr lang="en-US" dirty="0" smtClean="0"/>
              <a:t>)</a:t>
            </a:r>
            <a:r>
              <a:rPr lang="el-GR" dirty="0" smtClean="0"/>
              <a:t> </a:t>
            </a:r>
            <a:r>
              <a:rPr lang="el-GR" dirty="0"/>
              <a:t>και χρησιμοποιεί έγγραφα τύπου JSON με προαιρετικά </a:t>
            </a:r>
            <a:r>
              <a:rPr lang="el-GR" dirty="0" smtClean="0"/>
              <a:t>σχήματα.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 smtClean="0"/>
              <a:t>N</a:t>
            </a:r>
            <a:r>
              <a:rPr lang="en-US" dirty="0" smtClean="0"/>
              <a:t>otation (JSON)</a:t>
            </a:r>
            <a:r>
              <a:rPr lang="el-GR" dirty="0"/>
              <a:t>:</a:t>
            </a:r>
            <a:endParaRPr lang="en-US" dirty="0" smtClean="0"/>
          </a:p>
          <a:p>
            <a:pPr lvl="1"/>
            <a:r>
              <a:rPr lang="el-GR" dirty="0"/>
              <a:t>Ε</a:t>
            </a:r>
            <a:r>
              <a:rPr lang="el-GR" dirty="0" smtClean="0"/>
              <a:t>λαφριά μορφή για αποθήκευση και μεταφορά δεδομένων</a:t>
            </a:r>
            <a:r>
              <a:rPr lang="en-US" dirty="0" smtClean="0"/>
              <a:t>.</a:t>
            </a:r>
          </a:p>
          <a:p>
            <a:pPr lvl="1"/>
            <a:r>
              <a:rPr lang="el-GR" dirty="0" smtClean="0"/>
              <a:t>Το JSON χρησιμοποιείται συχνά όταν τα δεδομένα αποστέλλονται από έναν διακομιστή σε μια ιστοσελίδα.</a:t>
            </a:r>
          </a:p>
          <a:p>
            <a:pPr lvl="1"/>
            <a:r>
              <a:rPr lang="el-GR" dirty="0" smtClean="0"/>
              <a:t>Εύκολα κατανοητό &lt;&lt;</a:t>
            </a:r>
            <a:r>
              <a:rPr lang="en-US" dirty="0" smtClean="0"/>
              <a:t>self-describing</a:t>
            </a:r>
            <a:r>
              <a:rPr lang="el-GR" dirty="0" smtClean="0"/>
              <a:t>&gt;&gt;.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Djongo</a:t>
            </a:r>
            <a:r>
              <a:rPr lang="en-US" dirty="0" smtClean="0"/>
              <a:t> : SQL to Mongo query </a:t>
            </a:r>
            <a:r>
              <a:rPr lang="en-US" dirty="0" err="1" smtClean="0"/>
              <a:t>Transpiler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Το </a:t>
            </a:r>
            <a:r>
              <a:rPr lang="en-US" dirty="0" err="1" smtClean="0"/>
              <a:t>Djongo</a:t>
            </a:r>
            <a:r>
              <a:rPr lang="en-US" dirty="0" smtClean="0"/>
              <a:t> </a:t>
            </a:r>
            <a:r>
              <a:rPr lang="el-GR" dirty="0" smtClean="0"/>
              <a:t>είναι μια προέκταση του </a:t>
            </a:r>
            <a:r>
              <a:rPr lang="en-US" dirty="0" smtClean="0"/>
              <a:t>Django ORM. </a:t>
            </a:r>
          </a:p>
          <a:p>
            <a:pPr marL="0" indent="0">
              <a:buNone/>
            </a:pPr>
            <a:r>
              <a:rPr lang="el-GR" dirty="0" smtClean="0"/>
              <a:t>Μετατρέπει τα αντικείμενα της </a:t>
            </a:r>
            <a:r>
              <a:rPr lang="en-US" dirty="0" smtClean="0"/>
              <a:t>Python </a:t>
            </a:r>
            <a:r>
              <a:rPr lang="el-GR" dirty="0" smtClean="0"/>
              <a:t>σε έγγραφα </a:t>
            </a:r>
            <a:r>
              <a:rPr lang="en-US" dirty="0" smtClean="0"/>
              <a:t>MongoDB.</a:t>
            </a:r>
          </a:p>
          <a:p>
            <a:pPr marL="0" indent="0">
              <a:buNone/>
            </a:pPr>
            <a:r>
              <a:rPr lang="el-GR" dirty="0" smtClean="0"/>
              <a:t>Η τεχνική μετατροπής αυτή  ονομάζεται </a:t>
            </a:r>
            <a:r>
              <a:rPr lang="en-US" dirty="0"/>
              <a:t>Object Document </a:t>
            </a:r>
            <a:r>
              <a:rPr lang="en-US" dirty="0" smtClean="0"/>
              <a:t>Mapping</a:t>
            </a:r>
            <a:r>
              <a:rPr lang="el-GR" dirty="0" smtClean="0"/>
              <a:t>.</a:t>
            </a:r>
          </a:p>
          <a:p>
            <a:pPr marL="0" indent="0">
              <a:buNone/>
            </a:pPr>
            <a:r>
              <a:rPr lang="el-GR" dirty="0" smtClean="0"/>
              <a:t>Το </a:t>
            </a:r>
            <a:r>
              <a:rPr lang="en-US" dirty="0" err="1" smtClean="0"/>
              <a:t>Djongo</a:t>
            </a:r>
            <a:r>
              <a:rPr lang="en-US" dirty="0" smtClean="0"/>
              <a:t> </a:t>
            </a:r>
            <a:r>
              <a:rPr lang="el-GR" dirty="0" smtClean="0"/>
              <a:t>μας επιτρέπει να χρησιμοποιήσουμε την </a:t>
            </a:r>
            <a:r>
              <a:rPr lang="en-US" dirty="0" smtClean="0"/>
              <a:t>MongoDB </a:t>
            </a:r>
            <a:r>
              <a:rPr lang="el-GR" dirty="0" smtClean="0"/>
              <a:t>για βάση δεδομένων του </a:t>
            </a:r>
            <a:r>
              <a:rPr lang="en-US" dirty="0" smtClean="0"/>
              <a:t>back-end </a:t>
            </a:r>
            <a:r>
              <a:rPr lang="el-GR" dirty="0" smtClean="0"/>
              <a:t>μας σε ένα </a:t>
            </a:r>
            <a:r>
              <a:rPr lang="en-US" dirty="0" smtClean="0"/>
              <a:t>Django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Rest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Django Rest </a:t>
            </a:r>
            <a:r>
              <a:rPr lang="el-GR" dirty="0" smtClean="0"/>
              <a:t>είναι ένα </a:t>
            </a:r>
            <a:r>
              <a:rPr lang="en-US" dirty="0" smtClean="0"/>
              <a:t>framework </a:t>
            </a:r>
            <a:r>
              <a:rPr lang="el-GR" dirty="0" smtClean="0"/>
              <a:t>για δημιουργία </a:t>
            </a:r>
            <a:r>
              <a:rPr lang="en-US" dirty="0" smtClean="0"/>
              <a:t>Rest APIs</a:t>
            </a:r>
          </a:p>
          <a:p>
            <a:pPr marL="0" indent="0">
              <a:buNone/>
            </a:pPr>
            <a:r>
              <a:rPr lang="el-GR" dirty="0" smtClean="0"/>
              <a:t>Είναι βασισμένο στα </a:t>
            </a:r>
            <a:r>
              <a:rPr lang="en-US" dirty="0" smtClean="0"/>
              <a:t>views </a:t>
            </a:r>
            <a:r>
              <a:rPr lang="el-GR" dirty="0" smtClean="0"/>
              <a:t>του </a:t>
            </a:r>
            <a:r>
              <a:rPr lang="en-US" dirty="0" smtClean="0"/>
              <a:t>Django.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 smtClean="0"/>
              <a:t>Χρειάζεται </a:t>
            </a:r>
            <a:r>
              <a:rPr lang="en-US" dirty="0" err="1" smtClean="0"/>
              <a:t>serialize</a:t>
            </a:r>
            <a:r>
              <a:rPr lang="en-US" dirty="0" err="1"/>
              <a:t>r</a:t>
            </a:r>
            <a:r>
              <a:rPr lang="en-US" dirty="0" smtClean="0"/>
              <a:t> </a:t>
            </a:r>
            <a:r>
              <a:rPr lang="el-GR" dirty="0" smtClean="0"/>
              <a:t>για την μετατροπή των δεδομένων</a:t>
            </a:r>
            <a:r>
              <a:rPr lang="en-US" dirty="0" smtClean="0"/>
              <a:t> </a:t>
            </a:r>
            <a:r>
              <a:rPr lang="el-GR" dirty="0" smtClean="0"/>
              <a:t>σε </a:t>
            </a:r>
            <a:r>
              <a:rPr lang="en-US" dirty="0" err="1" smtClean="0"/>
              <a:t>json</a:t>
            </a:r>
            <a:r>
              <a:rPr lang="el-G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 εφαρμογής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051" y="2052638"/>
            <a:ext cx="745167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Εφαρμογή </a:t>
            </a:r>
            <a:r>
              <a:rPr lang="en-US" dirty="0" smtClean="0"/>
              <a:t>Storage-handler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Στόχος της εφαρμογής η οργάνωση και χειρισμός μιας αποθήκης με παροχή ηλεκτρονικού καταστήματος </a:t>
            </a:r>
            <a:r>
              <a:rPr lang="en-US" dirty="0" smtClean="0"/>
              <a:t>e-shop.</a:t>
            </a:r>
          </a:p>
          <a:p>
            <a:endParaRPr lang="en-US" dirty="0"/>
          </a:p>
          <a:p>
            <a:pPr marL="0" indent="0">
              <a:buNone/>
            </a:pPr>
            <a:r>
              <a:rPr lang="el-GR" dirty="0" smtClean="0"/>
              <a:t>Η εφαρμογή χωρίζεται σε δύο υπό-εφαρμογές:</a:t>
            </a:r>
          </a:p>
          <a:p>
            <a:pPr lvl="1"/>
            <a:r>
              <a:rPr lang="el-GR" dirty="0" smtClean="0"/>
              <a:t>Εφαρμογή διαχείρισης  αποθήκης.</a:t>
            </a:r>
          </a:p>
          <a:p>
            <a:pPr lvl="1"/>
            <a:r>
              <a:rPr lang="el-GR" dirty="0" smtClean="0"/>
              <a:t> Ηλεκτρονικό κατάστημα.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920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Εφαρμογή διαχείρισης αποθήκης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 smtClean="0"/>
              <a:t>Στόχος της εφαρμογής η παροχή βοήθειας στο προσωπικό για την οργάνωση και διαχείριση του χώρου των προϊόντων και του προσωπικού της αποθήκης.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Σε αυτή την εφαρμογή θα μπορεί να εισέλθει και να την χειριστεί μόνο το προσωπικό της αποθήκης. 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Για τη λειτουργεία της εφαρμογής απαιτούνται </a:t>
            </a:r>
            <a:r>
              <a:rPr lang="en-US" dirty="0" smtClean="0"/>
              <a:t>Data entries.</a:t>
            </a:r>
            <a:endParaRPr lang="el-G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Μπορείτε να επισκεφτείτε την εφαρμογή πατώντας αυτή την διεύθυνση: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http://storage-handler.mydissent.net/admin/</a:t>
            </a:r>
            <a:r>
              <a:rPr lang="el-GR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Λειτουργίες διαχείρισης αποθήκης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25624"/>
            <a:ext cx="11099800" cy="5032376"/>
          </a:xfrm>
        </p:spPr>
        <p:txBody>
          <a:bodyPr>
            <a:normAutofit fontScale="85000" lnSpcReduction="20000"/>
          </a:bodyPr>
          <a:lstStyle/>
          <a:p>
            <a:r>
              <a:rPr lang="el-GR" dirty="0" smtClean="0"/>
              <a:t>Σύστημα ελέγχου εισόδου.</a:t>
            </a:r>
          </a:p>
          <a:p>
            <a:r>
              <a:rPr lang="el-GR" dirty="0" smtClean="0"/>
              <a:t>Σύστημα απόδοσης ρόλων και δικαιωμάτων.</a:t>
            </a:r>
          </a:p>
          <a:p>
            <a:r>
              <a:rPr lang="el-GR" dirty="0" smtClean="0"/>
              <a:t>Σύστημα καταχώρησης και επεξεργασίας προσωπικού.</a:t>
            </a:r>
          </a:p>
          <a:p>
            <a:r>
              <a:rPr lang="el-GR" dirty="0" smtClean="0"/>
              <a:t>Σύστημα καταχώρησης και επεξεργασίας προϊόντων.</a:t>
            </a:r>
          </a:p>
          <a:p>
            <a:r>
              <a:rPr lang="el-GR" dirty="0" smtClean="0"/>
              <a:t>Σύστημα καταχώρησης και επεξεργασίας παραγγελιών.</a:t>
            </a:r>
          </a:p>
          <a:p>
            <a:r>
              <a:rPr lang="el-GR" dirty="0" smtClean="0"/>
              <a:t>Σύστημα καταχώρησης και επεξεργασίας ταχυδρομικών κωδικών.</a:t>
            </a:r>
          </a:p>
          <a:p>
            <a:r>
              <a:rPr lang="el-GR" dirty="0" smtClean="0"/>
              <a:t>Σύστημα καταχώρησης και επεξεργασίας προμηθευτών.</a:t>
            </a:r>
          </a:p>
          <a:p>
            <a:r>
              <a:rPr lang="el-GR" dirty="0" smtClean="0"/>
              <a:t>Σύστημα υπολογισμού απόστασης.</a:t>
            </a:r>
          </a:p>
          <a:p>
            <a:r>
              <a:rPr lang="el-GR" dirty="0" smtClean="0"/>
              <a:t>Σύστημα υπολογισμού κόστους μεταφοράς.</a:t>
            </a:r>
          </a:p>
          <a:p>
            <a:r>
              <a:rPr lang="el-GR" dirty="0" smtClean="0"/>
              <a:t>Σύστημα προβολής προϊόντων σε χαμηλό απόθεμα.</a:t>
            </a:r>
          </a:p>
          <a:p>
            <a:r>
              <a:rPr lang="el-GR" dirty="0" smtClean="0"/>
              <a:t>Παραμετροποίηση κοστολόγησης ογκομετρικού βάρους και απόστασης.</a:t>
            </a:r>
          </a:p>
          <a:p>
            <a:r>
              <a:rPr lang="el-GR" dirty="0" smtClean="0"/>
              <a:t>Ιστορικό ενεργειών στην εφαρμογή.</a:t>
            </a:r>
          </a:p>
          <a:p>
            <a:r>
              <a:rPr lang="el-GR" dirty="0" smtClean="0"/>
              <a:t>Σύστημα ανάθεσης παραγγελιών σε εργαζόμενους της αποθήκης.</a:t>
            </a:r>
          </a:p>
          <a:p>
            <a:r>
              <a:rPr lang="el-GR" dirty="0" smtClean="0"/>
              <a:t>Αποστολή μνήματος ηλεκτρονικού ταχυδρομείου στον πελάτη κατά την ολοκλήρωση της παραγγελίας.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l-GR" dirty="0" smtClean="0"/>
              <a:t>Εφαρμογής διαχείρισης  αποθήκης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85050"/>
            <a:ext cx="8947150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Ηλεκτρονικό κατάστημα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Στόχος της εφαρμογής η προβολή και παροχή των απαραίτητων πληροφοριών των προϊόντων της αποθήκης σε καταναλωτές και η δημιουργία παραγγελιών. Επίσης θα ενημερώνεται για προϊόντα η απόθεμα από την εφαρμογή διαχείρισης αποθήκης αυτόματα.</a:t>
            </a:r>
          </a:p>
          <a:p>
            <a:pPr marL="0" indent="0">
              <a:buNone/>
            </a:pP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Οι λειτουργίες όπως, πια προϊόντα θα βρίσκονται στα προτεινόμενα, κότσοι μεταφορών και ταχυδρομικοί κώδικες γίνονται μέσω της εφαρμογής διαχείρισης αποθήκης με την οποία συνδέονται.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 smtClean="0"/>
              <a:t>Μπορείτε να επισκεφτείτε το </a:t>
            </a:r>
            <a:r>
              <a:rPr lang="en-US" dirty="0" smtClean="0"/>
              <a:t>e-shop</a:t>
            </a:r>
            <a:r>
              <a:rPr lang="el-GR" dirty="0" smtClean="0"/>
              <a:t> πατώντας αυτή την διεύθυνση: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http://storage-handler.mydissent.net/</a:t>
            </a:r>
            <a:r>
              <a:rPr lang="el-GR" dirty="0" smtClean="0"/>
              <a:t> 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Ένα </a:t>
            </a:r>
            <a:r>
              <a:rPr lang="en-US" dirty="0" smtClean="0"/>
              <a:t>Framework</a:t>
            </a:r>
            <a:r>
              <a:rPr lang="el-GR" dirty="0" smtClean="0"/>
              <a:t> είναι ένα σύνολο εργαλείων και κομματιών κώδικα που μπορούν να επαναχρησιμοποιηθούν για διαφορετικά έργα.</a:t>
            </a:r>
            <a:r>
              <a:rPr lang="en-US" dirty="0" smtClean="0"/>
              <a:t> </a:t>
            </a:r>
            <a:r>
              <a:rPr lang="el-GR" dirty="0" smtClean="0"/>
              <a:t>Προσφέρει έναν συγκεκριμένο τρόπο ανάπτυξης εφαρμογών σε ένα περιβάλλον. Ένας χρήστης μπορεί να επεκτείνει το </a:t>
            </a:r>
            <a:r>
              <a:rPr lang="en-US" dirty="0" smtClean="0"/>
              <a:t>framework </a:t>
            </a:r>
            <a:r>
              <a:rPr lang="el-GR" dirty="0" smtClean="0"/>
              <a:t>με επιλεκτικό </a:t>
            </a:r>
            <a:r>
              <a:rPr lang="en-US" dirty="0" smtClean="0"/>
              <a:t>override </a:t>
            </a:r>
            <a:r>
              <a:rPr lang="el-GR" dirty="0" smtClean="0"/>
              <a:t>η με προσθήκη άλλων προγραμμάτων ή κώδικα.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l-GR" dirty="0" smtClean="0"/>
              <a:t>Διαφορά </a:t>
            </a:r>
            <a:r>
              <a:rPr lang="en-US" dirty="0" smtClean="0"/>
              <a:t>Framework </a:t>
            </a:r>
            <a:r>
              <a:rPr lang="el-GR" dirty="0" smtClean="0"/>
              <a:t>με </a:t>
            </a:r>
            <a:r>
              <a:rPr lang="en-US" dirty="0" smtClean="0"/>
              <a:t>library:</a:t>
            </a:r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55" y="4212998"/>
            <a:ext cx="57435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Λειτουργίες Ηλεκτρονικού καταστήματος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40275"/>
          </a:xfrm>
        </p:spPr>
        <p:txBody>
          <a:bodyPr/>
          <a:lstStyle/>
          <a:p>
            <a:r>
              <a:rPr lang="el-GR" dirty="0" smtClean="0"/>
              <a:t>Πλοήγηση και παρουσίαση των προϊόντων της αποθήκης.</a:t>
            </a:r>
          </a:p>
          <a:p>
            <a:r>
              <a:rPr lang="el-GR" dirty="0" smtClean="0"/>
              <a:t>Χώρος παρουσίασης προτεινόμενων προϊόντων.</a:t>
            </a:r>
          </a:p>
          <a:p>
            <a:r>
              <a:rPr lang="el-GR" dirty="0" smtClean="0"/>
              <a:t>Προβολή στοιχείων προϊόντων.</a:t>
            </a:r>
          </a:p>
          <a:p>
            <a:r>
              <a:rPr lang="el-GR" dirty="0" smtClean="0"/>
              <a:t>Λειτουργεία παραγγελιών.</a:t>
            </a:r>
          </a:p>
          <a:p>
            <a:r>
              <a:rPr lang="el-GR" dirty="0" smtClean="0"/>
              <a:t>Ενημέρωση πελάτη για τα επιπλέων κόστη που μπορεί να κληθεί να πληρώσει.</a:t>
            </a:r>
          </a:p>
          <a:p>
            <a:r>
              <a:rPr lang="el-GR" dirty="0" smtClean="0"/>
              <a:t>Σύστημα ελέγχου της φόρμας προσωπικών στοιχείων του πελάτη.</a:t>
            </a:r>
          </a:p>
          <a:p>
            <a:r>
              <a:rPr lang="el-GR" dirty="0" smtClean="0"/>
              <a:t>Σελιδοποίηση των προϊόντων (</a:t>
            </a:r>
            <a:r>
              <a:rPr lang="el-GR" dirty="0" err="1" smtClean="0"/>
              <a:t>pagination</a:t>
            </a:r>
            <a:r>
              <a:rPr lang="el-GR" dirty="0" smtClean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l-GR" dirty="0" smtClean="0"/>
              <a:t>Ηλεκτρονικού καταστήματος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53" y="2052638"/>
            <a:ext cx="850026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Μοντέλο βάσης δεδομένων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69" y="2052638"/>
            <a:ext cx="6123838" cy="419576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5283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Το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l-GR" dirty="0" smtClean="0"/>
              <a:t>είναι ένα λογισμικό που χρησιμοποιείται για την αυτοματοποίηση του </a:t>
            </a:r>
            <a:r>
              <a:rPr lang="en-US" dirty="0" smtClean="0"/>
              <a:t>deployment</a:t>
            </a:r>
            <a:r>
              <a:rPr lang="el-GR" dirty="0" smtClean="0"/>
              <a:t> εφαρμογών σε </a:t>
            </a:r>
            <a:r>
              <a:rPr lang="en-US" dirty="0" smtClean="0"/>
              <a:t>lightweight containers</a:t>
            </a:r>
            <a:r>
              <a:rPr lang="el-GR" dirty="0" smtClean="0"/>
              <a:t> έτσι ώστε οι εφαρμογές να μπορούν να τρέξουν σε οποιοδήποτε περιβάλλον.</a:t>
            </a:r>
          </a:p>
          <a:p>
            <a:pPr marL="0" indent="0">
              <a:buNone/>
            </a:pPr>
            <a:r>
              <a:rPr lang="el-GR" dirty="0" smtClean="0"/>
              <a:t>Κάνει την ίδια δουλειά με ένα </a:t>
            </a:r>
            <a:r>
              <a:rPr lang="en-US" dirty="0" smtClean="0"/>
              <a:t>VM </a:t>
            </a:r>
            <a:r>
              <a:rPr lang="el-GR" dirty="0" smtClean="0"/>
              <a:t>αλλά είναι πιο ελαφρύ.</a:t>
            </a:r>
          </a:p>
          <a:p>
            <a:pPr marL="0" indent="0">
              <a:buNone/>
            </a:pPr>
            <a:r>
              <a:rPr lang="el-GR" dirty="0" smtClean="0"/>
              <a:t>Στο </a:t>
            </a:r>
            <a:r>
              <a:rPr lang="en-US" dirty="0" smtClean="0"/>
              <a:t>Docker File </a:t>
            </a:r>
            <a:r>
              <a:rPr lang="el-GR" dirty="0" smtClean="0"/>
              <a:t>υπάρχουν οι πληροφορίες για την δημιουργία των </a:t>
            </a:r>
            <a:r>
              <a:rPr lang="en-US" dirty="0" smtClean="0"/>
              <a:t>Docker images.</a:t>
            </a:r>
          </a:p>
          <a:p>
            <a:pPr marL="0" indent="0">
              <a:buNone/>
            </a:pPr>
            <a:r>
              <a:rPr lang="en-US" dirty="0" smtClean="0"/>
              <a:t>Docker images </a:t>
            </a:r>
            <a:r>
              <a:rPr lang="el-GR" dirty="0" smtClean="0"/>
              <a:t>είναι καλούπια από τα οποία θα δημιουργηθούν τα </a:t>
            </a:r>
            <a:r>
              <a:rPr lang="en-US" dirty="0" smtClean="0"/>
              <a:t>containers.</a:t>
            </a: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Το </a:t>
            </a:r>
            <a:r>
              <a:rPr lang="en-US" dirty="0" smtClean="0"/>
              <a:t>container </a:t>
            </a:r>
            <a:r>
              <a:rPr lang="el-GR" dirty="0" smtClean="0"/>
              <a:t>είναι πακέτο λογισμικού που αποτελείται από όλα τα </a:t>
            </a:r>
            <a:r>
              <a:rPr lang="en-US" dirty="0" smtClean="0"/>
              <a:t>dependencies </a:t>
            </a:r>
            <a:r>
              <a:rPr lang="el-GR" dirty="0" smtClean="0"/>
              <a:t>που χρειάζεται η εφαρμογή μας για να τρέξει.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l-GR" dirty="0" smtClean="0"/>
              <a:t>της εφαρμογής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Για να ανεβεί η εφαρμογή στο </a:t>
            </a:r>
            <a:r>
              <a:rPr lang="en-US" dirty="0" smtClean="0"/>
              <a:t>internet </a:t>
            </a:r>
            <a:r>
              <a:rPr lang="el-GR" dirty="0" smtClean="0"/>
              <a:t>νοικιάσαμε ένα </a:t>
            </a:r>
            <a:r>
              <a:rPr lang="en-US" dirty="0" smtClean="0"/>
              <a:t>server </a:t>
            </a:r>
            <a:r>
              <a:rPr lang="el-GR" dirty="0" smtClean="0"/>
              <a:t>από το </a:t>
            </a:r>
            <a:r>
              <a:rPr lang="en-US" dirty="0" smtClean="0"/>
              <a:t>google cloud</a:t>
            </a:r>
            <a:r>
              <a:rPr lang="el-GR" dirty="0" smtClean="0"/>
              <a:t>, κατεβάσαμε σε αυτό το μηχάνημα την εφαρμογή μέσω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l-GR" dirty="0" smtClean="0"/>
              <a:t>και το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l-GR" dirty="0" smtClean="0"/>
              <a:t>και με </a:t>
            </a:r>
            <a:r>
              <a:rPr lang="en-US" dirty="0" err="1" smtClean="0"/>
              <a:t>docker</a:t>
            </a:r>
            <a:r>
              <a:rPr lang="en-US" dirty="0" smtClean="0"/>
              <a:t>-compose build </a:t>
            </a:r>
            <a:r>
              <a:rPr lang="el-GR" dirty="0" smtClean="0"/>
              <a:t>και </a:t>
            </a:r>
            <a:r>
              <a:rPr lang="en-US" dirty="0" err="1" smtClean="0"/>
              <a:t>docker</a:t>
            </a:r>
            <a:r>
              <a:rPr lang="en-US" dirty="0" smtClean="0"/>
              <a:t>-compose up </a:t>
            </a:r>
            <a:r>
              <a:rPr lang="el-GR" dirty="0" smtClean="0"/>
              <a:t>ξεκίνησε να τρέχει η εφαρμογή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Τέλος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93" y="2052638"/>
            <a:ext cx="7564190" cy="4195762"/>
          </a:xfrm>
        </p:spPr>
      </p:pic>
    </p:spTree>
    <p:extLst>
      <p:ext uri="{BB962C8B-B14F-4D97-AF65-F5344CB8AC3E}">
        <p14:creationId xmlns:p14="http://schemas.microsoft.com/office/powerpoint/2010/main" val="1619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διαδικτυακή εφαρμογή 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Διαδικτυακή εφαρμογή ονομάζεται κάθε εφαρμογή η οποία είναι διαθέσιμη στους χρήστες της μέσω του Διαδικτύου ή του </a:t>
            </a:r>
            <a:r>
              <a:rPr lang="el-GR" dirty="0" err="1" smtClean="0"/>
              <a:t>ενδοδικτύου</a:t>
            </a:r>
            <a:r>
              <a:rPr lang="el-GR" dirty="0" smtClean="0"/>
              <a:t> μιας εταιρίας και ο χρήστης χρειάζεται μόνο τον περιηγητή του για να την χρησιμοποιήσει.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72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Το </a:t>
            </a:r>
            <a:r>
              <a:rPr lang="el-GR" dirty="0" err="1"/>
              <a:t>Django</a:t>
            </a:r>
            <a:r>
              <a:rPr lang="el-GR" dirty="0"/>
              <a:t> είναι ένα </a:t>
            </a:r>
            <a:r>
              <a:rPr lang="el-GR" dirty="0" smtClean="0"/>
              <a:t>ελεύθερα διαθέσιμο</a:t>
            </a:r>
            <a:r>
              <a:rPr lang="en-US" dirty="0" smtClean="0"/>
              <a:t>,</a:t>
            </a:r>
            <a:r>
              <a:rPr lang="el-GR" dirty="0" smtClean="0"/>
              <a:t> ανοιχτού κώδικα</a:t>
            </a:r>
            <a:r>
              <a:rPr lang="en-US" dirty="0" smtClean="0"/>
              <a:t>,</a:t>
            </a:r>
            <a:r>
              <a:rPr lang="el-GR" dirty="0" smtClean="0"/>
              <a:t> υψηλού επιπέδου διαδικτυακό </a:t>
            </a:r>
            <a:r>
              <a:rPr lang="en-US" dirty="0" smtClean="0"/>
              <a:t>Framework</a:t>
            </a:r>
            <a:r>
              <a:rPr lang="el-GR" dirty="0" smtClean="0"/>
              <a:t> </a:t>
            </a:r>
            <a:r>
              <a:rPr lang="el-GR" dirty="0"/>
              <a:t>βασισμένο σε </a:t>
            </a:r>
            <a:r>
              <a:rPr lang="el-GR" dirty="0" err="1"/>
              <a:t>Python</a:t>
            </a:r>
            <a:r>
              <a:rPr lang="el-GR" dirty="0"/>
              <a:t> που ακολουθεί </a:t>
            </a:r>
            <a:r>
              <a:rPr lang="el-GR" dirty="0" smtClean="0"/>
              <a:t>την αρχιτεκτονική </a:t>
            </a:r>
            <a:r>
              <a:rPr lang="en-US" dirty="0" smtClean="0"/>
              <a:t>model-view-controller.</a:t>
            </a:r>
          </a:p>
          <a:p>
            <a:endParaRPr lang="en-US" dirty="0" smtClean="0"/>
          </a:p>
          <a:p>
            <a:r>
              <a:rPr lang="en-US" dirty="0" smtClean="0"/>
              <a:t>Model: </a:t>
            </a:r>
            <a:r>
              <a:rPr lang="el-GR" dirty="0" smtClean="0"/>
              <a:t>Αντιπροσωπεύει τα δεδομένα της εφαρμογής και τους κανόνες για την διαχείρισή τους.</a:t>
            </a:r>
          </a:p>
          <a:p>
            <a:r>
              <a:rPr lang="en-US" dirty="0" smtClean="0"/>
              <a:t>View: </a:t>
            </a:r>
            <a:r>
              <a:rPr lang="el-GR" dirty="0" smtClean="0"/>
              <a:t>Αναφέρεται στα στοιχεία του </a:t>
            </a:r>
            <a:r>
              <a:rPr lang="en-US" dirty="0" smtClean="0"/>
              <a:t>UI </a:t>
            </a:r>
            <a:r>
              <a:rPr lang="el-GR" dirty="0" smtClean="0"/>
              <a:t>(</a:t>
            </a:r>
            <a:r>
              <a:rPr lang="en-US" dirty="0" smtClean="0"/>
              <a:t>HTML, CSS, JS</a:t>
            </a:r>
            <a:r>
              <a:rPr lang="el-GR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Controller: </a:t>
            </a:r>
            <a:r>
              <a:rPr lang="el-GR" dirty="0" smtClean="0"/>
              <a:t>Ο κώδικας που αποφασίζει και ενεργεί.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 smtClean="0"/>
              <a:t>Το  </a:t>
            </a:r>
            <a:r>
              <a:rPr lang="en-US" dirty="0" smtClean="0"/>
              <a:t>Django </a:t>
            </a:r>
            <a:r>
              <a:rPr lang="el-GR" dirty="0" smtClean="0"/>
              <a:t>δημιουργήθηκε από τους</a:t>
            </a:r>
            <a:r>
              <a:rPr lang="en-US" dirty="0" smtClean="0"/>
              <a:t> </a:t>
            </a:r>
            <a:r>
              <a:rPr lang="en-US" dirty="0"/>
              <a:t>Adrian </a:t>
            </a:r>
            <a:r>
              <a:rPr lang="en-US" dirty="0" err="1" smtClean="0"/>
              <a:t>Holovaty</a:t>
            </a:r>
            <a:r>
              <a:rPr lang="el-GR" dirty="0" smtClean="0"/>
              <a:t> και</a:t>
            </a:r>
            <a:r>
              <a:rPr lang="en-US" dirty="0" smtClean="0"/>
              <a:t> </a:t>
            </a:r>
            <a:r>
              <a:rPr lang="en-US" dirty="0"/>
              <a:t>Simon </a:t>
            </a:r>
            <a:r>
              <a:rPr lang="en-US" dirty="0" smtClean="0"/>
              <a:t>Willison</a:t>
            </a:r>
            <a:r>
              <a:rPr lang="el-GR" dirty="0" smtClean="0"/>
              <a:t>,</a:t>
            </a:r>
            <a:br>
              <a:rPr lang="el-GR" dirty="0" smtClean="0"/>
            </a:br>
            <a:r>
              <a:rPr lang="el-GR" dirty="0" smtClean="0"/>
              <a:t>δημοσιεύτηκε το 2005 και η διατήρηση του βρίσκεται στα χέρια του </a:t>
            </a:r>
            <a:r>
              <a:rPr lang="en-US" dirty="0"/>
              <a:t> Django Software </a:t>
            </a:r>
            <a:r>
              <a:rPr lang="en-US" dirty="0" smtClean="0"/>
              <a:t>Foundation</a:t>
            </a:r>
            <a:r>
              <a:rPr lang="el-GR" dirty="0" smtClean="0"/>
              <a:t> από τον Ιούνιο του 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 </a:t>
            </a:r>
            <a:r>
              <a:rPr lang="en-US" dirty="0" smtClean="0"/>
              <a:t>Django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4578" y="2052638"/>
            <a:ext cx="744462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Γιατί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199" y="1825624"/>
            <a:ext cx="11225463" cy="5032376"/>
          </a:xfrm>
        </p:spPr>
        <p:txBody>
          <a:bodyPr>
            <a:normAutofit/>
          </a:bodyPr>
          <a:lstStyle/>
          <a:p>
            <a:r>
              <a:rPr lang="el-GR" dirty="0"/>
              <a:t>Γρήγορη ανάπτυξη εφαρμογών</a:t>
            </a:r>
            <a:r>
              <a:rPr lang="el-GR" dirty="0" smtClean="0"/>
              <a:t>:</a:t>
            </a:r>
          </a:p>
          <a:p>
            <a:pPr lvl="1"/>
            <a:r>
              <a:rPr lang="el-GR" dirty="0"/>
              <a:t>Οι δημιουργοί του είχαν στόχο την ταχύτητα και την ευκολία</a:t>
            </a:r>
            <a:r>
              <a:rPr lang="el-GR" dirty="0" smtClean="0"/>
              <a:t>.</a:t>
            </a:r>
          </a:p>
          <a:p>
            <a:pPr lvl="1"/>
            <a:r>
              <a:rPr lang="el-GR" dirty="0"/>
              <a:t>Αρχή DRY (</a:t>
            </a:r>
            <a:r>
              <a:rPr lang="el-GR" dirty="0" err="1"/>
              <a:t>don’t</a:t>
            </a:r>
            <a:r>
              <a:rPr lang="el-GR" dirty="0"/>
              <a:t> </a:t>
            </a:r>
            <a:r>
              <a:rPr lang="el-GR" dirty="0" err="1"/>
              <a:t>repeat</a:t>
            </a:r>
            <a:r>
              <a:rPr lang="el-GR" dirty="0"/>
              <a:t> </a:t>
            </a:r>
            <a:r>
              <a:rPr lang="el-GR" dirty="0" err="1"/>
              <a:t>yourself</a:t>
            </a:r>
            <a:r>
              <a:rPr lang="el-GR" dirty="0"/>
              <a:t>) για επαναχρησιμοποίηση </a:t>
            </a:r>
            <a:r>
              <a:rPr lang="el-GR" dirty="0" smtClean="0"/>
              <a:t>κώδικα</a:t>
            </a:r>
          </a:p>
          <a:p>
            <a:pPr lvl="1"/>
            <a:r>
              <a:rPr lang="el-GR" dirty="0"/>
              <a:t>Περιλαμβάνει πολλά </a:t>
            </a:r>
            <a:r>
              <a:rPr lang="el-GR" dirty="0" err="1"/>
              <a:t>features</a:t>
            </a:r>
            <a:r>
              <a:rPr lang="el-GR" dirty="0"/>
              <a:t> έτοιμα προς χρήση</a:t>
            </a:r>
            <a:r>
              <a:rPr lang="el-GR" dirty="0" smtClean="0"/>
              <a:t>:</a:t>
            </a:r>
          </a:p>
          <a:p>
            <a:pPr lvl="2"/>
            <a:r>
              <a:rPr lang="en-US" dirty="0"/>
              <a:t>Django admin, Authentication system, template engine, Django Rest </a:t>
            </a:r>
            <a:endParaRPr lang="el-GR" dirty="0" smtClean="0"/>
          </a:p>
          <a:p>
            <a:r>
              <a:rPr lang="el-GR" dirty="0"/>
              <a:t>Το </a:t>
            </a:r>
            <a:r>
              <a:rPr lang="el-GR" dirty="0" err="1"/>
              <a:t>Django</a:t>
            </a:r>
            <a:r>
              <a:rPr lang="el-GR" dirty="0"/>
              <a:t> έχει ένα από τα καλύτερα συστήματα ασφαλείας </a:t>
            </a:r>
            <a:r>
              <a:rPr lang="el-GR" dirty="0" err="1"/>
              <a:t>out</a:t>
            </a:r>
            <a:r>
              <a:rPr lang="el-GR" dirty="0"/>
              <a:t> of the </a:t>
            </a:r>
            <a:r>
              <a:rPr lang="el-GR" dirty="0" err="1"/>
              <a:t>box</a:t>
            </a:r>
            <a:r>
              <a:rPr lang="el-GR" dirty="0" smtClean="0"/>
              <a:t>.</a:t>
            </a:r>
          </a:p>
          <a:p>
            <a:r>
              <a:rPr lang="el-GR" dirty="0"/>
              <a:t>Μεγάλη κοινότητα</a:t>
            </a:r>
            <a:r>
              <a:rPr lang="el-GR" dirty="0" smtClean="0"/>
              <a:t>.</a:t>
            </a:r>
          </a:p>
          <a:p>
            <a:r>
              <a:rPr lang="el-GR" dirty="0"/>
              <a:t>Είναι ευέλικτο και αξιόπιστο</a:t>
            </a:r>
            <a:r>
              <a:rPr lang="el-GR" dirty="0" smtClean="0"/>
              <a:t>.</a:t>
            </a:r>
          </a:p>
          <a:p>
            <a:r>
              <a:rPr lang="en-US" dirty="0"/>
              <a:t>Python</a:t>
            </a:r>
            <a:r>
              <a:rPr lang="en-US" dirty="0" smtClean="0"/>
              <a:t>:</a:t>
            </a:r>
            <a:endParaRPr lang="el-GR" dirty="0" smtClean="0"/>
          </a:p>
          <a:p>
            <a:pPr lvl="1"/>
            <a:r>
              <a:rPr lang="el-GR" dirty="0"/>
              <a:t>Εύκολη στη χρήση και μάθηση</a:t>
            </a:r>
            <a:r>
              <a:rPr lang="el-GR" dirty="0" smtClean="0"/>
              <a:t>.</a:t>
            </a:r>
          </a:p>
          <a:p>
            <a:pPr lvl="1"/>
            <a:r>
              <a:rPr lang="el-GR" dirty="0"/>
              <a:t>Ευρέως διαδεδομένη</a:t>
            </a:r>
            <a:r>
              <a:rPr lang="el-GR" dirty="0" smtClean="0"/>
              <a:t>.</a:t>
            </a:r>
          </a:p>
          <a:p>
            <a:pPr lvl="1"/>
            <a:r>
              <a:rPr lang="el-GR" dirty="0"/>
              <a:t>Ανερχόμενες τεχνολογίες (A.I, </a:t>
            </a:r>
            <a:r>
              <a:rPr lang="el-GR" dirty="0" err="1"/>
              <a:t>big</a:t>
            </a:r>
            <a:r>
              <a:rPr lang="el-GR" dirty="0"/>
              <a:t> </a:t>
            </a:r>
            <a:r>
              <a:rPr lang="el-GR" dirty="0" err="1"/>
              <a:t>data</a:t>
            </a:r>
            <a:r>
              <a:rPr lang="el-GR" dirty="0"/>
              <a:t>)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0639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</a:t>
            </a:r>
            <a:r>
              <a:rPr lang="en-US" dirty="0" smtClean="0"/>
              <a:t>React.js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Το </a:t>
            </a:r>
            <a:r>
              <a:rPr lang="el-GR" dirty="0" err="1"/>
              <a:t>React</a:t>
            </a:r>
            <a:r>
              <a:rPr lang="el-GR" dirty="0"/>
              <a:t> είναι μια </a:t>
            </a:r>
            <a:r>
              <a:rPr lang="el-GR" dirty="0" smtClean="0"/>
              <a:t>βιβλιοθήκη</a:t>
            </a:r>
            <a:r>
              <a:rPr lang="en-US" dirty="0" smtClean="0"/>
              <a:t> </a:t>
            </a:r>
            <a:r>
              <a:rPr lang="el-GR" dirty="0" smtClean="0"/>
              <a:t>(ελαφρύ </a:t>
            </a:r>
            <a:r>
              <a:rPr lang="en-US" dirty="0" smtClean="0"/>
              <a:t>framework</a:t>
            </a:r>
            <a:r>
              <a:rPr lang="el-GR" dirty="0" smtClean="0"/>
              <a:t>) </a:t>
            </a:r>
            <a:r>
              <a:rPr lang="el-GR" dirty="0"/>
              <a:t>ανοιχτού κώδικα, </a:t>
            </a:r>
            <a:r>
              <a:rPr lang="el-GR" dirty="0" smtClean="0"/>
              <a:t>στη γλώσσα </a:t>
            </a:r>
            <a:r>
              <a:rPr lang="el-GR" dirty="0" err="1" smtClean="0"/>
              <a:t>JavaScript</a:t>
            </a:r>
            <a:r>
              <a:rPr lang="el-GR" dirty="0" smtClean="0"/>
              <a:t> </a:t>
            </a:r>
            <a:r>
              <a:rPr lang="el-GR" dirty="0"/>
              <a:t>για τη δημιουργία </a:t>
            </a:r>
            <a:r>
              <a:rPr lang="el-GR" dirty="0" err="1"/>
              <a:t>διεπαφών</a:t>
            </a:r>
            <a:r>
              <a:rPr lang="el-GR" dirty="0"/>
              <a:t> </a:t>
            </a:r>
            <a:r>
              <a:rPr lang="el-GR" dirty="0" smtClean="0"/>
              <a:t>χρήστη (</a:t>
            </a:r>
            <a:r>
              <a:rPr lang="en-US" dirty="0" smtClean="0"/>
              <a:t>user interface</a:t>
            </a:r>
            <a:r>
              <a:rPr lang="el-GR" dirty="0" smtClean="0"/>
              <a:t>) </a:t>
            </a:r>
            <a:r>
              <a:rPr lang="el-GR" dirty="0"/>
              <a:t>ή στοιχείων </a:t>
            </a:r>
            <a:r>
              <a:rPr lang="el-GR" dirty="0" err="1"/>
              <a:t>διεπαφής</a:t>
            </a:r>
            <a:r>
              <a:rPr lang="el-GR" dirty="0"/>
              <a:t> </a:t>
            </a:r>
            <a:r>
              <a:rPr lang="el-GR" dirty="0" smtClean="0"/>
              <a:t>χρήστη</a:t>
            </a:r>
            <a:r>
              <a:rPr lang="en-US" dirty="0" smtClean="0"/>
              <a:t> (UI components)</a:t>
            </a:r>
            <a:r>
              <a:rPr lang="el-GR" dirty="0" smtClean="0"/>
              <a:t>.</a:t>
            </a:r>
            <a:endParaRPr lang="en-US" dirty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Το </a:t>
            </a:r>
            <a:r>
              <a:rPr lang="en-US" dirty="0" smtClean="0"/>
              <a:t>React </a:t>
            </a:r>
            <a:r>
              <a:rPr lang="el-GR" dirty="0" smtClean="0"/>
              <a:t>ασχολείται με το </a:t>
            </a:r>
            <a:r>
              <a:rPr lang="en-US" dirty="0" smtClean="0"/>
              <a:t>state management </a:t>
            </a:r>
            <a:r>
              <a:rPr lang="el-GR" dirty="0" smtClean="0"/>
              <a:t>και να κάνει </a:t>
            </a:r>
            <a:r>
              <a:rPr lang="en-US" dirty="0" smtClean="0"/>
              <a:t>render </a:t>
            </a:r>
            <a:r>
              <a:rPr lang="el-GR" dirty="0" smtClean="0"/>
              <a:t>το </a:t>
            </a:r>
            <a:r>
              <a:rPr lang="en-US" dirty="0" smtClean="0"/>
              <a:t>state </a:t>
            </a:r>
            <a:r>
              <a:rPr lang="el-GR" dirty="0" smtClean="0"/>
              <a:t>στο </a:t>
            </a:r>
            <a:r>
              <a:rPr lang="en-US" dirty="0" smtClean="0"/>
              <a:t>DOM. </a:t>
            </a:r>
            <a:r>
              <a:rPr lang="el-GR" dirty="0" smtClean="0"/>
              <a:t>Για αυτό στη δημιουργία εφαρμογών το </a:t>
            </a:r>
            <a:r>
              <a:rPr lang="en-US" dirty="0" smtClean="0"/>
              <a:t>React </a:t>
            </a:r>
            <a:r>
              <a:rPr lang="el-GR" dirty="0" smtClean="0"/>
              <a:t>χρειάζεται υποστήριξη από άλλες βιβλιοθήκες. 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Δημιουργήθηκε και συντηρείται </a:t>
            </a:r>
            <a:r>
              <a:rPr lang="el-GR" dirty="0"/>
              <a:t>από το Facebook και μια κοινότητα μεμονωμένων προγραμματιστών και εταιρειών.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 </a:t>
            </a: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Το </a:t>
            </a:r>
            <a:r>
              <a:rPr lang="en-US" dirty="0" smtClean="0"/>
              <a:t>UI </a:t>
            </a:r>
            <a:r>
              <a:rPr lang="el-GR" dirty="0" smtClean="0"/>
              <a:t>αποτελείται από μεγάλα </a:t>
            </a:r>
            <a:r>
              <a:rPr lang="en-US" dirty="0" smtClean="0"/>
              <a:t>components </a:t>
            </a:r>
            <a:r>
              <a:rPr lang="el-GR" dirty="0" smtClean="0"/>
              <a:t>τα οποία με τη σειρά τους αποτελούνται από μικρότερα </a:t>
            </a:r>
            <a:r>
              <a:rPr lang="en-US" dirty="0" smtClean="0"/>
              <a:t>components </a:t>
            </a:r>
            <a:r>
              <a:rPr lang="el-GR" dirty="0" smtClean="0"/>
              <a:t>και πάει λέγοντας.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8978"/>
            <a:ext cx="3305961" cy="2801311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38" y="2768978"/>
            <a:ext cx="3345721" cy="2747132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711" y="2768978"/>
            <a:ext cx="3554966" cy="28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972" y="1690686"/>
            <a:ext cx="4165600" cy="3412781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963" y="1690686"/>
            <a:ext cx="7144232" cy="34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927</TotalTime>
  <Words>1161</Words>
  <Application>Microsoft Office PowerPoint</Application>
  <PresentationFormat>Ευρεία οθόνη</PresentationFormat>
  <Paragraphs>145</Paragraphs>
  <Slides>25</Slides>
  <Notes>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Ιόν</vt:lpstr>
      <vt:lpstr>Διαδικτυακή εφαρμογή με χρήση React και Django framework</vt:lpstr>
      <vt:lpstr>Τι είναι Frameworks</vt:lpstr>
      <vt:lpstr>Τι είναι διαδικτυακή εφαρμογή </vt:lpstr>
      <vt:lpstr>Εισαγωγή Django</vt:lpstr>
      <vt:lpstr>Αρχιτεκτονική Django</vt:lpstr>
      <vt:lpstr>Γιατί Django</vt:lpstr>
      <vt:lpstr>Εισαγωγή React.js</vt:lpstr>
      <vt:lpstr>Αρχιτεκτονική React</vt:lpstr>
      <vt:lpstr>React component</vt:lpstr>
      <vt:lpstr>Γιατί React</vt:lpstr>
      <vt:lpstr>Βάση Δεδομένων Mongo DB</vt:lpstr>
      <vt:lpstr>Djongo : SQL to Mongo query Transpiler</vt:lpstr>
      <vt:lpstr>Django Rest</vt:lpstr>
      <vt:lpstr>Αρχιτεκτονική εφαρμογής</vt:lpstr>
      <vt:lpstr>Εφαρμογή Storage-handler</vt:lpstr>
      <vt:lpstr>Εφαρμογή διαχείρισης αποθήκης</vt:lpstr>
      <vt:lpstr>Λειτουργίες διαχείρισης αποθήκης</vt:lpstr>
      <vt:lpstr>UI Εφαρμογής διαχείρισης  αποθήκης</vt:lpstr>
      <vt:lpstr>Ηλεκτρονικό κατάστημα</vt:lpstr>
      <vt:lpstr>Λειτουργίες Ηλεκτρονικού καταστήματος</vt:lpstr>
      <vt:lpstr>UI Ηλεκτρονικού καταστήματος</vt:lpstr>
      <vt:lpstr>Μοντέλο βάσης δεδομένων</vt:lpstr>
      <vt:lpstr>Docker</vt:lpstr>
      <vt:lpstr>Deployment της εφαρμογής</vt:lpstr>
      <vt:lpstr>Τέλος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Διαδικτυακή εφαρμογή με χρήση React και Django</dc:title>
  <dc:creator>Windows User</dc:creator>
  <cp:lastModifiedBy>Windows User</cp:lastModifiedBy>
  <cp:revision>71</cp:revision>
  <dcterms:created xsi:type="dcterms:W3CDTF">2021-03-29T14:21:41Z</dcterms:created>
  <dcterms:modified xsi:type="dcterms:W3CDTF">2021-04-09T08:17:00Z</dcterms:modified>
</cp:coreProperties>
</file>