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9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Slide 1 — Title Slide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Notes:</a:t>
            </a:r>
            <a:br>
              <a:rPr lang="en-US"/>
            </a:br>
            <a:r>
              <a:rPr lang="en-US"/>
              <a:t>This Capstone presentation summarizes two years of U.S. credit card fraud analysis using R. The goal is to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identify geographic and merchant-level patterns that can help stakeholders focus prevention efforts. The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 is based solely on the available dataset, without personal identifiers or global comparison data.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Speaker Notes: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help stakeholders understand our risk modeling approach, consider a restaurant review analogy: If you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see a restaurant with only one review, you’re less likely to trust its rating compared to one with a thousand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reviews. The same principle applies to fraud analytics. Small merchants with few transactions shouldn’t be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unfairly penalized if they experience an isolated fraud case. That’s why we use Bayesian analysis, which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combines overall fraud patterns with specific data for each merchant. This approach yields more reliable,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stable risk estimates, supporting fairer and more actionable business decisions.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Possible Stakeholder Summary:</a:t>
            </a:r>
            <a:br>
              <a:rPr lang="en-US"/>
            </a:br>
            <a:r>
              <a:rPr lang="en-US" i="1"/>
              <a:t>Statistical rigor ensures small merchants aren’t unfairly penalized, resulting in fairer, more actionable risk scoring.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Speaker Notes: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slide presents the Bayesian-adjusted fraud rate by state, offering a statistically robust perspective that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combines each state’s observed fraud data with overall patterns from the national dataset. Compared to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observed rates, this approach produces more stable and reliable estimates, particularly for states with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smaller sample sizes. As a result, states with very few transactions are less likely to be unfairly classified 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risk due to random variation. This supports more balanced, data-driven decisions for resource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allocation and fraud prevention at the state level.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b="1"/>
              <a:t>Stakeholder Summary:</a:t>
            </a:r>
            <a:br>
              <a:rPr lang="en-US"/>
            </a:br>
            <a:r>
              <a:rPr lang="en-US" i="1"/>
              <a:t>Using Bayesian rates for merchant risk supports fair targeting—focusing intervention on consistently risky merchants, not just statistical flukes.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Speaker Notes: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slide highlights the top merchants ranked by their Bayesian-adjusted fraud rates. By applying Bayesian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analysis, we generate more stable and reliable fraud risk estimates—especially for merchants with fewer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transactions—avoiding unfairly high or low risk scores based on limited data. The resulting rankings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allow stakeholders to focus fraud monitoring and prevention on merchants who consistently show elevated risk,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while avoiding overreaction to random anomalies among smaller businesses. This helps ensure that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intervention strategies are targeted, fair, and data-driven.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Speaker Notes</a:t>
            </a:r>
          </a:p>
          <a:p>
            <a:r>
              <a:rPr lang="en-US" b="1" dirty="0"/>
              <a:t>Opening:</a:t>
            </a:r>
            <a:r>
              <a:rPr lang="en-US" dirty="0"/>
              <a:t> "These findings validate our framework's ability to detect actionable fraud patterns in the 2023-2024 dataset."</a:t>
            </a:r>
          </a:p>
          <a:p>
            <a:endParaRPr lang="en-US" b="1" dirty="0"/>
          </a:p>
          <a:p>
            <a:r>
              <a:rPr lang="en-US" b="1" dirty="0"/>
              <a:t>Key Points:</a:t>
            </a:r>
            <a:endParaRPr lang="en-US" dirty="0"/>
          </a:p>
          <a:p>
            <a:r>
              <a:rPr lang="en-US" dirty="0"/>
              <a:t>•	Geographic analysis: Framework pinpointed NY as highest-risk state</a:t>
            </a:r>
          </a:p>
          <a:p>
            <a:r>
              <a:rPr lang="en-US" dirty="0"/>
              <a:t>• 	Merchant stratification: Bayesian method identified 3-4x risk variations</a:t>
            </a:r>
          </a:p>
          <a:p>
            <a:r>
              <a:rPr lang="en-US" dirty="0"/>
              <a:t>• 	Temporal patterns: Detected seasonal cycles and fraud peaks</a:t>
            </a:r>
          </a:p>
          <a:p>
            <a:r>
              <a:rPr lang="en-US" dirty="0"/>
              <a:t>• 	Statistical validation: Distinguished real patterns from random noise</a:t>
            </a:r>
          </a:p>
          <a:p>
            <a:endParaRPr lang="en-US" dirty="0"/>
          </a:p>
          <a:p>
            <a:r>
              <a:rPr lang="en-US" b="1" dirty="0"/>
              <a:t>Transition:</a:t>
            </a:r>
            <a:r>
              <a:rPr lang="en-US" dirty="0"/>
              <a:t> "This proven detection capability sets the foundation for implementing the framework with current data."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</a:t>
            </a:r>
          </a:p>
          <a:p>
            <a:r>
              <a:rPr lang="en-US" b="1" dirty="0"/>
              <a:t>Opening:</a:t>
            </a:r>
            <a:r>
              <a:rPr lang="en-US" dirty="0"/>
              <a:t> "Rather than prescribing specific actions from 2023-24 data, this framework can be applied to identify current risk patterns.“</a:t>
            </a:r>
          </a:p>
          <a:p>
            <a:endParaRPr lang="en-US" dirty="0"/>
          </a:p>
          <a:p>
            <a:r>
              <a:rPr lang="en-US" b="1" dirty="0"/>
              <a:t>Key Points:</a:t>
            </a:r>
            <a:endParaRPr lang="en-US" dirty="0"/>
          </a:p>
          <a:p>
            <a:r>
              <a:rPr lang="en-US" dirty="0"/>
              <a:t>•	Step 1: Run current data through validated Bayesian methodology</a:t>
            </a:r>
          </a:p>
          <a:p>
            <a:r>
              <a:rPr lang="en-US" dirty="0"/>
              <a:t>• 	Step 2: Identify today's high-risk geographic and merchant segments</a:t>
            </a:r>
          </a:p>
          <a:p>
            <a:r>
              <a:rPr lang="en-US" dirty="0"/>
              <a:t>• 	Step 3: Deploy targeted interventions based on fresh risk analysis</a:t>
            </a:r>
          </a:p>
          <a:p>
            <a:r>
              <a:rPr lang="en-US" dirty="0"/>
              <a:t>• 	Step 4: Implement quarterly updates to adapt to changing patterns</a:t>
            </a:r>
          </a:p>
          <a:p>
            <a:endParaRPr lang="en-US" dirty="0"/>
          </a:p>
          <a:p>
            <a:r>
              <a:rPr lang="en-US" b="1" dirty="0"/>
              <a:t>Transition:</a:t>
            </a:r>
            <a:r>
              <a:rPr lang="en-US" dirty="0"/>
              <a:t> "This systematic approach ensures resources target current threats rather than historical patterns."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421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Opening:</a:t>
            </a:r>
            <a:r>
              <a:rPr lang="en-US" dirty="0"/>
              <a:t> "Implementation success depends on systematic measurement against current </a:t>
            </a:r>
          </a:p>
          <a:p>
            <a:r>
              <a:rPr lang="en-US" dirty="0"/>
              <a:t>baselines rather than historical projections."</a:t>
            </a:r>
          </a:p>
          <a:p>
            <a:endParaRPr lang="en-US" b="1" dirty="0"/>
          </a:p>
          <a:p>
            <a:r>
              <a:rPr lang="en-US" b="1" dirty="0"/>
              <a:t>Key Points:</a:t>
            </a:r>
            <a:endParaRPr lang="en-US" dirty="0"/>
          </a:p>
          <a:p>
            <a:r>
              <a:rPr lang="en-US" dirty="0"/>
              <a:t>•	Upfront costs: $200K-400K for systems, training, and initial data analysis</a:t>
            </a:r>
          </a:p>
          <a:p>
            <a:r>
              <a:rPr lang="en-US" dirty="0"/>
              <a:t>• 	Timeline: 6 months to establish current baseline, 12 months to measure impact</a:t>
            </a:r>
          </a:p>
          <a:p>
            <a:r>
              <a:rPr lang="en-US" dirty="0"/>
              <a:t>• 	Success metrics focus on improvement rates rather than absolute targets</a:t>
            </a:r>
          </a:p>
          <a:p>
            <a:r>
              <a:rPr lang="en-US" dirty="0"/>
              <a:t>• 	ROI calculation starts from implementation date, not from historical analysis</a:t>
            </a:r>
          </a:p>
          <a:p>
            <a:endParaRPr lang="en-US" b="1" dirty="0"/>
          </a:p>
          <a:p>
            <a:r>
              <a:rPr lang="en-US" b="1" dirty="0"/>
              <a:t>Transition:</a:t>
            </a:r>
            <a:r>
              <a:rPr lang="en-US" dirty="0"/>
              <a:t> "Framework provides measurable approach to fraud prevention with clear accountability metrics."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933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58637480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34586374809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/>
              <a:t>Speaker Notes</a:t>
            </a:r>
            <a:endParaRPr sz="17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/>
              <a:t>Opening Context:</a:t>
            </a:r>
            <a:r>
              <a:rPr lang="en-US" sz="1100"/>
              <a:t> "Before diving into our findings, it's important to establish the temporal scope and application framework for this analysis. This study examines credit card fraud patterns from a specific 12-month period, and I want to be transparent about both the insights and limitations this creates."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/>
              <a:t>Key Points to Emphasize: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The methodology we developed is more valuable than the specific 2023-2024 findings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Any organization implementing these recommendations would need to run current data through our framework first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The Bayesian approach accounts for changing patterns over time, making it suitable for ongoing use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Historical patterns provide proof-of-concept for the analytical framework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/>
              <a:t>Transition to Next Slide:</a:t>
            </a:r>
            <a:r>
              <a:rPr lang="en-US" sz="1100"/>
              <a:t> "With these parameters established, let's examine how we processed and validated our historical dataset to ensure reliable pattern detection."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 b="1"/>
              <a:t>Stakeholder Summary Notes</a:t>
            </a:r>
            <a:endParaRPr sz="17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/>
              <a:t>For Technical Stakeholders: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Emphasize the reusable methodology over time-specific findings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The Bayesian framework can accommodate new fraud patterns as they emerge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Statistical approach designed for integration with real-time fraud detection systems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/>
              <a:t>For Business Stakeholders: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Historical analysis provides proof-of-concept for ongoing fraud monitoring capabilities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Implementation timeline should include 2-3 months for current data validation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ROI projections require adjustment based on current fraud landscape assessment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/>
              <a:t>Risk Management Perspective: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Framework reduces reliance on outdated risk assumptions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Quarterly refresh cycle ensures adaptive response to evolving fraud patterns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Methodology transferable across different time periods and geographic markets</a:t>
            </a:r>
            <a:endParaRPr sz="11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1"/>
              <a:t>Budget Considerations:</a:t>
            </a:r>
            <a:endParaRPr sz="1100" b="1"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Initial implementation costs remain valid, but timeline for ROI achievement may require adjustment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/>
              <a:t>Data refresh requirements should be factored into ongoing operational costs</a:t>
            </a:r>
            <a:endParaRPr sz="1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4586374809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58637480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34586374809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Speaker Notes / Narrative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project draws on a comprehensive U.S. credit card fraud dataset covering over 100,000 transactions from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October 2023 to October 2024. Each transaction is labeled as fraudulent or legitimate and includes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both geographic and merchant-level details.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processing the data, 85.3% of transactions were successfully mapped to U.S. states. Fraud labeling is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 for all records, while merchant names are present in 92%. The main data challenges included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missing merchant names, developing a manual city-to-state lookup for accurate mapping, and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accounting for a strong geographic concentration in six primary states.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These data quality checks and mitigation strategies set the foundation for reliable fraud pattern analysis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subsequent slides.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Stakeholder Summary:</a:t>
            </a:r>
            <a:br>
              <a:rPr lang="en-US"/>
            </a:br>
            <a:r>
              <a:rPr lang="en-US" i="1"/>
              <a:t>Solid data quality and transparent assessment provide a reliable foundation for all subsequent fraud analysis and recommendations.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34586374809_0_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Speaker Notes:</a:t>
            </a:r>
            <a:br>
              <a:rPr lang="en-US"/>
            </a:br>
            <a:r>
              <a:rPr lang="en-US"/>
              <a:t>The analysis began by importing the raw transaction data, which included city locations, merchant names,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 amounts, and fraud labels. Data cleaning steps addressed duplicate records, handled missing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values, and standardized merchant naming conventions for consistency. Cities were mapped to states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a custom lookup table, enabling geographic analysis across the dataset. Additional features such as fraud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indicators, transaction amount bands, time-of-day groupings, and merchant categories were created to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enrich the data. Each stage of this pipeline was carefully logged and validated to ensure the final dataset was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accurate, consistent, and ready for fraud pattern analysis.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b="1"/>
              <a:t>Stakeholder Summary:</a:t>
            </a:r>
            <a:br>
              <a:rPr lang="en-US"/>
            </a:br>
            <a:r>
              <a:rPr lang="en-US" i="1"/>
              <a:t>Each data cleaning and feature engineering step increases reliability—so recommendations are based on accurate, trustworthy analysis.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Speaker Notes: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geographic analysis of credit card fraud from 2023 to 2024 reveals significant differences in fraud rates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across states. New York stands out as the highest-risk state, with a fraud rate of 1.2 percent—about 1 in 83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transactions. This concentration of fraud highlights a clear opportunity for targeted prevention efforts and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efficient resource allocation.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 b="1"/>
              <a:t>Stakeholder Summary:</a:t>
            </a:r>
            <a:br>
              <a:rPr lang="en-US"/>
            </a:br>
            <a:r>
              <a:rPr lang="en-US" i="1"/>
              <a:t>Prioritize fraud prevention investments in New York and other high-risk states to maximize impact and reduce losses.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Speaker Notes: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merchant-level analysis reveals significant variation in fraud risk among companies. The ten merchants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shown here account for a substantial share of total fraud cases, making them especially important for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targeted monitoring and intervention. Some merchants exhibit much higher fraud rates than others, which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reflect differences in their business models, controls, or customer profiles. Focusing fraud prevention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efforts on these high-risk merchants can help reduce overall losses and improve detection efficiency.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Stakeholder Summary:</a:t>
            </a:r>
            <a:br>
              <a:rPr lang="en-US"/>
            </a:br>
            <a:r>
              <a:rPr lang="en-US" i="1"/>
              <a:t>Focus monitoring and prevention efforts on the highest-risk merchants to reduce fraud losses most efficiently.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Speaker Notes:</a:t>
            </a:r>
            <a:br>
              <a:rPr lang="en-US"/>
            </a:br>
            <a:r>
              <a:rPr lang="en-US"/>
              <a:t>This slide displays daily credit card fraud cases over the full twelve-month study period. We can clearly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observed both general patterns and specific days where fraud cases spike. These spikes may correspond to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events, weekends, or periods of increased activity. Identifying these daily fluctuations enables stakeholders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spot emerging threats, investigate anomalies, and proactively deploy resources in response to high-risk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days.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Stakeholder Summary:</a:t>
            </a:r>
            <a:br>
              <a:rPr lang="en-US"/>
            </a:br>
            <a:r>
              <a:rPr lang="en-US" i="1"/>
              <a:t>Use daily fraud trend insights to increase vigilance and resource allocation during periods of elevated risk, and respond faster to emerging threats.</a:t>
            </a:r>
            <a:endParaRPr/>
          </a:p>
        </p:txBody>
      </p:sp>
      <p:sp>
        <p:nvSpPr>
          <p:cNvPr id="129" name="Google Shape;12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Speaker Notes: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slide presents monthly trends in credit card fraud for the twelve-month analysis period. The data reveals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fraud cases fluctuate from month to month, with certain periods experiencing notable increases. These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spikes may correspond to holidays, shopping seasons, or other external events that influence transaction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volumes and risk. Understanding monthly fraud trends enables proactive planning and focused monitoring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during high-risk times of the year.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Stakeholder Summary:</a:t>
            </a:r>
            <a:br>
              <a:rPr lang="en-US"/>
            </a:br>
            <a:r>
              <a:rPr lang="en-US" i="1"/>
              <a:t>Monthly patterns help you plan staffing and controls for peak fraud periods—target resources when risk is highest.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Speaker Notes: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slide focuses on the top ten merchants in New York with the highest observed fraud rates. By isolating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merchants in the state identified as the highest risk, the analysis pinpoints specific businesses or outlets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where fraud prevention efforts could yield the most significant impact. The pronounced variation in fraud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rates among these merchants may reflect differences in controls, business practices, or customer bases.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Directing attention to these high-risk merchants supports more targeted mitigation strategies and enables a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data-driven approach to resource allocation within New York.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Stakeholder Summary:</a:t>
            </a:r>
            <a:br>
              <a:rPr lang="en-US"/>
            </a:br>
            <a:r>
              <a:rPr lang="en-US" i="1"/>
              <a:t>Direct targeted prevention efforts toward the riskiest merchants in New York to achieve the greatest fraud reduction.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1949625"/>
            <a:ext cx="7772400" cy="18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Card Fraud Risk Analysis Framework: A 2023–2024</a:t>
            </a:r>
            <a:r>
              <a:rPr lang="en-US"/>
              <a:t> Case Study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Capstone Project – William Matthews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Understanding Our Statistical Approach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646771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Restaurant analogy</a:t>
            </a:r>
            <a:r>
              <a:rPr lang="en-US"/>
              <a:t>: 1 review vs. 1,000 reviews - which do you trust?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Same logic for fraud</a:t>
            </a:r>
            <a:r>
              <a:rPr lang="en-US"/>
              <a:t>: Small merchants shouldn't be unfairly penalized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Bayesian analysis</a:t>
            </a:r>
            <a:r>
              <a:rPr lang="en-US"/>
              <a:t>: Combines overall patterns with specific data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Result</a:t>
            </a:r>
            <a:r>
              <a:rPr lang="en-US"/>
              <a:t>: More reliable risk estimates for business decisions</a:t>
            </a:r>
            <a:endParaRPr/>
          </a:p>
          <a:p>
            <a:pPr marL="457200" lvl="1" indent="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Fraud Rate by State</a:t>
            </a:r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61" name="Google Shape;161;p23" descr="A graph of a number of percent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190" y="1142995"/>
            <a:ext cx="7861610" cy="4572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Bayesian Fraud Rate – Top Merchants</a:t>
            </a:r>
            <a:endParaRPr/>
          </a:p>
        </p:txBody>
      </p:sp>
      <p:pic>
        <p:nvPicPr>
          <p:cNvPr id="168" name="Google Shape;168;p24" descr="A graph of numbers and percentages&#10;&#10;AI-generated content may be incorrect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51229" y="1600200"/>
            <a:ext cx="7241541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Key Findings from 2023-2024 Analysis </a:t>
            </a:r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373300" cy="4983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920" b="1" dirty="0"/>
              <a:t>•	</a:t>
            </a:r>
            <a:r>
              <a:rPr lang="en-US" sz="2800" b="1" dirty="0"/>
              <a:t>Geographic Pattern Detection: </a:t>
            </a:r>
            <a:r>
              <a:rPr lang="en-US" sz="2800" dirty="0"/>
              <a:t>Framework          	identified in New York as highest-risk region 	during study period (1.2% fraud rate)</a:t>
            </a:r>
            <a:endParaRPr sz="2800" dirty="0"/>
          </a:p>
          <a:p>
            <a:pPr marL="34290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800" dirty="0"/>
              <a:t>•	</a:t>
            </a:r>
            <a:r>
              <a:rPr lang="en-US" sz="2800" b="1" dirty="0"/>
              <a:t>Merchant Risk Stratification:</a:t>
            </a:r>
            <a:r>
              <a:rPr lang="en-US" sz="2800" dirty="0"/>
              <a:t> Bayesian analysis        	revealed significant risk variation among 	merchants, with top-tier entities showing 3-4x 	average fraud rates</a:t>
            </a:r>
            <a:endParaRPr sz="2800" dirty="0"/>
          </a:p>
          <a:p>
            <a:pPr marL="34290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800" dirty="0"/>
              <a:t>•	Temporal Pattern Recognition: Monthly analysis 	detected seasonal fraud cycles with notable 	peaks in early 2024 period</a:t>
            </a:r>
          </a:p>
          <a:p>
            <a:pPr marL="342900" lvl="0" indent="-17018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800" dirty="0"/>
              <a:t>•	Framework Effectiveness: Analysis identified 	clear risk concentration patterns suitable for 	targeted intervention strategies</a:t>
            </a:r>
            <a:endParaRPr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4120-E356-9D61-98BE-345AD915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Framework &amp; Validation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36FD4-23A6-4A38-2AD5-16C286CBB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Methodology Validation:</a:t>
            </a:r>
            <a:r>
              <a:rPr lang="en-US" sz="2000" dirty="0"/>
              <a:t> Apply Bayesian risk scoring framework to current transaction data</a:t>
            </a:r>
          </a:p>
          <a:p>
            <a:r>
              <a:rPr lang="en-US" sz="2000" b="1" dirty="0"/>
              <a:t>Geographic Risk Assessment: </a:t>
            </a:r>
            <a:r>
              <a:rPr lang="en-US" sz="2000" dirty="0"/>
              <a:t>Identify current highest-risk regions using established analytical approach (NY was peak risk in 2023-2024 analysis)</a:t>
            </a:r>
          </a:p>
          <a:p>
            <a:r>
              <a:rPr lang="en-US" sz="2000" b="1" dirty="0"/>
              <a:t>Merchant Risk Profiling: </a:t>
            </a:r>
            <a:r>
              <a:rPr lang="en-US" sz="2000" dirty="0"/>
              <a:t>Deploy framework to rank current merchant risk levels and identify intervention targets</a:t>
            </a:r>
          </a:p>
          <a:p>
            <a:r>
              <a:rPr lang="en-US" sz="2000" b="1" dirty="0"/>
              <a:t>Temporal Pattern Recognition: </a:t>
            </a:r>
            <a:r>
              <a:rPr lang="en-US" sz="2000" dirty="0"/>
              <a:t>Implement continuous monitoring to detect seasonal fraud variations and emerging trends</a:t>
            </a:r>
          </a:p>
          <a:p>
            <a:r>
              <a:rPr lang="en-US" sz="2000" b="1" dirty="0"/>
              <a:t>Resource Optimization:</a:t>
            </a:r>
            <a:r>
              <a:rPr lang="en-US" sz="2000" dirty="0"/>
              <a:t> Allocate fraud prevention resources based on current risk concentration analysis (60% focus on high-risk segments validated through updated data)</a:t>
            </a:r>
          </a:p>
          <a:p>
            <a:r>
              <a:rPr lang="en-US" sz="2000" b="1" dirty="0"/>
              <a:t>Performance Validation: </a:t>
            </a:r>
            <a:r>
              <a:rPr lang="en-US" sz="2000" dirty="0"/>
              <a:t>Establish baseline metrics before implementation to measure fraud reduction effectiveness</a:t>
            </a:r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87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1085-EF18-6F03-6D67-995684A1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Costs &amp; Success Measurement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8CBC-D986-17F0-CA50-403DD1B74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Framework Implementation:</a:t>
            </a:r>
            <a:r>
              <a:rPr lang="en-US" sz="2000" dirty="0"/>
              <a:t> $200K - $400K total (systems integration, staff training, data validation)</a:t>
            </a:r>
          </a:p>
          <a:p>
            <a:r>
              <a:rPr lang="en-US" sz="2000" b="1" dirty="0"/>
              <a:t>Success Metrics: </a:t>
            </a:r>
            <a:r>
              <a:rPr lang="en-US" sz="2000" dirty="0"/>
              <a:t>Fraud rate reduction, detection speed improvement, cost per prevented loss</a:t>
            </a:r>
          </a:p>
          <a:p>
            <a:r>
              <a:rPr lang="en-US" sz="2000" b="1" dirty="0"/>
              <a:t>Validation Timeline: </a:t>
            </a:r>
            <a:r>
              <a:rPr lang="en-US" sz="2000" dirty="0"/>
              <a:t>6-month baseline establishment followed by 12-month effectiveness measurement</a:t>
            </a:r>
          </a:p>
          <a:p>
            <a:r>
              <a:rPr lang="en-US" sz="2000" b="1" dirty="0"/>
              <a:t>Performance Benchmarks: </a:t>
            </a:r>
            <a:r>
              <a:rPr lang="en-US" sz="2000" dirty="0"/>
              <a:t>Framework effectiveness measured against current fraud rates rather than historical projections</a:t>
            </a:r>
          </a:p>
          <a:p>
            <a:r>
              <a:rPr lang="en-US" sz="2000" b="1" dirty="0"/>
              <a:t>Continuous Improvement:</a:t>
            </a:r>
            <a:r>
              <a:rPr lang="en-US" sz="2000" dirty="0"/>
              <a:t> Quarterly risk profile updates and methodology refinement based on emerging patterns</a:t>
            </a:r>
          </a:p>
          <a:p>
            <a:r>
              <a:rPr lang="en-US" sz="2000" b="1" dirty="0"/>
              <a:t>ROI Measurement: </a:t>
            </a:r>
            <a:r>
              <a:rPr lang="en-US" sz="2000" dirty="0"/>
              <a:t>Cost savings from prevented fraud losses minus implementation and operation 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72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Currency &amp; Analytical Scope</a:t>
            </a:r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Analysis Period: October 2023 - October 2024 (12-month historical window)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Framework Application: Methodology designed for ongoing risk assessment with current data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Implementation Requirements: Findings require validation with recent transaction data before deployment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Analytical Approach: Bayesian risk modeling provides transferable framework for continuous monitoring</a:t>
            </a: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Data Refresh Cycle: Quarterly analysis updates recommended to maintain pattern relevance</a:t>
            </a:r>
            <a:endParaRPr sz="2800"/>
          </a:p>
          <a:p>
            <a:pPr marL="74295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Sources &amp; Quality Assessment</a:t>
            </a:r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Data Source:</a:t>
            </a:r>
            <a:endParaRPr/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Primary Dataset: Credit Card Fraud Dataset (2023-2024)</a:t>
            </a:r>
            <a:endParaRPr/>
          </a:p>
          <a:p>
            <a:pPr marL="11430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100,000+ transactions from multiple states and merchants</a:t>
            </a:r>
            <a:endParaRPr/>
          </a:p>
          <a:p>
            <a:pPr marL="11430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Binary fraud classification (IsFraud: 0/1)</a:t>
            </a:r>
            <a:endParaRPr/>
          </a:p>
          <a:p>
            <a:pPr marL="1143000" lvl="2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Include city-level geographic data, merchant info, transaction amounts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Data Quality Metrics:</a:t>
            </a:r>
            <a:endParaRPr/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Geographic Mapping: 85.3% of transactions mapped to U.S. states</a:t>
            </a:r>
            <a:endParaRPr/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Completeness: 100% of fraud labels; 92% for merchant names</a:t>
            </a:r>
            <a:endParaRPr/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Time coverage: October 2023-October 2024 (12 months)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Key Data Challenges:</a:t>
            </a:r>
            <a:endParaRPr/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Missing placeholder merchant names in ~8% of records</a:t>
            </a:r>
            <a:endParaRPr/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Manual city-to-state mapping required</a:t>
            </a:r>
            <a:endParaRPr/>
          </a:p>
          <a:p>
            <a:pPr marL="742950" lvl="1" indent="-2857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en-US" sz="1400"/>
              <a:t>Transaction concentration: 6 primary states</a:t>
            </a:r>
            <a:endParaRPr/>
          </a:p>
          <a:p>
            <a:pPr marL="74295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742950" lvl="1" indent="-196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 Processing Pipeline</a:t>
            </a: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Raw data import: CSV, city merchant and transaction details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Data cleaning: Remove duplicates, handle missing values, standardized merchant names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Geographic mapping: City-to-state lookup table for &gt; 85% transactions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Feature engineering: Create derived columns (IsFraud, AmountBand, TimeofDay, MerchantType, etc.)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Validation: Consistency checks, completeness audits, quality logs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Ready for analysis: Cleaned, mapped, and enriched dataset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Geographic Fraud Hotspots</a:t>
            </a:r>
            <a:endParaRPr/>
          </a:p>
        </p:txBody>
      </p:sp>
      <p:pic>
        <p:nvPicPr>
          <p:cNvPr id="118" name="Google Shape;118;p17" descr="A map of the united states of america&#10;&#10;AI-generated content may be incorrect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57922" y="1600200"/>
            <a:ext cx="8028877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Merchant-Level Risk Analysis</a:t>
            </a:r>
            <a:endParaRPr/>
          </a:p>
        </p:txBody>
      </p:sp>
      <p:pic>
        <p:nvPicPr>
          <p:cNvPr id="125" name="Google Shape;125;p18" descr="A graph of numbers and percentages&#10;&#10;AI-generated content may be incorrect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51229" y="1600200"/>
            <a:ext cx="7241541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Fraud Trends</a:t>
            </a:r>
            <a:endParaRPr/>
          </a:p>
        </p:txBody>
      </p:sp>
      <p:pic>
        <p:nvPicPr>
          <p:cNvPr id="132" name="Google Shape;132;p19" descr="A graph of a number of fraud cases&#10;&#10;AI-generated content may be incorrect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1738" y="1600200"/>
            <a:ext cx="772779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Monthly Fraud Trends</a:t>
            </a:r>
            <a:endParaRPr/>
          </a:p>
        </p:txBody>
      </p:sp>
      <p:pic>
        <p:nvPicPr>
          <p:cNvPr id="139" name="Google Shape;139;p20" descr="A graph with red lines and numbers&#10;&#10;AI-generated content may be incorrect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91738" y="1600200"/>
            <a:ext cx="7638584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Fraud Rate – Top Merchants</a:t>
            </a:r>
            <a:endParaRPr/>
          </a:p>
        </p:txBody>
      </p:sp>
      <p:pic>
        <p:nvPicPr>
          <p:cNvPr id="146" name="Google Shape;146;p21" descr="A graph with red and orange bars&#10;&#10;AI-generated content may be incorrect.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51229" y="1600200"/>
            <a:ext cx="7241541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2395</Words>
  <Application>Microsoft Office PowerPoint</Application>
  <PresentationFormat>On-screen Show (4:3)</PresentationFormat>
  <Paragraphs>219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Credit Card Fraud Risk Analysis Framework: A 2023–2024 Case Study</vt:lpstr>
      <vt:lpstr>Data Currency &amp; Analytical Scope</vt:lpstr>
      <vt:lpstr>Data Sources &amp; Quality Assessment</vt:lpstr>
      <vt:lpstr>Data Processing Pipeline</vt:lpstr>
      <vt:lpstr>Geographic Fraud Hotspots</vt:lpstr>
      <vt:lpstr>Merchant-Level Risk Analysis</vt:lpstr>
      <vt:lpstr>Daily Fraud Trends</vt:lpstr>
      <vt:lpstr>Monthly Fraud Trends</vt:lpstr>
      <vt:lpstr>Observed Fraud Rate – Top Merchants</vt:lpstr>
      <vt:lpstr>Understanding Our Statistical Approach</vt:lpstr>
      <vt:lpstr>Bayesian Fraud Rate by State</vt:lpstr>
      <vt:lpstr>Bayesian Fraud Rate – Top Merchants</vt:lpstr>
      <vt:lpstr>Key Findings from 2023-2024 Analysis </vt:lpstr>
      <vt:lpstr>Implementation Framework &amp; Validation Requirements</vt:lpstr>
      <vt:lpstr>Implementation Costs &amp; Success Measurement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William Matthews</cp:lastModifiedBy>
  <cp:revision>2</cp:revision>
  <dcterms:modified xsi:type="dcterms:W3CDTF">2025-08-25T17:36:52Z</dcterms:modified>
</cp:coreProperties>
</file>