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Slide 1 — Title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Notes:</a:t>
            </a:r>
            <a:br>
              <a:rPr lang="en-US"/>
            </a:br>
            <a:r>
              <a:rPr lang="en-US"/>
              <a:t>This Capstone presentation summarizes two years of U.S. credit card fraud analysis using R. The goal is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identify geographic and merchant-level patterns that can help stakeholders focus prevention efforts. The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is based solely on the available dataset, without personal identifiers or global comparison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Speaker 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slide presents the Bayesian-adjusted fraud rate by state, offering a statistically robust perspective that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combines each state’s observed fraud data with overall patterns from the national dataset. Compared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observed rates, this approach produces more stable and reliable estimates, particularly for states 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smaller sample sizes. As a result, states with very few transactions are less likely to be unfairly classified 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 risk due to random variation. This supports more balanced, data-driven decisions for resource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allocation and fraud prevention at the state level.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Stakeholder Summary:</a:t>
            </a:r>
            <a:br>
              <a:rPr lang="en-US"/>
            </a:br>
            <a:r>
              <a:rPr i="1" lang="en-US"/>
              <a:t>Using Bayesian rates for merchant risk supports fair targeting—focusing intervention on consistently risky merchants, not just statistical flukes.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Speaker 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slide highlights the top merchants ranked by their Bayesian-adjusted fraud rates. By applying Bayesian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analysis, we generate more stable and reliable fraud risk estimates—especially for merchants with fewer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transactions—avoiding unfairly high or low risk scores based on limited data. The resulting rankings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allow stakeholders to focus fraud monitoring and prevention on merchants who consistently show elevated risk,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avoiding overreaction to random anomalies among smaller businesses. This helps ensure that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intervention strategies are targeted, fair, and data-driven.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Speaker Notes:</a:t>
            </a:r>
            <a:br>
              <a:rPr lang="en-US"/>
            </a:br>
            <a:r>
              <a:rPr lang="en-US"/>
              <a:t>This section summarizes the most important insights from the analysis. Geographic patterns show a strong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concentration of fraud risk in New York and a handful of other states. Merchant-level results reveal that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 subset of businesses account for a disproportionately large share of fraud, especially when viewed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through a Bayesian lens. Temporal analysis identified spikes and patterns that align with external events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 surges. These findings provide a robust foundation for targeted prevention strategies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 allocation.</a:t>
            </a:r>
            <a:endParaRPr/>
          </a:p>
        </p:txBody>
      </p:sp>
      <p:sp>
        <p:nvSpPr>
          <p:cNvPr id="165" name="Google Shape;16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Speaker Notes:</a:t>
            </a:r>
            <a:br>
              <a:rPr lang="en-US"/>
            </a:br>
            <a:r>
              <a:rPr lang="en-US"/>
              <a:t>Based on the analysis, we recommend prioritizing fraud prevention resources in the highest-risk states 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among merchants with persistently elevated fraud rates. Establish dynamic monitoring thresholds that adapt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to changing transaction patterns and use Bayesian-adjusted metrics to avoid overreacting to small-sample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anomalies. Regularly revisit temporal trends and emerging hotspots to ensure interventions remain effective.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Collaboration between fraud analysts, merchant partners, and technology teams will be critical for success.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Speaker Notes:</a:t>
            </a:r>
            <a:br>
              <a:rPr lang="en-US"/>
            </a:br>
            <a:r>
              <a:rPr lang="en-US"/>
              <a:t>Thank you for your attention. I’m happy to answer any questions about the analysis or findings. For next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steps, I suggest continuing to refine fraud detection methods, expanding the dataset where possible,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incorporating additional contextual factors that may influence fraud risk. Ongoing monitoring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adaptation will be essential as fraud tactics and transaction patterns evolve.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Stakeholders Summary: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this analysis leverages a full year of credit card fraud data, expanding to two or more years would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increase the robustness of trend detection and enable deeper insights. Future work should prioritize securing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larger, multi-year datasets for even more actionable risk modeling.</a:t>
            </a:r>
            <a:endParaRPr/>
          </a:p>
        </p:txBody>
      </p:sp>
      <p:sp>
        <p:nvSpPr>
          <p:cNvPr id="179" name="Google Shape;17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Speaker Notes / Narrative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project draws on a comprehensive U.S. credit card fraud dataset covering over 100,000 transactions from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October 2023 to October 2024. Each transaction is labeled as fraudulent or legitimate and includes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 geographic and merchant-level details.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processing the data, 85.3% of transactions were successfully mapped to U.S. states. Fraud labeling 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 for all records, while merchant names are present in 92%. The main data challenges included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missing merchant names, developing a manual city-to-state lookup for accurate mapping,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accounting for a strong geographic concentration in six primary states.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data quality checks and mitigation strategies set the foundation for reliable fraud pattern analysis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subsequent slides.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Stakeholder Summary:</a:t>
            </a:r>
            <a:br>
              <a:rPr lang="en-US"/>
            </a:br>
            <a:r>
              <a:rPr i="1" lang="en-US"/>
              <a:t>Solid data quality and transparent assessment provide a reliable foundation for all subsequent fraud analysis and recommendations.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Speaker Notes:</a:t>
            </a:r>
            <a:br>
              <a:rPr lang="en-US"/>
            </a:br>
            <a:r>
              <a:rPr lang="en-US"/>
              <a:t>The analysis began by importing the raw transaction data, which included city locations, merchant names,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 amounts, and fraud labels. Data cleaning steps addressed duplicate records, handled missing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values, and standardized merchant naming conventions for consistency. Cities were mapped to states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a custom lookup table, enabling geographic analysis across the dataset. Additional features such as fraud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indicators, transaction amount bands, time-of-day groupings, and merchant categories were created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enrich the data. Each stage of this pipeline was carefully logged and validated to ensure the final dataset was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accurate, consistent, and ready for fraud pattern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Stakeholder Summary:</a:t>
            </a:r>
            <a:br>
              <a:rPr lang="en-US"/>
            </a:br>
            <a:r>
              <a:rPr i="1" lang="en-US"/>
              <a:t>Each data cleaning and feature engineering step increases reliability—so recommendations are based on accurate, trustworthy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Speaker 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geographic analysis of credit card fraud from 2023 to 2024 reveals significant differences in fraud rates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across states. New York stands out as the highest-risk state, with a fraud rate of 1.2 percent—about 1 in 83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transactions. This concentration of fraud highlights a clear opportunity for targeted prevention efforts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efficient resource allocation.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b="1" lang="en-US"/>
              <a:t>Stakeholder Summary:</a:t>
            </a:r>
            <a:br>
              <a:rPr lang="en-US"/>
            </a:br>
            <a:r>
              <a:rPr i="1" lang="en-US"/>
              <a:t>Prioritize fraud prevention investments in New York and other high-risk states to maximize impact and reduce losses.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Speaker 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merchant-level analysis reveals significant variation in fraud risk among companies. The ten merchants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shown here account for a substantial share of total fraud cases, making them especially important for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targeted monitoring and intervention. Some merchants exhibit much higher fraud rates than others, which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reflect differences in their business models, controls, or customer profiles. Focusing fraud prevention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efforts on these high-risk merchants can help reduce overall losses and improve detection efficiency.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Stakeholder Summary:</a:t>
            </a:r>
            <a:br>
              <a:rPr lang="en-US"/>
            </a:br>
            <a:r>
              <a:rPr i="1" lang="en-US"/>
              <a:t>Focus monitoring and prevention efforts on the highest-risk merchants to reduce fraud losses most efficiently.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Speaker Notes:</a:t>
            </a:r>
            <a:br>
              <a:rPr lang="en-US"/>
            </a:br>
            <a:r>
              <a:rPr lang="en-US"/>
              <a:t>This slide displays daily credit card fraud cases over the full twelve-month study period. We can clearly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observed both general patterns and specific days where fraud cases spike. These spikes may correspond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events, weekends, or periods of increased activity. Identifying these daily fluctuations enables stakeholders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spot emerging threats, investigate anomalies, and proactively deploy resources in response to high-risk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Stakeholder Summary:</a:t>
            </a:r>
            <a:br>
              <a:rPr lang="en-US"/>
            </a:br>
            <a:r>
              <a:rPr i="1" lang="en-US"/>
              <a:t>Use daily fraud trend insights to increase vigilance and resource allocation during periods of elevated risk, and respond faster to emerging threats.</a:t>
            </a:r>
            <a:endParaRPr/>
          </a:p>
        </p:txBody>
      </p:sp>
      <p:sp>
        <p:nvSpPr>
          <p:cNvPr id="122" name="Google Shape;12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Speaker 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slide presents monthly trends in credit card fraud for the twelve-month analysis period. The data reveals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fraud cases fluctuate from month to month, with certain periods experiencing notable increases. These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spikes may correspond to holidays, shopping seasons, or other external events that influence transaction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volumes and risk. Understanding monthly fraud trends enables proactive planning and focused monitoring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during high-risk times of the year.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Stakeholder Summary:</a:t>
            </a:r>
            <a:br>
              <a:rPr lang="en-US"/>
            </a:br>
            <a:r>
              <a:rPr i="1" lang="en-US"/>
              <a:t>Monthly patterns help you plan staffing and controls for peak fraud periods—target resources when risk is highest.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Speaker 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slide focuses on the top ten merchants in New York with the highest observed fraud rates. By isolating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merchants in the state identified as the highest risk, the analysis pinpoints specific businesses or outlets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fraud prevention efforts could yield the most significant impact. The pronounced variation in fraud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rates among these merchants may reflect differences in controls, business practices, or customer bases.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Directing attention to these high-risk merchants supports more targeted mitigation strategies and enables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data-driven approach to resource allocation within New York.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Stakeholder Summary:</a:t>
            </a:r>
            <a:br>
              <a:rPr lang="en-US"/>
            </a:br>
            <a:r>
              <a:rPr i="1" lang="en-US"/>
              <a:t>Direct targeted prevention efforts toward the riskiest merchants in New York to achieve the greatest fraud reduction.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Speaker 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help stakeholders understand our risk modeling approach, consider a restaurant review analogy: If you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a restaurant with only one review, you’re less likely to trust its rating compared to one with a thousand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reviews. The same principle applies to fraud analytics. Small merchants with few transactions shouldn’t be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unfairly penalized if they experience an isolated fraud case. That’s why we use Bayesian analysis, which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combines overall fraud patterns with specific data for each merchant. This approach yields more reliable,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stable risk estimates, supporting fairer and more actionable business decisions.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Possible Stakeholder Summary:</a:t>
            </a:r>
            <a:br>
              <a:rPr lang="en-US"/>
            </a:br>
            <a:r>
              <a:rPr i="1" lang="en-US"/>
              <a:t>Statistical rigor ensures small merchants aren’t unfairly penalized, resulting in fairer, more actionable risk scoring.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Card Fraud Risk Analysis (2023–2024)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Capstone Project – William Matthews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Bayesian Fraud Rate by State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A graph of a number of percent&#10;&#10;AI-generated content may be incorrect."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190" y="1142995"/>
            <a:ext cx="7861610" cy="4572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Bayesian Fraud Rate – Top Merchants</a:t>
            </a:r>
            <a:endParaRPr/>
          </a:p>
        </p:txBody>
      </p:sp>
      <p:pic>
        <p:nvPicPr>
          <p:cNvPr descr="A graph of numbers and percentages&#10;&#10;AI-generated content may be incorrect." id="161" name="Google Shape;161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229" y="1600200"/>
            <a:ext cx="7241541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Key Findings Summary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20"/>
              <a:buChar char="•"/>
            </a:pPr>
            <a:r>
              <a:rPr b="1" lang="en-US" sz="2920"/>
              <a:t>Geographic Risk Concentration</a:t>
            </a:r>
            <a:r>
              <a:rPr lang="en-US" sz="2920"/>
              <a:t>: New York emerges as the highest-risk state with 1.2% fraud rate</a:t>
            </a:r>
            <a:endParaRPr sz="2920"/>
          </a:p>
          <a:p>
            <a:pPr indent="-3556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920"/>
              <a:buChar char="•"/>
            </a:pPr>
            <a:r>
              <a:rPr b="1" lang="en-US" sz="2920"/>
              <a:t>Merchant-Level Patterns</a:t>
            </a:r>
            <a:r>
              <a:rPr lang="en-US" sz="2920"/>
              <a:t>: Several merchants exhibit fraud rates several times higher than the average</a:t>
            </a:r>
            <a:endParaRPr sz="2920"/>
          </a:p>
          <a:p>
            <a:pPr indent="-3556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920"/>
              <a:buChar char="•"/>
            </a:pPr>
            <a:r>
              <a:rPr b="1" lang="en-US" sz="2920"/>
              <a:t>Temporal Dynamics</a:t>
            </a:r>
            <a:r>
              <a:rPr lang="en-US" sz="2920"/>
              <a:t>: Monthly patterns show seasonal variation with peaks in early 2024</a:t>
            </a:r>
            <a:endParaRPr sz="2920"/>
          </a:p>
          <a:p>
            <a:pPr indent="-3556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920"/>
              <a:buChar char="•"/>
            </a:pPr>
            <a:r>
              <a:rPr b="1" lang="en-US" sz="2920"/>
              <a:t>Statistical Validation</a:t>
            </a:r>
            <a:r>
              <a:rPr lang="en-US" sz="2920"/>
              <a:t>: Bayesian analysis confirms underlying risk patterns beyond raw observations</a:t>
            </a:r>
            <a:endParaRPr sz="2920"/>
          </a:p>
          <a:p>
            <a:pPr indent="-3556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920"/>
              <a:buChar char="•"/>
            </a:pPr>
            <a:r>
              <a:rPr b="1" lang="en-US" sz="2920"/>
              <a:t>Actionable Intelligence</a:t>
            </a:r>
            <a:r>
              <a:rPr lang="en-US" sz="2920"/>
              <a:t>: Clear targets identified for intervention and risk mitigation</a:t>
            </a:r>
            <a:endParaRPr sz="2920"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Strategic Recommendations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Immediate Action</a:t>
            </a:r>
            <a:r>
              <a:rPr lang="en-US"/>
              <a:t>: Enhanced monitoring and controls for New York region (highest priority)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Merchant-Specific Interventions</a:t>
            </a:r>
            <a:r>
              <a:rPr lang="en-US"/>
              <a:t>: Targeted fraud prevention for Golden Hill Corporation Limited and top-risk entities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Temporal Optimization</a:t>
            </a:r>
            <a:r>
              <a:rPr lang="en-US"/>
              <a:t>: Adjust monitoring intensity based on seasonal fraud patterns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Data-Driven Approach</a:t>
            </a:r>
            <a:r>
              <a:rPr lang="en-US"/>
              <a:t>: Implement Bayesian risk scoring for continuous assessment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Resource Allocation</a:t>
            </a:r>
            <a:r>
              <a:rPr lang="en-US"/>
              <a:t>: Focus 60% of fraud prevention resources on identified high-risk segments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Return on Investment &amp; Success Metrics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Investment</a:t>
            </a:r>
            <a:r>
              <a:rPr lang="en-US"/>
              <a:t>: $200K-400K total (systems, training, implementation)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Target ROI</a:t>
            </a:r>
            <a:r>
              <a:rPr lang="en-US"/>
              <a:t>: 25-40% fraud reduction within 12 months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Break-even</a:t>
            </a:r>
            <a:r>
              <a:rPr lang="en-US"/>
              <a:t>: Year 1 through prevented losses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Success metrics</a:t>
            </a:r>
            <a:r>
              <a:rPr lang="en-US"/>
              <a:t>: Fraud rates, detection speed, cost savings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Long-term value</a:t>
            </a:r>
            <a:r>
              <a:rPr lang="en-US"/>
              <a:t>: 200-300% ROI by Year 2-3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Sources &amp; Quality Assessment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Data Source:</a:t>
            </a:r>
            <a:endParaRPr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Primary Dataset: Credit Card Fraud Dataset (2023-2024)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100,000+ transactions from multiple states and merchants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Binary fraud classification (IsFraud: 0/1)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Include city-level geographic data, merchant info, transaction amounts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Data Quality Metrics:</a:t>
            </a:r>
            <a:endParaRPr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Geographic Mapping: 85.3% of transactions mapped to U.S. states</a:t>
            </a:r>
            <a:endParaRPr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Completeness: 100% of fraud labels; 92% for merchant names</a:t>
            </a:r>
            <a:endParaRPr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Time coverage: October 2023-October 2024 (12 months)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Key Data Challenges:</a:t>
            </a:r>
            <a:endParaRPr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Missing placeholder merchant names in ~8% of records</a:t>
            </a:r>
            <a:endParaRPr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Manual city-to-state mapping required</a:t>
            </a:r>
            <a:endParaRPr/>
          </a:p>
          <a:p>
            <a:pPr indent="-2857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Transaction concentration: 6 primary states</a:t>
            </a:r>
            <a:endParaRPr/>
          </a:p>
          <a:p>
            <a:pPr indent="-1968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1968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Processing Pipeline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Raw data import: CSV, city merchant and transaction details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Data cleaning: Remove duplicates, handle missing values, standardized merchant names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Geographic mapping: City-to-state lookup table for &gt; 85% transactions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Feature engineering: Create derived columns (IsFraud, AmountBand, TimeofDay, MerchantType, etc.)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Validation: Consistency checks, completeness audits, quality logs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Ready for analysis: Cleaned, mapped, and enriched 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Geographic Fraud Hotspots</a:t>
            </a:r>
            <a:endParaRPr/>
          </a:p>
        </p:txBody>
      </p:sp>
      <p:pic>
        <p:nvPicPr>
          <p:cNvPr descr="A map of the united states of america&#10;&#10;AI-generated content may be incorrect." id="111" name="Google Shape;111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922" y="1600200"/>
            <a:ext cx="8028877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Merchant-Level Risk Analysis</a:t>
            </a:r>
            <a:endParaRPr/>
          </a:p>
        </p:txBody>
      </p:sp>
      <p:pic>
        <p:nvPicPr>
          <p:cNvPr descr="A graph of numbers and percentages&#10;&#10;AI-generated content may be incorrect." id="118" name="Google Shape;118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229" y="1600200"/>
            <a:ext cx="7241541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Fraud Trends</a:t>
            </a:r>
            <a:endParaRPr/>
          </a:p>
        </p:txBody>
      </p:sp>
      <p:pic>
        <p:nvPicPr>
          <p:cNvPr descr="A graph of a number of fraud cases&#10;&#10;AI-generated content may be incorrect." id="125" name="Google Shape;12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738" y="1600200"/>
            <a:ext cx="7727794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Fraud Trends</a:t>
            </a:r>
            <a:endParaRPr/>
          </a:p>
        </p:txBody>
      </p:sp>
      <p:pic>
        <p:nvPicPr>
          <p:cNvPr descr="A graph with red lines and numbers&#10;&#10;AI-generated content may be incorrect." id="132" name="Google Shape;13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738" y="1600200"/>
            <a:ext cx="7638584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Observed Fraud Rate – Top Merchants</a:t>
            </a:r>
            <a:endParaRPr/>
          </a:p>
        </p:txBody>
      </p:sp>
      <p:pic>
        <p:nvPicPr>
          <p:cNvPr descr="A graph with red and orange bars&#10;&#10;AI-generated content may be incorrect." id="139" name="Google Shape;13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229" y="1600200"/>
            <a:ext cx="7241541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Understanding Our Statistical Approach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646771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Restaurant analogy</a:t>
            </a:r>
            <a:r>
              <a:rPr lang="en-US"/>
              <a:t>: 1 review vs. 1,000 reviews - which do you trust?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Same logic for fraud</a:t>
            </a:r>
            <a:r>
              <a:rPr lang="en-US"/>
              <a:t>: Small merchants shouldn't be unfairly penalized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Bayesian analysis</a:t>
            </a:r>
            <a:r>
              <a:rPr lang="en-US"/>
              <a:t>: Combines overall patterns with specific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Result</a:t>
            </a:r>
            <a:r>
              <a:rPr lang="en-US"/>
              <a:t>: More reliable risk estimates for business decisions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