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2" r:id="rId2"/>
  </p:sldMasterIdLst>
  <p:notesMasterIdLst>
    <p:notesMasterId r:id="rId21"/>
  </p:notesMasterIdLst>
  <p:sldIdLst>
    <p:sldId id="283" r:id="rId3"/>
    <p:sldId id="259" r:id="rId4"/>
    <p:sldId id="286" r:id="rId5"/>
    <p:sldId id="265" r:id="rId6"/>
    <p:sldId id="266" r:id="rId7"/>
    <p:sldId id="263" r:id="rId8"/>
    <p:sldId id="264" r:id="rId9"/>
    <p:sldId id="272" r:id="rId10"/>
    <p:sldId id="270" r:id="rId11"/>
    <p:sldId id="273" r:id="rId12"/>
    <p:sldId id="280" r:id="rId13"/>
    <p:sldId id="284" r:id="rId14"/>
    <p:sldId id="275" r:id="rId15"/>
    <p:sldId id="276" r:id="rId16"/>
    <p:sldId id="281" r:id="rId17"/>
    <p:sldId id="287" r:id="rId18"/>
    <p:sldId id="257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0B4E8-A216-4834-BA1C-6A7DAFED7374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2C099-95BC-4386-B5DD-08F8B07EB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Would anyone like to read this definition of visual literacy? Ask for a volunteer to read</a:t>
            </a:r>
          </a:p>
        </p:txBody>
      </p:sp>
    </p:spTree>
    <p:extLst>
      <p:ext uri="{BB962C8B-B14F-4D97-AF65-F5344CB8AC3E}">
        <p14:creationId xmlns:p14="http://schemas.microsoft.com/office/powerpoint/2010/main" val="255070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Hannah - before and throughout the process, it is important to consider the audience, purpose/story, and any domain standards or conventions. </a:t>
            </a:r>
          </a:p>
        </p:txBody>
      </p:sp>
    </p:spTree>
    <p:extLst>
      <p:ext uri="{BB962C8B-B14F-4D97-AF65-F5344CB8AC3E}">
        <p14:creationId xmlns:p14="http://schemas.microsoft.com/office/powerpoint/2010/main" val="1848292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Jennifer</a:t>
            </a:r>
          </a:p>
        </p:txBody>
      </p:sp>
    </p:spTree>
    <p:extLst>
      <p:ext uri="{BB962C8B-B14F-4D97-AF65-F5344CB8AC3E}">
        <p14:creationId xmlns:p14="http://schemas.microsoft.com/office/powerpoint/2010/main" val="200254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Alison</a:t>
            </a:r>
          </a:p>
        </p:txBody>
      </p:sp>
    </p:spTree>
    <p:extLst>
      <p:ext uri="{BB962C8B-B14F-4D97-AF65-F5344CB8AC3E}">
        <p14:creationId xmlns:p14="http://schemas.microsoft.com/office/powerpoint/2010/main" val="128688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71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640" y="2130426"/>
            <a:ext cx="845076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764" y="3886200"/>
            <a:ext cx="69594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0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406901"/>
            <a:ext cx="81280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2906713"/>
            <a:ext cx="81280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1" y="639328"/>
            <a:ext cx="8127999" cy="8555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400" y="1600201"/>
            <a:ext cx="388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4197" y="1600201"/>
            <a:ext cx="400820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399" y="639328"/>
            <a:ext cx="8128000" cy="8555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399" y="1535113"/>
            <a:ext cx="37374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4399" y="2174875"/>
            <a:ext cx="37374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1370" y="1535113"/>
            <a:ext cx="40810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01370" y="2174875"/>
            <a:ext cx="4081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9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6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96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3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1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9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A757-42F3-4527-9C1E-C8A1E1019F3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774" y="639328"/>
            <a:ext cx="8614625" cy="85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774" y="1964891"/>
            <a:ext cx="8614625" cy="338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/books?id=NRyGnjeNKJIC&amp;pg=PA9&amp;lpg=PA9&amp;dq=the+grammar+of+graphics+guide&amp;source=bl&amp;ots=XZV1eXA6Fn&amp;sig=5AWLO75GICzd2fBDNNjDjKnrJFU&amp;hl=en&amp;sa=X&amp;ved=0ahUKEwjVi-zInfTRAhUM5yYKHeguD8UQ6AEIQjAG#v=onepage&amp;q&amp;f=false" TargetMode="External"/><Relationship Id="rId4" Type="http://schemas.openxmlformats.org/officeDocument/2006/relationships/hyperlink" Target="http://vita.had.co.nz/papers/layered-grammar.pdf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ala.org/acrl/standards/visualliterac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la.org/acrl/standards/visualliterac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640" y="1688842"/>
            <a:ext cx="8450760" cy="1911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Brief Introduction to Data Visualization and Best Practices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Richard Johansen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Bill </a:t>
            </a:r>
            <a:r>
              <a:rPr lang="en-US" dirty="0" err="1" smtClean="0"/>
              <a:t>McMillin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Color Schemes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5453977" cy="4555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Diverging</a:t>
            </a:r>
            <a:r>
              <a:rPr lang="en-US" sz="2400" dirty="0" smtClean="0"/>
              <a:t>: Emphasizes positive and negative change around a mid-point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Sequential</a:t>
            </a:r>
            <a:r>
              <a:rPr lang="en-US" sz="2400" dirty="0" smtClean="0"/>
              <a:t>: Used for showing logically arranged values from low to high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Qualitative</a:t>
            </a:r>
            <a:r>
              <a:rPr lang="en-US" sz="2400" dirty="0" smtClean="0"/>
              <a:t>: Uses hue to display nominal differences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95" y="1356967"/>
            <a:ext cx="5988606" cy="473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Color 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253680" cy="4555200"/>
          </a:xfrm>
        </p:spPr>
        <p:txBody>
          <a:bodyPr/>
          <a:lstStyle/>
          <a:p>
            <a:r>
              <a:rPr lang="en-US" dirty="0" smtClean="0"/>
              <a:t>Use fewer than 6 colors</a:t>
            </a:r>
          </a:p>
          <a:p>
            <a:endParaRPr lang="en-US" dirty="0" smtClean="0"/>
          </a:p>
          <a:p>
            <a:r>
              <a:rPr lang="en-US" dirty="0" smtClean="0"/>
              <a:t>Use color opposites </a:t>
            </a:r>
          </a:p>
          <a:p>
            <a:endParaRPr lang="en-US" dirty="0" smtClean="0"/>
          </a:p>
          <a:p>
            <a:r>
              <a:rPr lang="en-US" dirty="0" smtClean="0"/>
              <a:t>Less Saturation = Smaller </a:t>
            </a:r>
            <a:r>
              <a:rPr lang="en-US" dirty="0"/>
              <a:t>V</a:t>
            </a:r>
            <a:r>
              <a:rPr lang="en-US" dirty="0" smtClean="0"/>
              <a:t>alue</a:t>
            </a:r>
          </a:p>
          <a:p>
            <a:r>
              <a:rPr lang="en-US" dirty="0" smtClean="0"/>
              <a:t>More Saturation = Greater Value</a:t>
            </a:r>
          </a:p>
          <a:p>
            <a:endParaRPr lang="en-US" dirty="0"/>
          </a:p>
          <a:p>
            <a:r>
              <a:rPr lang="en-US" dirty="0" smtClean="0"/>
              <a:t>Don’t Fight Established Norms</a:t>
            </a:r>
          </a:p>
          <a:p>
            <a:pPr lvl="1"/>
            <a:r>
              <a:rPr lang="en-US" dirty="0" smtClean="0"/>
              <a:t>Water is </a:t>
            </a:r>
            <a:r>
              <a:rPr lang="en-US" dirty="0" smtClean="0">
                <a:solidFill>
                  <a:schemeClr val="accent1"/>
                </a:solidFill>
              </a:rPr>
              <a:t>blue</a:t>
            </a:r>
            <a:r>
              <a:rPr lang="en-US" dirty="0" smtClean="0"/>
              <a:t>, Vegetation is </a:t>
            </a:r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lvl="1"/>
            <a:r>
              <a:rPr lang="en-US" dirty="0" smtClean="0"/>
              <a:t>Negative values are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Shape 185" descr="hue-sat-brightness.jpg"/>
          <p:cNvPicPr preferRelativeResize="0"/>
          <p:nvPr/>
        </p:nvPicPr>
        <p:blipFill rotWithShape="1">
          <a:blip r:embed="rId2">
            <a:alphaModFix/>
          </a:blip>
          <a:srcRect b="69887"/>
          <a:stretch/>
        </p:blipFill>
        <p:spPr>
          <a:xfrm>
            <a:off x="7118505" y="1356967"/>
            <a:ext cx="4507233" cy="1045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6573"/>
          <a:stretch/>
        </p:blipFill>
        <p:spPr>
          <a:xfrm>
            <a:off x="7120404" y="3165978"/>
            <a:ext cx="4505334" cy="96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863902" cy="4555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Red-Green</a:t>
            </a:r>
          </a:p>
          <a:p>
            <a:r>
              <a:rPr lang="en-US" b="1" dirty="0" smtClean="0"/>
              <a:t>Deuteranomaly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Yellow </a:t>
            </a:r>
            <a:r>
              <a:rPr lang="en-US" dirty="0"/>
              <a:t>and green appear </a:t>
            </a:r>
            <a:r>
              <a:rPr lang="en-US" dirty="0" smtClean="0"/>
              <a:t>redder</a:t>
            </a:r>
          </a:p>
          <a:p>
            <a:pPr lvl="1"/>
            <a:r>
              <a:rPr lang="en-US" dirty="0" smtClean="0"/>
              <a:t>Difficult </a:t>
            </a:r>
            <a:r>
              <a:rPr lang="en-US" dirty="0"/>
              <a:t>to tell violet from blue. </a:t>
            </a:r>
            <a:endParaRPr lang="en-US" dirty="0" smtClean="0"/>
          </a:p>
          <a:p>
            <a:pPr lvl="1"/>
            <a:r>
              <a:rPr lang="en-US" dirty="0" smtClean="0"/>
              <a:t>Most </a:t>
            </a:r>
            <a:r>
              <a:rPr lang="en-US" dirty="0"/>
              <a:t>common </a:t>
            </a:r>
            <a:r>
              <a:rPr lang="en-US" dirty="0" smtClean="0"/>
              <a:t>affecting ~5% of males</a:t>
            </a:r>
            <a:endParaRPr lang="en-US" b="1" dirty="0" smtClean="0"/>
          </a:p>
          <a:p>
            <a:r>
              <a:rPr lang="en-US" b="1" dirty="0" err="1" smtClean="0"/>
              <a:t>Protanopia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Red </a:t>
            </a:r>
            <a:r>
              <a:rPr lang="en-US" dirty="0"/>
              <a:t>appears as black. </a:t>
            </a:r>
            <a:endParaRPr lang="en-US" dirty="0" smtClean="0"/>
          </a:p>
          <a:p>
            <a:pPr lvl="1"/>
            <a:r>
              <a:rPr lang="en-US" dirty="0" smtClean="0"/>
              <a:t>Certain </a:t>
            </a:r>
            <a:r>
              <a:rPr lang="en-US" dirty="0"/>
              <a:t>shades of orange, yellow, and green all appear as yellow. </a:t>
            </a:r>
            <a:endParaRPr lang="en-US" dirty="0" smtClean="0"/>
          </a:p>
          <a:p>
            <a:pPr lvl="1"/>
            <a:r>
              <a:rPr lang="en-US" dirty="0" smtClean="0"/>
              <a:t>Affects ~1% </a:t>
            </a:r>
            <a:r>
              <a:rPr lang="en-US" dirty="0"/>
              <a:t>of males.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Blue-Yellow</a:t>
            </a:r>
            <a:endParaRPr lang="en-US" dirty="0"/>
          </a:p>
          <a:p>
            <a:r>
              <a:rPr lang="en-US" b="1" dirty="0" err="1" smtClean="0"/>
              <a:t>Tritanopia</a:t>
            </a:r>
            <a:endParaRPr lang="en-US" dirty="0" smtClean="0"/>
          </a:p>
          <a:p>
            <a:pPr lvl="1"/>
            <a:r>
              <a:rPr lang="en-US" dirty="0" smtClean="0"/>
              <a:t>Blue </a:t>
            </a:r>
            <a:r>
              <a:rPr lang="en-US" dirty="0"/>
              <a:t>appears </a:t>
            </a:r>
            <a:r>
              <a:rPr lang="en-US" dirty="0" smtClean="0"/>
              <a:t>green</a:t>
            </a:r>
          </a:p>
          <a:p>
            <a:pPr lvl="1"/>
            <a:r>
              <a:rPr lang="en-US" dirty="0" smtClean="0"/>
              <a:t>Yellow </a:t>
            </a:r>
            <a:r>
              <a:rPr lang="en-US" dirty="0"/>
              <a:t>appears violet or light </a:t>
            </a:r>
            <a:r>
              <a:rPr lang="en-US" dirty="0" smtClean="0"/>
              <a:t>grey</a:t>
            </a:r>
          </a:p>
          <a:p>
            <a:pPr lvl="1"/>
            <a:r>
              <a:rPr lang="en-US" dirty="0" smtClean="0"/>
              <a:t>Extremely </a:t>
            </a:r>
            <a:r>
              <a:rPr lang="en-US" dirty="0"/>
              <a:t>rare </a:t>
            </a:r>
            <a:r>
              <a:rPr lang="en-US" dirty="0" smtClean="0"/>
              <a:t>affecting </a:t>
            </a:r>
            <a:r>
              <a:rPr lang="en-US" dirty="0"/>
              <a:t>males and females equally.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820" y="1356967"/>
            <a:ext cx="4852580" cy="48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Plotting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5" y="1356967"/>
            <a:ext cx="6008055" cy="5209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56967"/>
            <a:ext cx="6008055" cy="520929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783185" y="1521229"/>
            <a:ext cx="174568" cy="199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83977" y="2120567"/>
            <a:ext cx="174568" cy="199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8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Plotting Grouped </a:t>
            </a:r>
            <a:r>
              <a:rPr lang="en-US" dirty="0"/>
              <a:t>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356967"/>
            <a:ext cx="5756365" cy="4991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965" y="1267923"/>
            <a:ext cx="5961760" cy="51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9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72" y="626618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Visualizations to Explore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56" y="1390218"/>
            <a:ext cx="9848032" cy="52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Visualizations and Statistics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15600" y="1356966"/>
            <a:ext cx="10299505" cy="5455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970" y="1356967"/>
            <a:ext cx="1966378" cy="206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94" t="8507" b="3751"/>
          <a:stretch/>
        </p:blipFill>
        <p:spPr>
          <a:xfrm>
            <a:off x="1837112" y="109055"/>
            <a:ext cx="9110751" cy="66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/>
              <a:t>Grammar of Graphics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5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ct val="61111"/>
              <a:buNone/>
            </a:pPr>
            <a:r>
              <a:rPr lang="en" dirty="0"/>
              <a:t>Originated by </a:t>
            </a:r>
            <a:r>
              <a:rPr lang="en" u="sng" dirty="0">
                <a:hlinkClick r:id="rId3"/>
              </a:rPr>
              <a:t>Leland Wilkinson</a:t>
            </a:r>
            <a:r>
              <a:rPr lang="en" dirty="0"/>
              <a:t>, simplified by </a:t>
            </a:r>
            <a:r>
              <a:rPr lang="en" u="sng" dirty="0">
                <a:hlinkClick r:id="rId4"/>
              </a:rPr>
              <a:t>Hadley Wickham</a:t>
            </a:r>
            <a:r>
              <a:rPr lang="en" dirty="0"/>
              <a:t> and others. </a:t>
            </a:r>
          </a:p>
          <a:p>
            <a:pPr>
              <a:buClr>
                <a:schemeClr val="dk1"/>
              </a:buClr>
              <a:buSzPct val="61111"/>
              <a:buNone/>
            </a:pPr>
            <a:r>
              <a:rPr lang="en" dirty="0"/>
              <a:t>Data visualization is taking data and mapping it onto visual aesthetic, (points, lines, bars, etc).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/>
              <a:t>Data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/>
              <a:t>Geometry - visual encoding or symbol onto which the data is mapped. Each geom. has aesthetics (length, position, etc)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/>
              <a:t>Grouping - subsets the data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/>
              <a:t>Statistics - transforms or summarizes data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/>
              <a:t>Mapping - maps the data onto the geometry  </a:t>
            </a:r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r>
              <a:rPr lang="en-US" sz="1000" u="sng" dirty="0" smtClean="0"/>
              <a:t>http</a:t>
            </a:r>
            <a:r>
              <a:rPr lang="en-US" sz="1000" u="sng" dirty="0"/>
              <a:t>://vita.had.co.nz/papers/layered-grammar.pdf</a:t>
            </a:r>
            <a:endParaRPr lang="en" sz="1000" u="sng" dirty="0">
              <a:hlinkClick r:id="rId4"/>
            </a:endParaRPr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3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Visual (Data) </a:t>
            </a:r>
            <a:r>
              <a:rPr lang="en" dirty="0"/>
              <a:t>Literacy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3200" dirty="0" smtClean="0">
                <a:solidFill>
                  <a:schemeClr val="dk1"/>
                </a:solidFill>
              </a:rPr>
              <a:t>“Visual </a:t>
            </a:r>
            <a:r>
              <a:rPr lang="en" sz="3200" dirty="0">
                <a:solidFill>
                  <a:schemeClr val="dk1"/>
                </a:solidFill>
              </a:rPr>
              <a:t>literacy skills equip a learner to </a:t>
            </a:r>
            <a:r>
              <a:rPr lang="en" sz="3200" b="1" dirty="0">
                <a:solidFill>
                  <a:schemeClr val="dk1"/>
                </a:solidFill>
              </a:rPr>
              <a:t>understand</a:t>
            </a:r>
            <a:r>
              <a:rPr lang="en" sz="3200" dirty="0">
                <a:solidFill>
                  <a:schemeClr val="dk1"/>
                </a:solidFill>
              </a:rPr>
              <a:t> and </a:t>
            </a:r>
            <a:r>
              <a:rPr lang="en" sz="3200" b="1" dirty="0">
                <a:solidFill>
                  <a:schemeClr val="dk1"/>
                </a:solidFill>
              </a:rPr>
              <a:t>analyze</a:t>
            </a:r>
            <a:r>
              <a:rPr lang="en" sz="3200" dirty="0">
                <a:solidFill>
                  <a:schemeClr val="dk1"/>
                </a:solidFill>
              </a:rPr>
              <a:t> </a:t>
            </a:r>
            <a:r>
              <a:rPr lang="en" sz="3200" dirty="0" smtClean="0">
                <a:solidFill>
                  <a:schemeClr val="dk1"/>
                </a:solidFill>
              </a:rPr>
              <a:t>the </a:t>
            </a:r>
            <a:r>
              <a:rPr lang="en" sz="3200" b="1" dirty="0" smtClean="0">
                <a:solidFill>
                  <a:schemeClr val="dk1"/>
                </a:solidFill>
              </a:rPr>
              <a:t>contextual</a:t>
            </a:r>
            <a:r>
              <a:rPr lang="en" sz="3200" dirty="0">
                <a:solidFill>
                  <a:schemeClr val="dk1"/>
                </a:solidFill>
              </a:rPr>
              <a:t>, </a:t>
            </a:r>
            <a:r>
              <a:rPr lang="en" sz="3200" b="1" dirty="0">
                <a:solidFill>
                  <a:schemeClr val="dk1"/>
                </a:solidFill>
              </a:rPr>
              <a:t>cultural, ethical, aesthetic, intellectual,</a:t>
            </a:r>
            <a:r>
              <a:rPr lang="en" sz="3200" dirty="0">
                <a:solidFill>
                  <a:schemeClr val="dk1"/>
                </a:solidFill>
              </a:rPr>
              <a:t> and </a:t>
            </a:r>
            <a:r>
              <a:rPr lang="en" sz="3200" b="1" dirty="0">
                <a:solidFill>
                  <a:schemeClr val="dk1"/>
                </a:solidFill>
              </a:rPr>
              <a:t>technical</a:t>
            </a:r>
            <a:r>
              <a:rPr lang="en" sz="3200" dirty="0">
                <a:solidFill>
                  <a:schemeClr val="dk1"/>
                </a:solidFill>
              </a:rPr>
              <a:t> components involved in the production and use of visual materials. A visually literate individual is both a </a:t>
            </a:r>
            <a:r>
              <a:rPr lang="en" sz="3200" b="1" dirty="0">
                <a:solidFill>
                  <a:schemeClr val="dk1"/>
                </a:solidFill>
              </a:rPr>
              <a:t>critical consumer</a:t>
            </a:r>
            <a:r>
              <a:rPr lang="en" sz="3200" dirty="0">
                <a:solidFill>
                  <a:schemeClr val="dk1"/>
                </a:solidFill>
              </a:rPr>
              <a:t> of visual media and a </a:t>
            </a:r>
            <a:r>
              <a:rPr lang="en" sz="3200" b="1" dirty="0">
                <a:solidFill>
                  <a:schemeClr val="dk1"/>
                </a:solidFill>
              </a:rPr>
              <a:t>competent contributor</a:t>
            </a:r>
            <a:r>
              <a:rPr lang="en" sz="3200" dirty="0">
                <a:solidFill>
                  <a:schemeClr val="dk1"/>
                </a:solidFill>
              </a:rPr>
              <a:t> to a body of shared knowledge and </a:t>
            </a:r>
            <a:r>
              <a:rPr lang="en" sz="3200" dirty="0" smtClean="0">
                <a:solidFill>
                  <a:schemeClr val="dk1"/>
                </a:solidFill>
              </a:rPr>
              <a:t>culture.”</a:t>
            </a:r>
          </a:p>
          <a:p>
            <a:pPr marL="0" indent="0" algn="r">
              <a:buNone/>
            </a:pPr>
            <a:r>
              <a:rPr lang="en" sz="1000" u="sng" dirty="0" smtClean="0">
                <a:solidFill>
                  <a:schemeClr val="hlink"/>
                </a:solidFill>
                <a:hlinkClick r:id="rId3"/>
              </a:rPr>
              <a:t>ACRL </a:t>
            </a:r>
            <a:r>
              <a:rPr lang="en" sz="1000" u="sng" dirty="0">
                <a:solidFill>
                  <a:schemeClr val="hlink"/>
                </a:solidFill>
                <a:hlinkClick r:id="rId3"/>
              </a:rPr>
              <a:t>Visual Literacy Competency Standards for Higher </a:t>
            </a:r>
            <a:r>
              <a:rPr lang="en" sz="1000" u="sng" dirty="0" smtClean="0">
                <a:solidFill>
                  <a:schemeClr val="hlink"/>
                </a:solidFill>
                <a:hlinkClick r:id="rId3"/>
              </a:rPr>
              <a:t>Education</a:t>
            </a: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pPr algn="r">
              <a:buNone/>
            </a:pP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4255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Doesn’t Sleep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4"/>
            <a:ext cx="4089898" cy="3575694"/>
          </a:xfrm>
        </p:spPr>
        <p:txBody>
          <a:bodyPr>
            <a:normAutofit/>
          </a:bodyPr>
          <a:lstStyle/>
          <a:p>
            <a:r>
              <a:rPr lang="en-US" dirty="0" smtClean="0"/>
              <a:t>A Minute on the Internet</a:t>
            </a:r>
          </a:p>
          <a:p>
            <a:pPr lvl="1"/>
            <a:r>
              <a:rPr lang="en-US" dirty="0" smtClean="0"/>
              <a:t>16M texts</a:t>
            </a:r>
          </a:p>
          <a:p>
            <a:pPr lvl="1"/>
            <a:r>
              <a:rPr lang="en-US" dirty="0" smtClean="0"/>
              <a:t>156M emails</a:t>
            </a:r>
          </a:p>
          <a:p>
            <a:pPr lvl="1"/>
            <a:r>
              <a:rPr lang="en-US" dirty="0" smtClean="0"/>
              <a:t>900K </a:t>
            </a:r>
            <a:r>
              <a:rPr lang="en-US" dirty="0"/>
              <a:t>FB </a:t>
            </a:r>
            <a:r>
              <a:rPr lang="en-US" dirty="0" smtClean="0"/>
              <a:t>logins</a:t>
            </a:r>
          </a:p>
          <a:p>
            <a:pPr lvl="1"/>
            <a:r>
              <a:rPr lang="en-US" dirty="0" smtClean="0"/>
              <a:t>1.8M Snaps</a:t>
            </a:r>
          </a:p>
          <a:p>
            <a:pPr lvl="1"/>
            <a:r>
              <a:rPr lang="en-US" dirty="0" smtClean="0"/>
              <a:t>450K Tweets </a:t>
            </a:r>
          </a:p>
          <a:p>
            <a:pPr lvl="1"/>
            <a:r>
              <a:rPr lang="en-US" dirty="0" smtClean="0"/>
              <a:t>3.5M Google Searches</a:t>
            </a:r>
          </a:p>
          <a:p>
            <a:pPr lvl="1"/>
            <a:r>
              <a:rPr lang="en-US" dirty="0" smtClean="0"/>
              <a:t>1M tinder Swipes</a:t>
            </a:r>
          </a:p>
          <a:p>
            <a:pPr lvl="1"/>
            <a:r>
              <a:rPr lang="en-US" dirty="0" smtClean="0"/>
              <a:t>70K Hours of Netflix</a:t>
            </a:r>
          </a:p>
          <a:p>
            <a:pPr lvl="1"/>
            <a:r>
              <a:rPr lang="en-US" dirty="0" smtClean="0"/>
              <a:t>$751,000 Spent Online</a:t>
            </a:r>
          </a:p>
          <a:p>
            <a:pPr marL="457200" lvl="1" indent="0">
              <a:buNone/>
            </a:pPr>
            <a:endParaRPr lang="en-US" sz="1000" dirty="0"/>
          </a:p>
        </p:txBody>
      </p:sp>
      <p:pic>
        <p:nvPicPr>
          <p:cNvPr id="4" name="Shape 108" descr="Screen Shot 2017-06-07 at 2.52.36 PM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53837" y="975167"/>
            <a:ext cx="7238163" cy="525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765" y="6230915"/>
            <a:ext cx="3450635" cy="3475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4774" y="5112328"/>
            <a:ext cx="40414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000" dirty="0" smtClean="0">
                <a:solidFill>
                  <a:schemeClr val="accent1"/>
                </a:solidFill>
              </a:rPr>
              <a:t>http://www.visualcapitalist.com/happens-internet-minute-2017/</a:t>
            </a:r>
            <a:endParaRPr 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Data/Scientific Visualization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498201"/>
            <a:ext cx="11360800" cy="4664249"/>
          </a:xfrm>
        </p:spPr>
        <p:txBody>
          <a:bodyPr/>
          <a:lstStyle/>
          <a:p>
            <a:r>
              <a:rPr lang="en-US" dirty="0" smtClean="0"/>
              <a:t>“Visualization </a:t>
            </a:r>
            <a:r>
              <a:rPr lang="en-US" dirty="0"/>
              <a:t>transforms data into images that effectively and accurately represent information about the data</a:t>
            </a:r>
            <a:r>
              <a:rPr lang="en-US" dirty="0" smtClean="0"/>
              <a:t>.” </a:t>
            </a:r>
            <a:r>
              <a:rPr lang="en-US" dirty="0"/>
              <a:t>–Schroeder et al. The Visualization Toolkit, 2nded. </a:t>
            </a:r>
            <a:r>
              <a:rPr lang="en-US" dirty="0" smtClean="0"/>
              <a:t>1998</a:t>
            </a:r>
          </a:p>
          <a:p>
            <a:endParaRPr lang="en-US" dirty="0">
              <a:hlinkClick r:id="rId2"/>
            </a:endParaRPr>
          </a:p>
          <a:p>
            <a:r>
              <a:rPr lang="en-US" dirty="0" smtClean="0"/>
              <a:t>A picture is worth a 1,000 words (observations)</a:t>
            </a:r>
            <a:endParaRPr lang="en" dirty="0"/>
          </a:p>
        </p:txBody>
      </p:sp>
      <p:sp>
        <p:nvSpPr>
          <p:cNvPr id="5" name="Right Arrow 4"/>
          <p:cNvSpPr/>
          <p:nvPr/>
        </p:nvSpPr>
        <p:spPr>
          <a:xfrm>
            <a:off x="6358003" y="4951288"/>
            <a:ext cx="1023699" cy="496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863" y="2934117"/>
            <a:ext cx="4183537" cy="3627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624"/>
          <a:stretch/>
        </p:blipFill>
        <p:spPr>
          <a:xfrm>
            <a:off x="415600" y="4236525"/>
            <a:ext cx="5572125" cy="19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Visualization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main modes of data visualization</a:t>
            </a:r>
          </a:p>
          <a:p>
            <a:endParaRPr lang="en-US" dirty="0"/>
          </a:p>
          <a:p>
            <a:r>
              <a:rPr lang="en-US" dirty="0" smtClean="0"/>
              <a:t>Exploration</a:t>
            </a:r>
          </a:p>
          <a:p>
            <a:pPr lvl="1"/>
            <a:r>
              <a:rPr lang="en-US" dirty="0" smtClean="0"/>
              <a:t>Use visualizations as a means of data exploration</a:t>
            </a:r>
          </a:p>
          <a:p>
            <a:endParaRPr lang="en-US" dirty="0"/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Verify (or Falsify) a hypothesis</a:t>
            </a:r>
          </a:p>
          <a:p>
            <a:pPr lvl="1"/>
            <a:endParaRPr lang="en-US" dirty="0"/>
          </a:p>
          <a:p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Visualization is used to communicate results or findings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77366" y="1968349"/>
            <a:ext cx="4310958" cy="274850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52933" y="2575248"/>
            <a:ext cx="501817" cy="4783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88424" y="1963866"/>
            <a:ext cx="3798662" cy="266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47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Important Considerations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232" y="671917"/>
            <a:ext cx="4641435" cy="551416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6639233" y="6227767"/>
            <a:ext cx="5552800" cy="45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000" i="1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Infographics </a:t>
            </a:r>
            <a:r>
              <a:rPr lang="en" sz="1000" i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The Power of Visual Storytelling</a:t>
            </a:r>
            <a:r>
              <a:rPr lang="en" sz="10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by Lankow, Jason, Crooks, Ross, Ritchie, Josh 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574333" y="1408533"/>
            <a:ext cx="5832400" cy="3761983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585" indent="-507987">
              <a:buClr>
                <a:schemeClr val="dk2"/>
              </a:buClr>
              <a:buSzPct val="100000"/>
              <a:buFont typeface="Roboto"/>
              <a:buChar char="●"/>
            </a:pPr>
            <a:endParaRPr lang="en" sz="2400" dirty="0" smtClean="0">
              <a:ea typeface="Roboto"/>
              <a:cs typeface="Roboto"/>
              <a:sym typeface="Roboto"/>
            </a:endParaRPr>
          </a:p>
          <a:p>
            <a:pPr marL="609585" indent="-507987"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2400" dirty="0" smtClean="0">
                <a:ea typeface="Roboto"/>
                <a:cs typeface="Roboto"/>
                <a:sym typeface="Roboto"/>
              </a:rPr>
              <a:t>Who </a:t>
            </a:r>
            <a:r>
              <a:rPr lang="en" sz="2400" dirty="0">
                <a:ea typeface="Roboto"/>
                <a:cs typeface="Roboto"/>
                <a:sym typeface="Roboto"/>
              </a:rPr>
              <a:t>is the audience?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sz="2400" dirty="0">
              <a:ea typeface="Roboto"/>
              <a:cs typeface="Roboto"/>
              <a:sym typeface="Roboto"/>
            </a:endParaRPr>
          </a:p>
          <a:p>
            <a:pPr marL="609585" indent="-507987"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2400" dirty="0">
                <a:ea typeface="Roboto"/>
                <a:cs typeface="Roboto"/>
                <a:sym typeface="Roboto"/>
              </a:rPr>
              <a:t>What is the purpose or goal?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sz="2400" dirty="0">
              <a:ea typeface="Roboto"/>
              <a:cs typeface="Roboto"/>
              <a:sym typeface="Roboto"/>
            </a:endParaRPr>
          </a:p>
          <a:p>
            <a:pPr marL="609585" indent="-507987"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2400" dirty="0">
                <a:ea typeface="Roboto"/>
                <a:cs typeface="Roboto"/>
                <a:sym typeface="Roboto"/>
              </a:rPr>
              <a:t>What is the story?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sz="2400" dirty="0">
              <a:ea typeface="Roboto"/>
              <a:cs typeface="Roboto"/>
              <a:sym typeface="Roboto"/>
            </a:endParaRPr>
          </a:p>
          <a:p>
            <a:pPr marL="609585" indent="-507987"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2400" dirty="0">
                <a:ea typeface="Roboto"/>
                <a:cs typeface="Roboto"/>
                <a:sym typeface="Roboto"/>
              </a:rPr>
              <a:t>What are the </a:t>
            </a:r>
            <a:r>
              <a:rPr lang="en" sz="2400" dirty="0" smtClean="0">
                <a:ea typeface="Roboto"/>
                <a:cs typeface="Roboto"/>
                <a:sym typeface="Roboto"/>
              </a:rPr>
              <a:t>standards </a:t>
            </a:r>
            <a:r>
              <a:rPr lang="en" sz="2400" dirty="0">
                <a:ea typeface="Roboto"/>
                <a:cs typeface="Roboto"/>
                <a:sym typeface="Roboto"/>
              </a:rPr>
              <a:t>or conventions</a:t>
            </a:r>
            <a:r>
              <a:rPr lang="en" sz="2400" dirty="0" smtClean="0">
                <a:ea typeface="Roboto"/>
                <a:cs typeface="Roboto"/>
                <a:sym typeface="Roboto"/>
              </a:rPr>
              <a:t>?   </a:t>
            </a:r>
            <a:endParaRPr lang="en" sz="2400" dirty="0"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753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/>
              <a:t>Data </a:t>
            </a:r>
            <a:r>
              <a:rPr lang="en" dirty="0" smtClean="0"/>
              <a:t>Science </a:t>
            </a:r>
            <a:r>
              <a:rPr lang="en" dirty="0"/>
              <a:t>Process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237993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474121">
              <a:buSzPct val="100000"/>
              <a:buFont typeface="Roboto"/>
            </a:pPr>
            <a:r>
              <a:rPr lang="en" sz="2667" dirty="0" smtClean="0"/>
              <a:t>Acquire Data</a:t>
            </a:r>
          </a:p>
          <a:p>
            <a:pPr marL="1066785" lvl="1" indent="-474121">
              <a:buSzPct val="100000"/>
              <a:buFont typeface="Roboto"/>
            </a:pPr>
            <a:r>
              <a:rPr lang="en" sz="1867" dirty="0" smtClean="0"/>
              <a:t>“Know your data”</a:t>
            </a:r>
            <a:endParaRPr lang="en" sz="1867" dirty="0"/>
          </a:p>
          <a:p>
            <a:pPr marL="609585" indent="-474121">
              <a:buSzPct val="100000"/>
              <a:buFont typeface="Roboto"/>
            </a:pPr>
            <a:r>
              <a:rPr lang="en" sz="2667" dirty="0" smtClean="0"/>
              <a:t>Clean and Pre-Process</a:t>
            </a:r>
          </a:p>
          <a:p>
            <a:pPr marL="609585" indent="-474121">
              <a:buSzPct val="100000"/>
              <a:buFont typeface="Roboto"/>
            </a:pPr>
            <a:r>
              <a:rPr lang="en" sz="2667" dirty="0" smtClean="0"/>
              <a:t>Visualize (explore)</a:t>
            </a:r>
          </a:p>
          <a:p>
            <a:pPr marL="609585" indent="-474121">
              <a:buSzPct val="100000"/>
              <a:buFont typeface="Roboto"/>
            </a:pPr>
            <a:r>
              <a:rPr lang="en" sz="2667" dirty="0" smtClean="0"/>
              <a:t>Model/Analyze</a:t>
            </a:r>
          </a:p>
          <a:p>
            <a:pPr marL="609585" indent="-474121">
              <a:buSzPct val="100000"/>
              <a:buFont typeface="Roboto"/>
            </a:pPr>
            <a:r>
              <a:rPr lang="en" sz="2667" dirty="0" smtClean="0"/>
              <a:t>Communicate Findings/        Data Production</a:t>
            </a:r>
          </a:p>
          <a:p>
            <a:pPr marL="609585" indent="-474121">
              <a:buSzPct val="100000"/>
              <a:buFont typeface="Roboto"/>
            </a:pPr>
            <a:endParaRPr lang="en" sz="2667" dirty="0" smtClean="0"/>
          </a:p>
          <a:p>
            <a:pPr marL="609585" indent="-474121">
              <a:buSzPct val="100000"/>
              <a:buFont typeface="Roboto"/>
            </a:pPr>
            <a:endParaRPr lang="en" sz="2667" dirty="0" smtClean="0"/>
          </a:p>
          <a:p>
            <a:pPr marL="609585" indent="-474121">
              <a:buSzPct val="100000"/>
              <a:buFont typeface="Roboto"/>
            </a:pPr>
            <a:endParaRPr lang="en" sz="2667" dirty="0" smtClean="0"/>
          </a:p>
        </p:txBody>
      </p:sp>
      <p:sp>
        <p:nvSpPr>
          <p:cNvPr id="22" name="Curved Up Arrow 21"/>
          <p:cNvSpPr/>
          <p:nvPr/>
        </p:nvSpPr>
        <p:spPr>
          <a:xfrm rot="16200000">
            <a:off x="3918856" y="2835034"/>
            <a:ext cx="627017" cy="34834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 rot="16200000">
            <a:off x="3795814" y="2348131"/>
            <a:ext cx="2521562" cy="11146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t="9060"/>
          <a:stretch/>
        </p:blipFill>
        <p:spPr>
          <a:xfrm>
            <a:off x="6303652" y="1536634"/>
            <a:ext cx="5472748" cy="373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 Your Data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501" y="1356967"/>
            <a:ext cx="9504997" cy="530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Graphing Visualizations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Dimensional Data</a:t>
            </a:r>
            <a:endParaRPr lang="en-US" dirty="0" smtClean="0"/>
          </a:p>
          <a:p>
            <a:pPr lvl="1"/>
            <a:r>
              <a:rPr lang="en-US" dirty="0" smtClean="0"/>
              <a:t>Length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/>
              <a:t>Dimensional Data</a:t>
            </a:r>
            <a:endParaRPr lang="en-US" dirty="0" smtClean="0"/>
          </a:p>
          <a:p>
            <a:pPr lvl="1"/>
            <a:r>
              <a:rPr lang="en-US" dirty="0" smtClean="0"/>
              <a:t>Position</a:t>
            </a:r>
          </a:p>
          <a:p>
            <a:pPr lvl="1"/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+ Dimensional Data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Color Hue/Saturation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6" y="3453925"/>
            <a:ext cx="1774114" cy="1782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69" y="3355127"/>
            <a:ext cx="1710214" cy="1782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66" y="1356967"/>
            <a:ext cx="1687218" cy="1917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7346"/>
          <a:stretch/>
        </p:blipFill>
        <p:spPr>
          <a:xfrm>
            <a:off x="8299222" y="1401509"/>
            <a:ext cx="1827961" cy="17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504</Words>
  <Application>Microsoft Macintosh PowerPoint</Application>
  <PresentationFormat>Widescreen</PresentationFormat>
  <Paragraphs>123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Roboto</vt:lpstr>
      <vt:lpstr>Times New Roman</vt:lpstr>
      <vt:lpstr>Arial</vt:lpstr>
      <vt:lpstr>Office Theme</vt:lpstr>
      <vt:lpstr>1_Office Theme</vt:lpstr>
      <vt:lpstr>Brief Introduction to Data Visualization and Best Practices </vt:lpstr>
      <vt:lpstr>Visual (Data) Literacy</vt:lpstr>
      <vt:lpstr>Data Doesn’t Sleep</vt:lpstr>
      <vt:lpstr>What is Data/Scientific Visualization</vt:lpstr>
      <vt:lpstr>Why Do Visualization</vt:lpstr>
      <vt:lpstr>Important Considerations</vt:lpstr>
      <vt:lpstr>Data Science Process</vt:lpstr>
      <vt:lpstr>Know Your Data Type</vt:lpstr>
      <vt:lpstr>Graphing Visualizations</vt:lpstr>
      <vt:lpstr>Color Schemes</vt:lpstr>
      <vt:lpstr>Color Best Practices</vt:lpstr>
      <vt:lpstr>ADA Compliance</vt:lpstr>
      <vt:lpstr>Plotting Data</vt:lpstr>
      <vt:lpstr>Plotting Grouped Data</vt:lpstr>
      <vt:lpstr>Using Visualizations to Explore Data</vt:lpstr>
      <vt:lpstr>Visualizations and Statistics </vt:lpstr>
      <vt:lpstr>PowerPoint Presentation</vt:lpstr>
      <vt:lpstr>Grammar of Graphics</vt:lpstr>
    </vt:vector>
  </TitlesOfParts>
  <Company>Universit of Cincinnati Libraries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Visualization</dc:title>
  <dc:creator>Johansen, Richard (johansra)</dc:creator>
  <cp:lastModifiedBy>Bill McMillin</cp:lastModifiedBy>
  <cp:revision>52</cp:revision>
  <dcterms:created xsi:type="dcterms:W3CDTF">2018-05-16T17:41:19Z</dcterms:created>
  <dcterms:modified xsi:type="dcterms:W3CDTF">2018-05-21T19:48:38Z</dcterms:modified>
</cp:coreProperties>
</file>