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0" r:id="rId3"/>
    <p:sldId id="256" r:id="rId4"/>
    <p:sldId id="257" r:id="rId6"/>
    <p:sldId id="258" r:id="rId7"/>
    <p:sldId id="259" r:id="rId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81fcf4-f99e-4c28-99ad-a94ee086f65d}">
          <p14:sldIdLst>
            <p14:sldId id="257"/>
            <p14:sldId id="258"/>
            <p14:sldId id="259"/>
            <p14:sldId id="260"/>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Here, the double stroke implies many to one relationship whilst the single stroke implies one on one relationship. where there is two double stroke means many to many, where there is one double stroke and one single stroke means many to one and vice versa.</a:t>
            </a:r>
            <a:endParaRPr lang=""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Phone_number serves as a surrogate key for both the patient table and the doctor table. The primary key for the patient Table is P_ID,for the doctor table is Doc_ID,the primary key for the test table is Test_ID and the Bill Table is Bill_ID whilst for the Medical record is the MR_ID.DocID servs as a foreign key in the patient table whilst P_ID servs as a foreign key in the test table.P_ID  also servs as a foreign key in the Bill table.MR_No is also a surrogate key. </a:t>
            </a:r>
            <a:endParaRPr lang="en-US" alt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this is the sql command to extract data </a:t>
            </a:r>
            <a:r>
              <a:rPr lang="en-US">
                <a:sym typeface="+mn-ea"/>
              </a:rPr>
              <a:t>f</a:t>
            </a:r>
            <a:r>
              <a:rPr lang="" altLang="en-US">
                <a:sym typeface="+mn-ea"/>
              </a:rPr>
              <a:t>rom the various tables. the </a:t>
            </a:r>
            <a:r>
              <a:rPr lang="en-US">
                <a:sym typeface="+mn-ea"/>
              </a:rPr>
              <a:t>f</a:t>
            </a:r>
            <a:r>
              <a:rPr lang="" altLang="en-US">
                <a:sym typeface="+mn-ea"/>
              </a:rPr>
              <a:t>irst command extract the patients ID which is 001 to know the details o</a:t>
            </a:r>
            <a:r>
              <a:rPr lang="en-US">
                <a:sym typeface="+mn-ea"/>
              </a:rPr>
              <a:t>f </a:t>
            </a:r>
            <a:r>
              <a:rPr lang="" altLang="en-US">
                <a:sym typeface="+mn-ea"/>
              </a:rPr>
              <a:t>the patient and the same goes </a:t>
            </a:r>
            <a:r>
              <a:rPr lang="en-US">
                <a:sym typeface="+mn-ea"/>
              </a:rPr>
              <a:t>f</a:t>
            </a:r>
            <a:r>
              <a:rPr lang="" altLang="en-US">
                <a:sym typeface="+mn-ea"/>
              </a:rPr>
              <a:t>or the second command. The other command checks the Doctor ID and Medical record ID and give the output in the patients table.</a:t>
            </a:r>
            <a:endParaRPr lang="" altLang="en-US">
              <a:sym typeface="+mn-ea"/>
            </a:endParaRPr>
          </a:p>
          <a:p>
            <a:r>
              <a:rPr lang="" altLang="en-US">
                <a:sym typeface="+mn-ea"/>
              </a:rPr>
              <a:t>2. this is the command </a:t>
            </a:r>
            <a:r>
              <a:rPr lang="en-US">
                <a:sym typeface="+mn-ea"/>
              </a:rPr>
              <a:t>f</a:t>
            </a:r>
            <a:r>
              <a:rPr lang="" altLang="en-US">
                <a:sym typeface="+mn-ea"/>
              </a:rPr>
              <a:t>or the </a:t>
            </a:r>
            <a:r>
              <a:rPr lang="en-US">
                <a:sym typeface="+mn-ea"/>
              </a:rPr>
              <a:t>f</a:t>
            </a:r>
            <a:r>
              <a:rPr lang="" altLang="en-US">
                <a:sym typeface="+mn-ea"/>
              </a:rPr>
              <a:t>ull outer join,wherein data is extracted </a:t>
            </a:r>
            <a:r>
              <a:rPr lang="en-US">
                <a:sym typeface="+mn-ea"/>
              </a:rPr>
              <a:t>f</a:t>
            </a:r>
            <a:r>
              <a:rPr lang="" altLang="en-US">
                <a:sym typeface="+mn-ea"/>
              </a:rPr>
              <a:t>rom the both the patient table and the test table and the output is merged in the separate table.</a:t>
            </a:r>
            <a:endParaRPr lang=""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normAutofit fontScale="90000"/>
          </a:bodyPr>
          <a:p>
            <a:pPr algn="ctr"/>
            <a:r>
              <a:rPr lang="" altLang="en-US">
                <a:ln/>
                <a:solidFill>
                  <a:schemeClr val="tx1"/>
                </a:solidFill>
                <a:effectLst>
                  <a:outerShdw blurRad="38100" dist="19050" dir="2700000" algn="tl" rotWithShape="0">
                    <a:schemeClr val="dk1">
                      <a:alpha val="40000"/>
                    </a:schemeClr>
                  </a:outerShdw>
                </a:effectLst>
              </a:rPr>
              <a:t>Billoh Gassama</a:t>
            </a:r>
            <a:br>
              <a:rPr lang="" altLang="en-US"/>
            </a:br>
            <a:r>
              <a:rPr lang="" altLang="en-US">
                <a:ln/>
                <a:solidFill>
                  <a:schemeClr val="tx1"/>
                </a:solidFill>
                <a:effectLst>
                  <a:outerShdw blurRad="38100" dist="19050" dir="2700000" algn="tl" rotWithShape="0">
                    <a:schemeClr val="dk1">
                      <a:alpha val="40000"/>
                    </a:schemeClr>
                  </a:outerShdw>
                </a:effectLst>
              </a:rPr>
              <a:t>Big Data Peer Review Assignment</a:t>
            </a:r>
            <a:endParaRPr lang="" alt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bigdata"/>
          <p:cNvPicPr>
            <a:picLocks noChangeAspect="1"/>
          </p:cNvPicPr>
          <p:nvPr/>
        </p:nvPicPr>
        <p:blipFill>
          <a:blip r:embed="rId1"/>
          <a:stretch>
            <a:fillRect/>
          </a:stretch>
        </p:blipFill>
        <p:spPr>
          <a:xfrm>
            <a:off x="455930" y="248285"/>
            <a:ext cx="11423015" cy="5476240"/>
          </a:xfrm>
          <a:prstGeom prst="rect">
            <a:avLst/>
          </a:prstGeom>
        </p:spPr>
      </p:pic>
      <p:sp>
        <p:nvSpPr>
          <p:cNvPr id="9" name="Text Box 8"/>
          <p:cNvSpPr txBox="1"/>
          <p:nvPr/>
        </p:nvSpPr>
        <p:spPr>
          <a:xfrm>
            <a:off x="1492885" y="248285"/>
            <a:ext cx="1422400" cy="368300"/>
          </a:xfrm>
          <a:prstGeom prst="rect">
            <a:avLst/>
          </a:prstGeom>
          <a:noFill/>
        </p:spPr>
        <p:txBody>
          <a:bodyPr wrap="none" rtlCol="0">
            <a:spAutoFit/>
          </a:bodyPr>
          <a:p>
            <a:r>
              <a:rPr lang="" altLang="en-US"/>
              <a:t>Question 1</a:t>
            </a:r>
            <a:endParaRPr lang="" altLang="en-US"/>
          </a:p>
        </p:txBody>
      </p:sp>
      <p:sp>
        <p:nvSpPr>
          <p:cNvPr id="11" name="Text Box 10"/>
          <p:cNvSpPr txBox="1"/>
          <p:nvPr/>
        </p:nvSpPr>
        <p:spPr>
          <a:xfrm>
            <a:off x="798195" y="5821680"/>
            <a:ext cx="10922635" cy="737235"/>
          </a:xfrm>
          <a:prstGeom prst="rect">
            <a:avLst/>
          </a:prstGeom>
          <a:noFill/>
        </p:spPr>
        <p:txBody>
          <a:bodyPr wrap="square" rtlCol="0">
            <a:spAutoFit/>
          </a:bodyPr>
          <a:p>
            <a:r>
              <a:rPr lang="en-US" altLang="en-US" sz="1400">
                <a:sym typeface="+mn-ea"/>
              </a:rPr>
              <a:t>Here, the double stroke implies many to one relationship whilst the single stroke implies one on one relationship. where there is two double stroke means many to many, where there is one double stroke and one single stroke means many to one and vice versa.</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Table 13"/>
          <p:cNvGraphicFramePr/>
          <p:nvPr/>
        </p:nvGraphicFramePr>
        <p:xfrm>
          <a:off x="2216150" y="2425065"/>
          <a:ext cx="1774190" cy="2346960"/>
        </p:xfrm>
        <a:graphic>
          <a:graphicData uri="http://schemas.openxmlformats.org/drawingml/2006/table">
            <a:tbl>
              <a:tblPr firstRow="1" bandRow="1">
                <a:tableStyleId>{5C22544A-7EE6-4342-B048-85BDC9FD1C3A}</a:tableStyleId>
              </a:tblPr>
              <a:tblGrid>
                <a:gridCol w="1774190"/>
              </a:tblGrid>
              <a:tr h="304800">
                <a:tc>
                  <a:txBody>
                    <a:bodyPr/>
                    <a:p>
                      <a:pPr>
                        <a:buNone/>
                      </a:pPr>
                      <a:r>
                        <a:rPr lang="en-US" sz="1400">
                          <a:sym typeface="+mn-ea"/>
                        </a:rPr>
                        <a:t>Bill</a:t>
                      </a:r>
                      <a:endParaRPr lang="en-US" sz="1400">
                        <a:sym typeface="+mn-ea"/>
                      </a:endParaRPr>
                    </a:p>
                  </a:txBody>
                  <a:tcPr/>
                </a:tc>
              </a:tr>
              <a:tr h="304800">
                <a:tc>
                  <a:txBody>
                    <a:bodyPr/>
                    <a:p>
                      <a:pPr>
                        <a:buNone/>
                      </a:pPr>
                      <a:r>
                        <a:rPr lang="en-US" sz="1400">
                          <a:sym typeface="+mn-ea"/>
                        </a:rPr>
                        <a:t>Bill_ID</a:t>
                      </a:r>
                      <a:endParaRPr lang="en-US" sz="1400">
                        <a:sym typeface="+mn-ea"/>
                      </a:endParaRPr>
                    </a:p>
                  </a:txBody>
                  <a:tcPr/>
                </a:tc>
              </a:tr>
              <a:tr h="304800">
                <a:tc>
                  <a:txBody>
                    <a:bodyPr/>
                    <a:p>
                      <a:pPr>
                        <a:buNone/>
                      </a:pPr>
                      <a:r>
                        <a:rPr lang="en-US" sz="1400">
                          <a:sym typeface="+mn-ea"/>
                        </a:rPr>
                        <a:t>Room cost</a:t>
                      </a:r>
                      <a:endParaRPr lang="en-US" sz="1400">
                        <a:sym typeface="+mn-ea"/>
                      </a:endParaRPr>
                    </a:p>
                  </a:txBody>
                  <a:tcPr/>
                </a:tc>
              </a:tr>
              <a:tr h="304800">
                <a:tc>
                  <a:txBody>
                    <a:bodyPr/>
                    <a:p>
                      <a:pPr>
                        <a:buNone/>
                      </a:pPr>
                      <a:r>
                        <a:rPr lang="en-US" sz="1400">
                          <a:sym typeface="+mn-ea"/>
                        </a:rPr>
                        <a:t>Room_ID</a:t>
                      </a:r>
                      <a:endParaRPr lang="en-US" sz="1400">
                        <a:sym typeface="+mn-ea"/>
                      </a:endParaRPr>
                    </a:p>
                  </a:txBody>
                  <a:tcPr/>
                </a:tc>
              </a:tr>
              <a:tr h="304800">
                <a:tc>
                  <a:txBody>
                    <a:bodyPr/>
                    <a:p>
                      <a:pPr>
                        <a:buNone/>
                      </a:pPr>
                      <a:r>
                        <a:rPr lang="en-US" sz="1400">
                          <a:sym typeface="+mn-ea"/>
                        </a:rPr>
                        <a:t>date</a:t>
                      </a:r>
                      <a:endParaRPr lang="en-US" sz="1400">
                        <a:sym typeface="+mn-ea"/>
                      </a:endParaRPr>
                    </a:p>
                  </a:txBody>
                  <a:tcPr/>
                </a:tc>
              </a:tr>
              <a:tr h="518160">
                <a:tc>
                  <a:txBody>
                    <a:bodyPr/>
                    <a:p>
                      <a:pPr>
                        <a:buNone/>
                      </a:pPr>
                      <a:r>
                        <a:rPr lang="en-US" sz="1400">
                          <a:sym typeface="+mn-ea"/>
                        </a:rPr>
                        <a:t>Other charges</a:t>
                      </a:r>
                      <a:endParaRPr lang="en-US" sz="1400"/>
                    </a:p>
                    <a:p>
                      <a:pPr>
                        <a:buNone/>
                      </a:pPr>
                      <a:endParaRPr lang="en-US" sz="1400"/>
                    </a:p>
                  </a:txBody>
                  <a:tcPr/>
                </a:tc>
              </a:tr>
              <a:tr h="304800">
                <a:tc>
                  <a:txBody>
                    <a:bodyPr/>
                    <a:p>
                      <a:pPr>
                        <a:buNone/>
                      </a:pPr>
                      <a:r>
                        <a:rPr lang="en-US" altLang="en-US" sz="1400"/>
                        <a:t>P_ID</a:t>
                      </a:r>
                      <a:endParaRPr lang="en-US" altLang="en-US" sz="1400"/>
                    </a:p>
                  </a:txBody>
                  <a:tcPr/>
                </a:tc>
              </a:tr>
            </a:tbl>
          </a:graphicData>
        </a:graphic>
      </p:graphicFrame>
      <p:graphicFrame>
        <p:nvGraphicFramePr>
          <p:cNvPr id="10" name="Table 9"/>
          <p:cNvGraphicFramePr/>
          <p:nvPr/>
        </p:nvGraphicFramePr>
        <p:xfrm>
          <a:off x="5045075" y="211455"/>
          <a:ext cx="1649730" cy="2377440"/>
        </p:xfrm>
        <a:graphic>
          <a:graphicData uri="http://schemas.openxmlformats.org/drawingml/2006/table">
            <a:tbl>
              <a:tblPr firstRow="1" bandRow="1">
                <a:tableStyleId>{5C22544A-7EE6-4342-B048-85BDC9FD1C3A}</a:tableStyleId>
              </a:tblPr>
              <a:tblGrid>
                <a:gridCol w="1649730"/>
              </a:tblGrid>
              <a:tr h="274320">
                <a:tc>
                  <a:txBody>
                    <a:bodyPr/>
                    <a:p>
                      <a:pPr>
                        <a:buNone/>
                      </a:pPr>
                      <a:r>
                        <a:rPr lang="en-US" sz="1200">
                          <a:sym typeface="+mn-ea"/>
                        </a:rPr>
                        <a:t>Patient</a:t>
                      </a:r>
                      <a:endParaRPr lang="en-US" sz="1200">
                        <a:sym typeface="+mn-ea"/>
                      </a:endParaRPr>
                    </a:p>
                  </a:txBody>
                  <a:tcPr/>
                </a:tc>
              </a:tr>
              <a:tr h="274320">
                <a:tc>
                  <a:txBody>
                    <a:bodyPr/>
                    <a:p>
                      <a:pPr>
                        <a:buNone/>
                      </a:pPr>
                      <a:r>
                        <a:rPr lang="en-US" sz="1200">
                          <a:sym typeface="+mn-ea"/>
                        </a:rPr>
                        <a:t>Name</a:t>
                      </a:r>
                      <a:endParaRPr lang="en-US" sz="1200">
                        <a:sym typeface="+mn-ea"/>
                      </a:endParaRPr>
                    </a:p>
                  </a:txBody>
                  <a:tcPr/>
                </a:tc>
              </a:tr>
              <a:tr h="274320">
                <a:tc>
                  <a:txBody>
                    <a:bodyPr/>
                    <a:p>
                      <a:pPr>
                        <a:buNone/>
                      </a:pPr>
                      <a:r>
                        <a:rPr lang="en-US" sz="1200">
                          <a:sym typeface="+mn-ea"/>
                        </a:rPr>
                        <a:t>P_ID</a:t>
                      </a:r>
                      <a:endParaRPr lang="en-US" sz="1200">
                        <a:sym typeface="+mn-ea"/>
                      </a:endParaRPr>
                    </a:p>
                  </a:txBody>
                  <a:tcPr/>
                </a:tc>
              </a:tr>
              <a:tr h="274320">
                <a:tc>
                  <a:txBody>
                    <a:bodyPr/>
                    <a:p>
                      <a:pPr>
                        <a:buNone/>
                      </a:pPr>
                      <a:r>
                        <a:rPr lang="en-US" sz="1200">
                          <a:sym typeface="+mn-ea"/>
                        </a:rPr>
                        <a:t>gender</a:t>
                      </a:r>
                      <a:endParaRPr lang="en-US" sz="1200">
                        <a:sym typeface="+mn-ea"/>
                      </a:endParaRPr>
                    </a:p>
                  </a:txBody>
                  <a:tcPr/>
                </a:tc>
              </a:tr>
              <a:tr h="274320">
                <a:tc>
                  <a:txBody>
                    <a:bodyPr/>
                    <a:p>
                      <a:pPr>
                        <a:buNone/>
                      </a:pPr>
                      <a:r>
                        <a:rPr lang="en-US" sz="1200">
                          <a:sym typeface="+mn-ea"/>
                        </a:rPr>
                        <a:t>age</a:t>
                      </a:r>
                      <a:endParaRPr lang="en-US" sz="1200">
                        <a:sym typeface="+mn-ea"/>
                      </a:endParaRPr>
                    </a:p>
                  </a:txBody>
                  <a:tcPr/>
                </a:tc>
              </a:tr>
              <a:tr h="457200">
                <a:tc>
                  <a:txBody>
                    <a:bodyPr/>
                    <a:p>
                      <a:pPr>
                        <a:buNone/>
                      </a:pPr>
                      <a:endParaRPr lang="en-US" sz="1200"/>
                    </a:p>
                    <a:p>
                      <a:pPr>
                        <a:buNone/>
                      </a:pPr>
                      <a:r>
                        <a:rPr lang="en-US" sz="1200">
                          <a:sym typeface="+mn-ea"/>
                        </a:rPr>
                        <a:t>MR_ID</a:t>
                      </a:r>
                      <a:endParaRPr lang="en-US" sz="1200"/>
                    </a:p>
                  </a:txBody>
                  <a:tcPr/>
                </a:tc>
              </a:tr>
              <a:tr h="274320">
                <a:tc>
                  <a:txBody>
                    <a:bodyPr/>
                    <a:p>
                      <a:pPr>
                        <a:buNone/>
                      </a:pPr>
                      <a:r>
                        <a:rPr lang="en-US" sz="1200">
                          <a:sym typeface="+mn-ea"/>
                        </a:rPr>
                        <a:t>Doc_I</a:t>
                      </a:r>
                      <a:r>
                        <a:rPr lang="en-US" altLang="en-US" sz="1200">
                          <a:sym typeface="+mn-ea"/>
                        </a:rPr>
                        <a:t>D</a:t>
                      </a:r>
                      <a:endParaRPr lang="en-US" altLang="en-US" sz="1200">
                        <a:sym typeface="+mn-ea"/>
                      </a:endParaRPr>
                    </a:p>
                  </a:txBody>
                  <a:tcPr/>
                </a:tc>
              </a:tr>
              <a:tr h="274320">
                <a:tc>
                  <a:txBody>
                    <a:bodyPr/>
                    <a:p>
                      <a:pPr>
                        <a:buNone/>
                      </a:pPr>
                      <a:r>
                        <a:rPr lang="en-US" altLang="en-US" sz="1200">
                          <a:sym typeface="+mn-ea"/>
                        </a:rPr>
                        <a:t>Phone Number</a:t>
                      </a:r>
                      <a:endParaRPr lang="en-US" altLang="en-US" sz="1200">
                        <a:sym typeface="+mn-ea"/>
                      </a:endParaRPr>
                    </a:p>
                  </a:txBody>
                  <a:tcPr/>
                </a:tc>
              </a:tr>
            </a:tbl>
          </a:graphicData>
        </a:graphic>
      </p:graphicFrame>
      <p:graphicFrame>
        <p:nvGraphicFramePr>
          <p:cNvPr id="12" name="Table 11"/>
          <p:cNvGraphicFramePr/>
          <p:nvPr/>
        </p:nvGraphicFramePr>
        <p:xfrm>
          <a:off x="7588885" y="2962910"/>
          <a:ext cx="1691005" cy="1844040"/>
        </p:xfrm>
        <a:graphic>
          <a:graphicData uri="http://schemas.openxmlformats.org/drawingml/2006/table">
            <a:tbl>
              <a:tblPr firstRow="1" bandRow="1">
                <a:tableStyleId>{5C22544A-7EE6-4342-B048-85BDC9FD1C3A}</a:tableStyleId>
              </a:tblPr>
              <a:tblGrid>
                <a:gridCol w="1691005"/>
              </a:tblGrid>
              <a:tr h="307340">
                <a:tc>
                  <a:txBody>
                    <a:bodyPr/>
                    <a:p>
                      <a:pPr>
                        <a:buNone/>
                      </a:pPr>
                      <a:r>
                        <a:rPr lang="en-US" sz="1200">
                          <a:sym typeface="+mn-ea"/>
                        </a:rPr>
                        <a:t>Doctor</a:t>
                      </a:r>
                      <a:endParaRPr lang="en-US" sz="1200">
                        <a:sym typeface="+mn-ea"/>
                      </a:endParaRPr>
                    </a:p>
                  </a:txBody>
                  <a:tcPr/>
                </a:tc>
              </a:tr>
              <a:tr h="307340">
                <a:tc>
                  <a:txBody>
                    <a:bodyPr/>
                    <a:p>
                      <a:pPr>
                        <a:buNone/>
                      </a:pPr>
                      <a:r>
                        <a:rPr lang="en-US" sz="1200">
                          <a:sym typeface="+mn-ea"/>
                        </a:rPr>
                        <a:t>name</a:t>
                      </a:r>
                      <a:endParaRPr lang="en-US" sz="1200">
                        <a:sym typeface="+mn-ea"/>
                      </a:endParaRPr>
                    </a:p>
                  </a:txBody>
                  <a:tcPr/>
                </a:tc>
              </a:tr>
              <a:tr h="307340">
                <a:tc>
                  <a:txBody>
                    <a:bodyPr/>
                    <a:p>
                      <a:pPr>
                        <a:buNone/>
                      </a:pPr>
                      <a:r>
                        <a:rPr lang="en-US" sz="1200">
                          <a:sym typeface="+mn-ea"/>
                        </a:rPr>
                        <a:t>Doc_ID</a:t>
                      </a:r>
                      <a:endParaRPr lang="en-US" sz="1200">
                        <a:sym typeface="+mn-ea"/>
                      </a:endParaRPr>
                    </a:p>
                  </a:txBody>
                  <a:tcPr/>
                </a:tc>
              </a:tr>
              <a:tr h="307340">
                <a:tc>
                  <a:txBody>
                    <a:bodyPr/>
                    <a:p>
                      <a:pPr>
                        <a:buNone/>
                      </a:pPr>
                      <a:r>
                        <a:rPr lang="en-US" sz="1200">
                          <a:sym typeface="+mn-ea"/>
                        </a:rPr>
                        <a:t>gender</a:t>
                      </a:r>
                      <a:endParaRPr lang="en-US" sz="1200">
                        <a:sym typeface="+mn-ea"/>
                      </a:endParaRPr>
                    </a:p>
                  </a:txBody>
                  <a:tcPr/>
                </a:tc>
              </a:tr>
              <a:tr h="307340">
                <a:tc>
                  <a:txBody>
                    <a:bodyPr/>
                    <a:p>
                      <a:pPr>
                        <a:buNone/>
                      </a:pPr>
                      <a:r>
                        <a:rPr lang="en-US" sz="1200">
                          <a:sym typeface="+mn-ea"/>
                        </a:rPr>
                        <a:t>Specialist</a:t>
                      </a:r>
                      <a:endParaRPr lang="en-US" sz="1200">
                        <a:sym typeface="+mn-ea"/>
                      </a:endParaRPr>
                    </a:p>
                  </a:txBody>
                  <a:tcPr/>
                </a:tc>
              </a:tr>
              <a:tr h="307340">
                <a:tc>
                  <a:txBody>
                    <a:bodyPr/>
                    <a:p>
                      <a:pPr>
                        <a:buNone/>
                      </a:pPr>
                      <a:r>
                        <a:rPr lang="en-US" sz="1200">
                          <a:sym typeface="+mn-ea"/>
                        </a:rPr>
                        <a:t>employee_ID</a:t>
                      </a:r>
                      <a:endParaRPr lang="en-US" sz="1200">
                        <a:sym typeface="+mn-ea"/>
                      </a:endParaRPr>
                    </a:p>
                  </a:txBody>
                  <a:tcPr/>
                </a:tc>
              </a:tr>
            </a:tbl>
          </a:graphicData>
        </a:graphic>
      </p:graphicFrame>
      <p:graphicFrame>
        <p:nvGraphicFramePr>
          <p:cNvPr id="11" name="Table 10"/>
          <p:cNvGraphicFramePr/>
          <p:nvPr/>
        </p:nvGraphicFramePr>
        <p:xfrm>
          <a:off x="8952230" y="191135"/>
          <a:ext cx="1643380" cy="1935480"/>
        </p:xfrm>
        <a:graphic>
          <a:graphicData uri="http://schemas.openxmlformats.org/drawingml/2006/table">
            <a:tbl>
              <a:tblPr firstRow="1" bandRow="1">
                <a:tableStyleId>{5C22544A-7EE6-4342-B048-85BDC9FD1C3A}</a:tableStyleId>
              </a:tblPr>
              <a:tblGrid>
                <a:gridCol w="1643380"/>
              </a:tblGrid>
              <a:tr h="322580">
                <a:tc>
                  <a:txBody>
                    <a:bodyPr/>
                    <a:p>
                      <a:pPr>
                        <a:buNone/>
                      </a:pPr>
                      <a:r>
                        <a:rPr lang="en-US" sz="1200">
                          <a:sym typeface="+mn-ea"/>
                        </a:rPr>
                        <a:t>Test</a:t>
                      </a:r>
                      <a:endParaRPr lang="en-US" sz="1200">
                        <a:sym typeface="+mn-ea"/>
                      </a:endParaRPr>
                    </a:p>
                  </a:txBody>
                  <a:tcPr/>
                </a:tc>
              </a:tr>
              <a:tr h="322580">
                <a:tc>
                  <a:txBody>
                    <a:bodyPr/>
                    <a:p>
                      <a:pPr>
                        <a:buNone/>
                      </a:pPr>
                      <a:r>
                        <a:rPr lang="en-US" sz="1200">
                          <a:sym typeface="+mn-ea"/>
                        </a:rPr>
                        <a:t>Test_ID</a:t>
                      </a:r>
                      <a:endParaRPr lang="en-US" sz="1200">
                        <a:sym typeface="+mn-ea"/>
                      </a:endParaRPr>
                    </a:p>
                  </a:txBody>
                  <a:tcPr/>
                </a:tc>
              </a:tr>
              <a:tr h="322580">
                <a:tc>
                  <a:txBody>
                    <a:bodyPr/>
                    <a:p>
                      <a:pPr>
                        <a:buNone/>
                      </a:pPr>
                      <a:r>
                        <a:rPr lang="en-US" sz="1200">
                          <a:sym typeface="+mn-ea"/>
                        </a:rPr>
                        <a:t>Test_name</a:t>
                      </a:r>
                      <a:endParaRPr lang="en-US" sz="1200">
                        <a:sym typeface="+mn-ea"/>
                      </a:endParaRPr>
                    </a:p>
                  </a:txBody>
                  <a:tcPr/>
                </a:tc>
              </a:tr>
              <a:tr h="322580">
                <a:tc>
                  <a:txBody>
                    <a:bodyPr/>
                    <a:p>
                      <a:pPr>
                        <a:buNone/>
                      </a:pPr>
                      <a:r>
                        <a:rPr lang="en-US" sz="1200">
                          <a:sym typeface="+mn-ea"/>
                        </a:rPr>
                        <a:t>Result</a:t>
                      </a:r>
                      <a:endParaRPr lang="en-US" sz="1200">
                        <a:sym typeface="+mn-ea"/>
                      </a:endParaRPr>
                    </a:p>
                  </a:txBody>
                  <a:tcPr/>
                </a:tc>
              </a:tr>
              <a:tr h="322580">
                <a:tc>
                  <a:txBody>
                    <a:bodyPr/>
                    <a:p>
                      <a:pPr>
                        <a:buNone/>
                      </a:pPr>
                      <a:r>
                        <a:rPr lang="en-US" sz="1200">
                          <a:sym typeface="+mn-ea"/>
                        </a:rPr>
                        <a:t>P_ID</a:t>
                      </a:r>
                      <a:endParaRPr lang="en-US" sz="1200">
                        <a:sym typeface="+mn-ea"/>
                      </a:endParaRPr>
                    </a:p>
                  </a:txBody>
                  <a:tcPr/>
                </a:tc>
              </a:tr>
              <a:tr h="322580">
                <a:tc>
                  <a:txBody>
                    <a:bodyPr/>
                    <a:p>
                      <a:pPr>
                        <a:buNone/>
                      </a:pPr>
                      <a:r>
                        <a:rPr lang="en-US" sz="1200">
                          <a:sym typeface="+mn-ea"/>
                        </a:rPr>
                        <a:t>date</a:t>
                      </a:r>
                      <a:endParaRPr lang="en-US" sz="1200">
                        <a:sym typeface="+mn-ea"/>
                      </a:endParaRPr>
                    </a:p>
                  </a:txBody>
                  <a:tcPr/>
                </a:tc>
              </a:tr>
            </a:tbl>
          </a:graphicData>
        </a:graphic>
      </p:graphicFrame>
      <p:graphicFrame>
        <p:nvGraphicFramePr>
          <p:cNvPr id="13" name="Table 12"/>
          <p:cNvGraphicFramePr/>
          <p:nvPr/>
        </p:nvGraphicFramePr>
        <p:xfrm>
          <a:off x="5117465" y="3355975"/>
          <a:ext cx="1577340" cy="1645920"/>
        </p:xfrm>
        <a:graphic>
          <a:graphicData uri="http://schemas.openxmlformats.org/drawingml/2006/table">
            <a:tbl>
              <a:tblPr firstRow="1" bandRow="1">
                <a:tableStyleId>{5C22544A-7EE6-4342-B048-85BDC9FD1C3A}</a:tableStyleId>
              </a:tblPr>
              <a:tblGrid>
                <a:gridCol w="1577340"/>
              </a:tblGrid>
              <a:tr h="274320">
                <a:tc>
                  <a:txBody>
                    <a:bodyPr/>
                    <a:p>
                      <a:pPr>
                        <a:buNone/>
                      </a:pPr>
                      <a:r>
                        <a:rPr lang="en-US" sz="1200">
                          <a:sym typeface="+mn-ea"/>
                        </a:rPr>
                        <a:t>Medical Record</a:t>
                      </a:r>
                      <a:endParaRPr lang="en-US" sz="1200">
                        <a:sym typeface="+mn-ea"/>
                      </a:endParaRPr>
                    </a:p>
                  </a:txBody>
                  <a:tcPr/>
                </a:tc>
              </a:tr>
              <a:tr h="274320">
                <a:tc>
                  <a:txBody>
                    <a:bodyPr/>
                    <a:p>
                      <a:pPr>
                        <a:buNone/>
                      </a:pPr>
                      <a:r>
                        <a:rPr lang="en-US" sz="1200">
                          <a:sym typeface="+mn-ea"/>
                        </a:rPr>
                        <a:t>MR_ID</a:t>
                      </a:r>
                      <a:endParaRPr lang="en-US" sz="1200">
                        <a:sym typeface="+mn-ea"/>
                      </a:endParaRPr>
                    </a:p>
                  </a:txBody>
                  <a:tcPr/>
                </a:tc>
              </a:tr>
              <a:tr h="274320">
                <a:tc>
                  <a:txBody>
                    <a:bodyPr/>
                    <a:p>
                      <a:pPr>
                        <a:buNone/>
                      </a:pPr>
                      <a:r>
                        <a:rPr lang="en-US" sz="1200">
                          <a:sym typeface="+mn-ea"/>
                        </a:rPr>
                        <a:t>Reference</a:t>
                      </a:r>
                      <a:endParaRPr lang="en-US" sz="1200">
                        <a:sym typeface="+mn-ea"/>
                      </a:endParaRPr>
                    </a:p>
                  </a:txBody>
                  <a:tcPr/>
                </a:tc>
              </a:tr>
              <a:tr h="274320">
                <a:tc>
                  <a:txBody>
                    <a:bodyPr/>
                    <a:p>
                      <a:pPr>
                        <a:buNone/>
                      </a:pPr>
                      <a:r>
                        <a:rPr lang="en-US" sz="1200">
                          <a:sym typeface="+mn-ea"/>
                        </a:rPr>
                        <a:t>MR_No</a:t>
                      </a:r>
                      <a:endParaRPr lang="en-US" sz="1200">
                        <a:sym typeface="+mn-ea"/>
                      </a:endParaRPr>
                    </a:p>
                  </a:txBody>
                  <a:tcPr/>
                </a:tc>
              </a:tr>
              <a:tr h="274320">
                <a:tc>
                  <a:txBody>
                    <a:bodyPr/>
                    <a:p>
                      <a:pPr>
                        <a:buNone/>
                      </a:pPr>
                      <a:r>
                        <a:rPr lang="en-US" sz="1200">
                          <a:sym typeface="+mn-ea"/>
                        </a:rPr>
                        <a:t>Date</a:t>
                      </a:r>
                      <a:endParaRPr lang="en-US" sz="1200">
                        <a:sym typeface="+mn-ea"/>
                      </a:endParaRPr>
                    </a:p>
                  </a:txBody>
                  <a:tcPr/>
                </a:tc>
              </a:tr>
              <a:tr h="274320">
                <a:tc>
                  <a:txBody>
                    <a:bodyPr/>
                    <a:p>
                      <a:pPr>
                        <a:buNone/>
                      </a:pPr>
                      <a:r>
                        <a:rPr lang="en-US" sz="1200">
                          <a:sym typeface="+mn-ea"/>
                        </a:rPr>
                        <a:t>Diagnose</a:t>
                      </a:r>
                      <a:endParaRPr lang="en-US" sz="1200">
                        <a:sym typeface="+mn-ea"/>
                      </a:endParaRPr>
                    </a:p>
                  </a:txBody>
                  <a:tcPr/>
                </a:tc>
              </a:tr>
            </a:tbl>
          </a:graphicData>
        </a:graphic>
      </p:graphicFrame>
      <p:cxnSp>
        <p:nvCxnSpPr>
          <p:cNvPr id="17" name="Straight Arrow Connector 16"/>
          <p:cNvCxnSpPr>
            <a:endCxn id="11" idx="1"/>
          </p:cNvCxnSpPr>
          <p:nvPr/>
        </p:nvCxnSpPr>
        <p:spPr>
          <a:xfrm>
            <a:off x="6678930" y="1148715"/>
            <a:ext cx="2273300" cy="1016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6666230" y="2333625"/>
            <a:ext cx="1330325" cy="62928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V="1">
            <a:off x="3669665" y="1425575"/>
            <a:ext cx="1375410" cy="102489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6" name="Straight Arrow Connector 5"/>
          <p:cNvCxnSpPr>
            <a:stCxn id="10" idx="2"/>
          </p:cNvCxnSpPr>
          <p:nvPr/>
        </p:nvCxnSpPr>
        <p:spPr>
          <a:xfrm>
            <a:off x="5869940" y="2588895"/>
            <a:ext cx="15875" cy="76708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7" name="Text Box 6"/>
          <p:cNvSpPr txBox="1"/>
          <p:nvPr/>
        </p:nvSpPr>
        <p:spPr>
          <a:xfrm>
            <a:off x="653415" y="681355"/>
            <a:ext cx="1422400" cy="368300"/>
          </a:xfrm>
          <a:prstGeom prst="rect">
            <a:avLst/>
          </a:prstGeom>
          <a:noFill/>
        </p:spPr>
        <p:txBody>
          <a:bodyPr wrap="none" rtlCol="0">
            <a:spAutoFit/>
          </a:bodyPr>
          <a:p>
            <a:r>
              <a:rPr lang="" altLang="en-US"/>
              <a:t>Question 2</a:t>
            </a:r>
            <a:endParaRPr lang="" altLang="en-US"/>
          </a:p>
        </p:txBody>
      </p:sp>
      <p:sp>
        <p:nvSpPr>
          <p:cNvPr id="9" name="Text Box 8"/>
          <p:cNvSpPr txBox="1"/>
          <p:nvPr/>
        </p:nvSpPr>
        <p:spPr>
          <a:xfrm>
            <a:off x="1036320" y="5572125"/>
            <a:ext cx="10641965" cy="922020"/>
          </a:xfrm>
          <a:prstGeom prst="rect">
            <a:avLst/>
          </a:prstGeom>
          <a:noFill/>
        </p:spPr>
        <p:txBody>
          <a:bodyPr wrap="square" rtlCol="0">
            <a:spAutoFit/>
          </a:bodyPr>
          <a:p>
            <a:r>
              <a:rPr lang="en-US" altLang="en-US" sz="1200">
                <a:sym typeface="+mn-ea"/>
              </a:rPr>
              <a:t>Phone_number serves as a surrogate key for both the patient table and the doctor table. The primary key for the patient Table is P_ID,for the doctor table is Doc_ID,the primary key for the test table is Test_ID and the Bill Table is Bill_ID whilst for the Medical record is the</a:t>
            </a:r>
            <a:r>
              <a:rPr lang="en-US" altLang="en-US">
                <a:sym typeface="+mn-ea"/>
              </a:rPr>
              <a:t> </a:t>
            </a:r>
            <a:r>
              <a:rPr lang="en-US" altLang="en-US" sz="1200">
                <a:sym typeface="+mn-ea"/>
              </a:rPr>
              <a:t>MR_ID.DocID servs as a foreign key in the patient table whilst P_ID servs as a foreign key in the test table.P_ID  also servs as a foreign key in the Bill table.MR_No is also a surrogate key. </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sql commands</a:t>
            </a:r>
            <a:endParaRPr lang="" altLang="en-US"/>
          </a:p>
        </p:txBody>
      </p:sp>
      <p:sp>
        <p:nvSpPr>
          <p:cNvPr id="3" name="Content Placeholder 2"/>
          <p:cNvSpPr>
            <a:spLocks noGrp="1"/>
          </p:cNvSpPr>
          <p:nvPr>
            <p:ph idx="1"/>
          </p:nvPr>
        </p:nvSpPr>
        <p:spPr/>
        <p:txBody>
          <a:bodyPr>
            <a:normAutofit fontScale="90000"/>
          </a:bodyPr>
          <a:p>
            <a:pPr marL="0" indent="0">
              <a:buNone/>
            </a:pPr>
            <a:r>
              <a:rPr lang="" altLang="en-US" sz="1600"/>
              <a:t>1. select *</a:t>
            </a:r>
            <a:r>
              <a:rPr lang="en-US" sz="1600">
                <a:sym typeface="+mn-ea"/>
              </a:rPr>
              <a:t>f</a:t>
            </a:r>
            <a:r>
              <a:rPr lang="" altLang="en-US" sz="1600">
                <a:sym typeface="+mn-ea"/>
              </a:rPr>
              <a:t>rom patients</a:t>
            </a:r>
            <a:endParaRPr lang="" altLang="en-US" sz="1600">
              <a:sym typeface="+mn-ea"/>
            </a:endParaRPr>
          </a:p>
          <a:p>
            <a:pPr marL="0" indent="0">
              <a:buFont typeface="Wingdings" panose="05000000000000000000" charset="0"/>
              <a:buNone/>
            </a:pPr>
            <a:r>
              <a:rPr lang="" altLang="en-US" sz="1600">
                <a:sym typeface="+mn-ea"/>
              </a:rPr>
              <a:t>where P_ID=001;</a:t>
            </a:r>
            <a:endParaRPr lang="" altLang="en-US" sz="1600">
              <a:sym typeface="+mn-ea"/>
            </a:endParaRPr>
          </a:p>
          <a:p>
            <a:pPr>
              <a:buFont typeface="Wingdings" panose="05000000000000000000" charset="0"/>
              <a:buChar char=""/>
            </a:pPr>
            <a:r>
              <a:rPr lang="" altLang="en-US" sz="1600">
                <a:sym typeface="+mn-ea"/>
              </a:rPr>
              <a:t>select COUNT(*)</a:t>
            </a:r>
            <a:r>
              <a:rPr lang="en-US" sz="1600">
                <a:sym typeface="+mn-ea"/>
              </a:rPr>
              <a:t>f</a:t>
            </a:r>
            <a:r>
              <a:rPr lang="" altLang="en-US" sz="1600">
                <a:sym typeface="+mn-ea"/>
              </a:rPr>
              <a:t>rom Patients;</a:t>
            </a:r>
            <a:endParaRPr lang="" altLang="en-US" sz="1600">
              <a:sym typeface="+mn-ea"/>
            </a:endParaRPr>
          </a:p>
          <a:p>
            <a:pPr>
              <a:buFont typeface="Wingdings" panose="05000000000000000000" charset="0"/>
              <a:buChar char=""/>
            </a:pPr>
            <a:r>
              <a:rPr lang="en-US" altLang="en-US" sz="1600">
                <a:sym typeface="+mn-ea"/>
              </a:rPr>
              <a:t>select </a:t>
            </a:r>
            <a:r>
              <a:rPr lang="" altLang="en-US" sz="1600">
                <a:sym typeface="+mn-ea"/>
              </a:rPr>
              <a:t>Doc_ID,MR_ID</a:t>
            </a:r>
            <a:endParaRPr lang="" altLang="en-US" sz="1600">
              <a:sym typeface="+mn-ea"/>
            </a:endParaRPr>
          </a:p>
          <a:p>
            <a:pPr marL="0" indent="0">
              <a:buNone/>
            </a:pPr>
            <a:r>
              <a:rPr lang="en-US" sz="1600">
                <a:sym typeface="+mn-ea"/>
              </a:rPr>
              <a:t>    f</a:t>
            </a:r>
            <a:r>
              <a:rPr lang="en-US" altLang="en-US" sz="1600">
                <a:sym typeface="+mn-ea"/>
              </a:rPr>
              <a:t>rom Patients</a:t>
            </a:r>
            <a:r>
              <a:rPr lang="" altLang="en-US" sz="1600">
                <a:sym typeface="+mn-ea"/>
              </a:rPr>
              <a:t>;</a:t>
            </a:r>
            <a:endParaRPr lang="en-US" altLang="en-US" sz="1600">
              <a:sym typeface="+mn-ea"/>
            </a:endParaRPr>
          </a:p>
          <a:p>
            <a:pPr marL="0" indent="0">
              <a:buNone/>
            </a:pPr>
            <a:r>
              <a:rPr lang="" altLang="en-US" sz="1600">
                <a:sym typeface="+mn-ea"/>
              </a:rPr>
              <a:t>2.select  a.P_ID,a.name,a.MR_ID,b.Test_ID,b.test_name,b.result</a:t>
            </a:r>
            <a:endParaRPr lang="" altLang="en-US" sz="1600">
              <a:sym typeface="+mn-ea"/>
            </a:endParaRPr>
          </a:p>
          <a:p>
            <a:pPr marL="0" indent="0">
              <a:buNone/>
            </a:pPr>
            <a:r>
              <a:rPr lang="en-US" sz="1600">
                <a:sym typeface="+mn-ea"/>
              </a:rPr>
              <a:t>f</a:t>
            </a:r>
            <a:r>
              <a:rPr lang="" altLang="en-US" sz="1600">
                <a:sym typeface="+mn-ea"/>
              </a:rPr>
              <a:t>rom Patient a</a:t>
            </a:r>
            <a:endParaRPr lang="" altLang="en-US" sz="1600">
              <a:sym typeface="+mn-ea"/>
            </a:endParaRPr>
          </a:p>
          <a:p>
            <a:pPr marL="0" indent="0">
              <a:buNone/>
            </a:pPr>
            <a:r>
              <a:rPr lang="en-US" sz="1600">
                <a:sym typeface="+mn-ea"/>
              </a:rPr>
              <a:t>f</a:t>
            </a:r>
            <a:r>
              <a:rPr lang="" altLang="en-US" sz="1600">
                <a:sym typeface="+mn-ea"/>
              </a:rPr>
              <a:t>ull OUTER JOIN Test b</a:t>
            </a:r>
            <a:endParaRPr lang="" altLang="en-US" sz="1600">
              <a:sym typeface="+mn-ea"/>
            </a:endParaRPr>
          </a:p>
          <a:p>
            <a:pPr marL="0" indent="0">
              <a:buNone/>
            </a:pPr>
            <a:r>
              <a:rPr lang="" altLang="en-US" sz="1600">
                <a:sym typeface="+mn-ea"/>
              </a:rPr>
              <a:t>ON a.Patient=b.Test</a:t>
            </a:r>
            <a:endParaRPr lang="" altLang="en-US" sz="1600">
              <a:sym typeface="+mn-ea"/>
            </a:endParaRPr>
          </a:p>
          <a:p>
            <a:pPr marL="0" indent="0">
              <a:buNone/>
            </a:pPr>
            <a:r>
              <a:rPr lang="en-US" altLang="en-US" sz="1600">
                <a:sym typeface="+mn-ea"/>
              </a:rPr>
              <a:t>this is the sql command to extract data </a:t>
            </a:r>
            <a:r>
              <a:rPr lang="en-US" sz="1600">
                <a:sym typeface="+mn-ea"/>
              </a:rPr>
              <a:t>f</a:t>
            </a:r>
            <a:r>
              <a:rPr lang="en-US" altLang="en-US" sz="1600">
                <a:sym typeface="+mn-ea"/>
              </a:rPr>
              <a:t>rom the various tables. the </a:t>
            </a:r>
            <a:r>
              <a:rPr lang="en-US" sz="1600">
                <a:sym typeface="+mn-ea"/>
              </a:rPr>
              <a:t>f</a:t>
            </a:r>
            <a:r>
              <a:rPr lang="en-US" altLang="en-US" sz="1600">
                <a:sym typeface="+mn-ea"/>
              </a:rPr>
              <a:t>irst command extract the patients ID which is 001 to know the details o</a:t>
            </a:r>
            <a:r>
              <a:rPr lang="en-US" sz="1600">
                <a:sym typeface="+mn-ea"/>
              </a:rPr>
              <a:t>f </a:t>
            </a:r>
            <a:r>
              <a:rPr lang="en-US" altLang="en-US" sz="1600">
                <a:sym typeface="+mn-ea"/>
              </a:rPr>
              <a:t>the patient and the same goes </a:t>
            </a:r>
            <a:r>
              <a:rPr lang="en-US" sz="1600">
                <a:sym typeface="+mn-ea"/>
              </a:rPr>
              <a:t>f</a:t>
            </a:r>
            <a:r>
              <a:rPr lang="en-US" altLang="en-US" sz="1600">
                <a:sym typeface="+mn-ea"/>
              </a:rPr>
              <a:t>or the second command. The other command checks the Doctor ID and Medical record ID and give the output in the patients table.</a:t>
            </a:r>
            <a:endParaRPr lang="en-US" altLang="en-US" sz="1600">
              <a:sym typeface="+mn-ea"/>
            </a:endParaRPr>
          </a:p>
          <a:p>
            <a:pPr marL="0" indent="0">
              <a:buNone/>
            </a:pPr>
            <a:r>
              <a:rPr lang="en-US" altLang="en-US" sz="1600">
                <a:sym typeface="+mn-ea"/>
              </a:rPr>
              <a:t>2. this is the command </a:t>
            </a:r>
            <a:r>
              <a:rPr lang="en-US" sz="1600">
                <a:sym typeface="+mn-ea"/>
              </a:rPr>
              <a:t>f</a:t>
            </a:r>
            <a:r>
              <a:rPr lang="en-US" altLang="en-US" sz="1600">
                <a:sym typeface="+mn-ea"/>
              </a:rPr>
              <a:t>or the </a:t>
            </a:r>
            <a:r>
              <a:rPr lang="en-US" sz="1600">
                <a:sym typeface="+mn-ea"/>
              </a:rPr>
              <a:t>f</a:t>
            </a:r>
            <a:r>
              <a:rPr lang="en-US" altLang="en-US" sz="1600">
                <a:sym typeface="+mn-ea"/>
              </a:rPr>
              <a:t>ull outer join,wherein data is extracted </a:t>
            </a:r>
            <a:r>
              <a:rPr lang="en-US" sz="1600">
                <a:sym typeface="+mn-ea"/>
              </a:rPr>
              <a:t>f</a:t>
            </a:r>
            <a:r>
              <a:rPr lang="en-US" altLang="en-US" sz="1600">
                <a:sym typeface="+mn-ea"/>
              </a:rPr>
              <a:t>rom the both the patient table and the test table and the output is merged in the separate table.</a:t>
            </a:r>
            <a:endParaRPr lang="en-US" altLang="en-US" sz="1600">
              <a:sym typeface="+mn-ea"/>
            </a:endParaRPr>
          </a:p>
          <a:p>
            <a:pPr marL="0" indent="0">
              <a:buNone/>
            </a:pPr>
            <a:endParaRPr lang="" altLang="en-US" sz="1600">
              <a:sym typeface="+mn-ea"/>
            </a:endParaRPr>
          </a:p>
          <a:p>
            <a:pPr marL="0" indent="0">
              <a:buNone/>
            </a:pPr>
            <a:endParaRPr lang="" altLang="en-US" sz="1600">
              <a:sym typeface="+mn-ea"/>
            </a:endParaRPr>
          </a:p>
        </p:txBody>
      </p:sp>
      <p:sp>
        <p:nvSpPr>
          <p:cNvPr id="4" name="Text Box 3"/>
          <p:cNvSpPr txBox="1"/>
          <p:nvPr/>
        </p:nvSpPr>
        <p:spPr>
          <a:xfrm>
            <a:off x="758825" y="365125"/>
            <a:ext cx="1388110" cy="368300"/>
          </a:xfrm>
          <a:prstGeom prst="rect">
            <a:avLst/>
          </a:prstGeom>
          <a:noFill/>
        </p:spPr>
        <p:txBody>
          <a:bodyPr wrap="none" rtlCol="0">
            <a:spAutoFit/>
          </a:bodyPr>
          <a:p>
            <a:r>
              <a:rPr lang="" altLang="en-US"/>
              <a:t>question 3</a:t>
            </a:r>
            <a:endParaRPr lan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Data Quality</a:t>
            </a:r>
            <a:endParaRPr lang="" altLang="en-US"/>
          </a:p>
        </p:txBody>
      </p:sp>
      <p:sp>
        <p:nvSpPr>
          <p:cNvPr id="3" name="Content Placeholder 2"/>
          <p:cNvSpPr>
            <a:spLocks noGrp="1"/>
          </p:cNvSpPr>
          <p:nvPr>
            <p:ph idx="1"/>
          </p:nvPr>
        </p:nvSpPr>
        <p:spPr/>
        <p:txBody>
          <a:bodyPr>
            <a:normAutofit lnSpcReduction="20000"/>
          </a:bodyPr>
          <a:p>
            <a:r>
              <a:rPr lang="en-US">
                <a:sym typeface="+mn-ea"/>
              </a:rPr>
              <a:t>f</a:t>
            </a:r>
            <a:r>
              <a:rPr lang="" altLang="en-US">
                <a:sym typeface="+mn-ea"/>
              </a:rPr>
              <a:t>rom the patient table, patient records can serves as Personal Indeti</a:t>
            </a:r>
            <a:r>
              <a:rPr lang="en-US">
                <a:sym typeface="+mn-ea"/>
              </a:rPr>
              <a:t>f</a:t>
            </a:r>
            <a:r>
              <a:rPr lang="" altLang="en-US">
                <a:sym typeface="+mn-ea"/>
              </a:rPr>
              <a:t>iable In</a:t>
            </a:r>
            <a:r>
              <a:rPr lang="en-US">
                <a:sym typeface="+mn-ea"/>
              </a:rPr>
              <a:t>f</a:t>
            </a:r>
            <a:r>
              <a:rPr lang="" altLang="en-US">
                <a:sym typeface="+mn-ea"/>
              </a:rPr>
              <a:t>ormation(</a:t>
            </a:r>
            <a:r>
              <a:rPr lang="" altLang="en-US">
                <a:sym typeface="+mn-ea"/>
              </a:rPr>
              <a:t>PII)</a:t>
            </a:r>
            <a:endParaRPr lang="" altLang="en-US">
              <a:sym typeface="+mn-ea"/>
            </a:endParaRPr>
          </a:p>
          <a:p>
            <a:r>
              <a:rPr lang="" altLang="en-US">
                <a:sym typeface="+mn-ea"/>
              </a:rPr>
              <a:t>Doctor record is regarded as Protected Health In</a:t>
            </a:r>
            <a:r>
              <a:rPr lang="en-US">
                <a:sym typeface="+mn-ea"/>
              </a:rPr>
              <a:t>f</a:t>
            </a:r>
            <a:r>
              <a:rPr lang="" altLang="en-US">
                <a:sym typeface="+mn-ea"/>
              </a:rPr>
              <a:t>ormation(PHI) to a broader context PII can be related as to doctor table and even patient data can be placed under Personal Health In</a:t>
            </a:r>
            <a:r>
              <a:rPr lang="en-US">
                <a:sym typeface="+mn-ea"/>
              </a:rPr>
              <a:t>f</a:t>
            </a:r>
            <a:r>
              <a:rPr lang="" altLang="en-US">
                <a:sym typeface="+mn-ea"/>
              </a:rPr>
              <a:t>ormation.</a:t>
            </a:r>
            <a:endParaRPr lang="" altLang="en-US">
              <a:sym typeface="+mn-ea"/>
            </a:endParaRPr>
          </a:p>
          <a:p>
            <a:endParaRPr lang="" altLang="en-US">
              <a:sym typeface="+mn-ea"/>
            </a:endParaRPr>
          </a:p>
          <a:p>
            <a:r>
              <a:rPr lang="" altLang="en-US">
                <a:sym typeface="+mn-ea"/>
              </a:rPr>
              <a:t>Data completeness/uniqueness is the most signi</a:t>
            </a:r>
            <a:r>
              <a:rPr lang="en-US">
                <a:sym typeface="+mn-ea"/>
              </a:rPr>
              <a:t>f</a:t>
            </a:r>
            <a:r>
              <a:rPr lang="" altLang="en-US">
                <a:sym typeface="+mn-ea"/>
              </a:rPr>
              <a:t>icant element in this model to depict data quality. Because, inorder to get accurate result,the data must be complete and as well unique to a particular individual. Also ,Accuracy is also another element to consider. </a:t>
            </a:r>
            <a:endParaRPr lang="" altLang="en-US">
              <a:sym typeface="+mn-ea"/>
            </a:endParaRPr>
          </a:p>
        </p:txBody>
      </p:sp>
      <p:sp>
        <p:nvSpPr>
          <p:cNvPr id="5" name="Text Box 4"/>
          <p:cNvSpPr txBox="1"/>
          <p:nvPr/>
        </p:nvSpPr>
        <p:spPr>
          <a:xfrm>
            <a:off x="1047115" y="235585"/>
            <a:ext cx="1422400" cy="368300"/>
          </a:xfrm>
          <a:prstGeom prst="rect">
            <a:avLst/>
          </a:prstGeom>
          <a:noFill/>
        </p:spPr>
        <p:txBody>
          <a:bodyPr wrap="none" rtlCol="0">
            <a:spAutoFit/>
          </a:bodyPr>
          <a:p>
            <a:r>
              <a:rPr lang="" altLang="en-US"/>
              <a:t>Question 4</a:t>
            </a:r>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2295</Words>
  <Application>WPS Presentation</Application>
  <PresentationFormat>Widescreen</PresentationFormat>
  <Paragraphs>104</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Arial Unicode MS</vt:lpstr>
      <vt:lpstr>Calibri Light</vt:lpstr>
      <vt:lpstr>DejaVu Sans</vt:lpstr>
      <vt:lpstr>Calibri</vt:lpstr>
      <vt:lpstr>微软雅黑</vt:lpstr>
      <vt:lpstr>Droid Sans Fallback</vt:lpstr>
      <vt:lpstr>Wingdings</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baraka-billoh</dc:creator>
  <cp:lastModifiedBy>baraka-billoh</cp:lastModifiedBy>
  <cp:revision>9</cp:revision>
  <dcterms:created xsi:type="dcterms:W3CDTF">2020-05-18T12:31:30Z</dcterms:created>
  <dcterms:modified xsi:type="dcterms:W3CDTF">2020-05-18T12:31:30Z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