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7" r:id="rId3"/>
    <p:sldId id="258" r:id="rId4"/>
    <p:sldId id="261" r:id="rId5"/>
    <p:sldId id="270" r:id="rId6"/>
    <p:sldId id="262" r:id="rId7"/>
    <p:sldId id="267" r:id="rId8"/>
    <p:sldId id="266" r:id="rId9"/>
    <p:sldId id="263" r:id="rId10"/>
    <p:sldId id="264" r:id="rId11"/>
    <p:sldId id="265" r:id="rId12"/>
    <p:sldId id="269" r:id="rId13"/>
    <p:sldId id="271" r:id="rId14"/>
    <p:sldId id="273" r:id="rId15"/>
    <p:sldId id="274" r:id="rId16"/>
    <p:sldId id="275" r:id="rId17"/>
    <p:sldId id="287" r:id="rId18"/>
    <p:sldId id="279" r:id="rId19"/>
    <p:sldId id="280" r:id="rId20"/>
    <p:sldId id="281" r:id="rId21"/>
    <p:sldId id="282" r:id="rId22"/>
    <p:sldId id="283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B81"/>
    <a:srgbClr val="D044A1"/>
    <a:srgbClr val="A4406E"/>
    <a:srgbClr val="915942"/>
    <a:srgbClr val="4780AF"/>
    <a:srgbClr val="191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hyperlink" Target="https://docs.microsoft.com/en-us/dotnet/api/system.windows.forms.monthcalendar?view=net-5.0" TargetMode="Externa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indows.forms.monthcalendar?view=net-5.0" TargetMode="External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6F53D-F5FC-495D-BB66-496295741E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B3AB1-8257-43DA-AE00-3E6C14954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Microsoft (</a:t>
          </a:r>
          <a:r>
            <a:rPr lang="en-US" b="0" i="0" dirty="0"/>
            <a:t>2021).</a:t>
          </a:r>
          <a:r>
            <a:rPr lang="en-US" b="0" i="0" dirty="0" err="1"/>
            <a:t>MonthCalendar</a:t>
          </a:r>
          <a:r>
            <a:rPr lang="en-US" b="0" i="0" dirty="0"/>
            <a:t>. Retrieved August 3, 2021</a:t>
          </a:r>
          <a:r>
            <a:rPr lang="th-TH" b="0" i="0" dirty="0"/>
            <a:t>,</a:t>
          </a:r>
          <a:r>
            <a:rPr lang="en-US" b="0" i="0" dirty="0"/>
            <a:t> from </a:t>
          </a:r>
          <a:r>
            <a:rPr lang="en-US" b="0" i="0" dirty="0">
              <a:hlinkClick xmlns:r="http://schemas.openxmlformats.org/officeDocument/2006/relationships" r:id="rId1"/>
            </a:rPr>
            <a:t>https://docs.microsoft.com/en-us/dotnet/api/system.windows.forms.monthcalendar?view=net-5.0</a:t>
          </a:r>
          <a:endParaRPr lang="en-US" dirty="0"/>
        </a:p>
      </dgm:t>
    </dgm:pt>
    <dgm:pt modelId="{5DA4E633-6802-4D40-BA3D-AA3B0756B64B}" type="parTrans" cxnId="{5DBA463C-0328-4379-84EB-2F94D22CFDE8}">
      <dgm:prSet/>
      <dgm:spPr/>
      <dgm:t>
        <a:bodyPr/>
        <a:lstStyle/>
        <a:p>
          <a:endParaRPr lang="en-US"/>
        </a:p>
      </dgm:t>
    </dgm:pt>
    <dgm:pt modelId="{623ACECC-938C-454D-BC21-2AE8876A7B54}" type="sibTrans" cxnId="{5DBA463C-0328-4379-84EB-2F94D22CFDE8}">
      <dgm:prSet/>
      <dgm:spPr/>
      <dgm:t>
        <a:bodyPr/>
        <a:lstStyle/>
        <a:p>
          <a:endParaRPr lang="en-US"/>
        </a:p>
      </dgm:t>
    </dgm:pt>
    <dgm:pt modelId="{1B053679-8DA4-4544-ABEB-0416C2A006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Syed Zain Nasir(2018). Retrieved August 3, 2021, from https://www.theengineeringprojects.com/2018/03/c-monthcalendar-control.html</a:t>
          </a:r>
          <a:endParaRPr lang="en-US" dirty="0"/>
        </a:p>
      </dgm:t>
    </dgm:pt>
    <dgm:pt modelId="{11B7DD70-DDCE-42FD-B13C-425C8512DE38}" type="parTrans" cxnId="{B5729A6F-0567-4FA3-80BF-A4004D8D389D}">
      <dgm:prSet/>
      <dgm:spPr/>
      <dgm:t>
        <a:bodyPr/>
        <a:lstStyle/>
        <a:p>
          <a:endParaRPr lang="en-US"/>
        </a:p>
      </dgm:t>
    </dgm:pt>
    <dgm:pt modelId="{D8F6978A-5ACA-4035-9052-91A21802DA44}" type="sibTrans" cxnId="{B5729A6F-0567-4FA3-80BF-A4004D8D389D}">
      <dgm:prSet/>
      <dgm:spPr/>
      <dgm:t>
        <a:bodyPr/>
        <a:lstStyle/>
        <a:p>
          <a:endParaRPr lang="en-US"/>
        </a:p>
      </dgm:t>
    </dgm:pt>
    <dgm:pt modelId="{D5699846-6DC1-473D-87E3-B95D11A1136D}" type="pres">
      <dgm:prSet presAssocID="{67A6F53D-F5FC-495D-BB66-496295741E1C}" presName="root" presStyleCnt="0">
        <dgm:presLayoutVars>
          <dgm:dir/>
          <dgm:resizeHandles val="exact"/>
        </dgm:presLayoutVars>
      </dgm:prSet>
      <dgm:spPr/>
    </dgm:pt>
    <dgm:pt modelId="{BEE71E0D-9E5C-4FCF-B930-F818906DA89C}" type="pres">
      <dgm:prSet presAssocID="{A16B3AB1-8257-43DA-AE00-3E6C14954419}" presName="compNode" presStyleCnt="0"/>
      <dgm:spPr/>
    </dgm:pt>
    <dgm:pt modelId="{B12996AC-559D-4099-9BB0-B7842CAA1319}" type="pres">
      <dgm:prSet presAssocID="{A16B3AB1-8257-43DA-AE00-3E6C14954419}" presName="bgRect" presStyleLbl="bgShp" presStyleIdx="0" presStyleCnt="2"/>
      <dgm:spPr/>
    </dgm:pt>
    <dgm:pt modelId="{67AA496C-4679-43B7-AE46-2D4E91822224}" type="pres">
      <dgm:prSet presAssocID="{A16B3AB1-8257-43DA-AE00-3E6C1495441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D3DEC81-EBA8-47AE-8C7E-4D6075A6FDEB}" type="pres">
      <dgm:prSet presAssocID="{A16B3AB1-8257-43DA-AE00-3E6C14954419}" presName="spaceRect" presStyleCnt="0"/>
      <dgm:spPr/>
    </dgm:pt>
    <dgm:pt modelId="{294A3EF2-E7F9-45FB-BFAD-ED84EFFAA516}" type="pres">
      <dgm:prSet presAssocID="{A16B3AB1-8257-43DA-AE00-3E6C14954419}" presName="parTx" presStyleLbl="revTx" presStyleIdx="0" presStyleCnt="2">
        <dgm:presLayoutVars>
          <dgm:chMax val="0"/>
          <dgm:chPref val="0"/>
        </dgm:presLayoutVars>
      </dgm:prSet>
      <dgm:spPr/>
    </dgm:pt>
    <dgm:pt modelId="{8ECF8E08-C876-4089-99E3-2ED62FE8562C}" type="pres">
      <dgm:prSet presAssocID="{623ACECC-938C-454D-BC21-2AE8876A7B54}" presName="sibTrans" presStyleCnt="0"/>
      <dgm:spPr/>
    </dgm:pt>
    <dgm:pt modelId="{1D0E706E-2193-4EB8-9969-4F1BCA8309F2}" type="pres">
      <dgm:prSet presAssocID="{1B053679-8DA4-4544-ABEB-0416C2A006E3}" presName="compNode" presStyleCnt="0"/>
      <dgm:spPr/>
    </dgm:pt>
    <dgm:pt modelId="{12F12FB9-2F4F-415A-9402-38D91BE1E2E6}" type="pres">
      <dgm:prSet presAssocID="{1B053679-8DA4-4544-ABEB-0416C2A006E3}" presName="bgRect" presStyleLbl="bgShp" presStyleIdx="1" presStyleCnt="2"/>
      <dgm:spPr/>
    </dgm:pt>
    <dgm:pt modelId="{1F0651C4-F70B-4F8C-B06F-E2A76DD73D77}" type="pres">
      <dgm:prSet presAssocID="{1B053679-8DA4-4544-ABEB-0416C2A006E3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7DABA5F-0203-4896-991E-7FB65E1875D9}" type="pres">
      <dgm:prSet presAssocID="{1B053679-8DA4-4544-ABEB-0416C2A006E3}" presName="spaceRect" presStyleCnt="0"/>
      <dgm:spPr/>
    </dgm:pt>
    <dgm:pt modelId="{41A84AAC-3E36-4F5F-A5A1-B5244FF8F21C}" type="pres">
      <dgm:prSet presAssocID="{1B053679-8DA4-4544-ABEB-0416C2A006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D5AC2A-1047-47D2-A34A-4E371E5E402A}" type="presOf" srcId="{67A6F53D-F5FC-495D-BB66-496295741E1C}" destId="{D5699846-6DC1-473D-87E3-B95D11A1136D}" srcOrd="0" destOrd="0" presId="urn:microsoft.com/office/officeart/2018/2/layout/IconVerticalSolidList"/>
    <dgm:cxn modelId="{5DBA463C-0328-4379-84EB-2F94D22CFDE8}" srcId="{67A6F53D-F5FC-495D-BB66-496295741E1C}" destId="{A16B3AB1-8257-43DA-AE00-3E6C14954419}" srcOrd="0" destOrd="0" parTransId="{5DA4E633-6802-4D40-BA3D-AA3B0756B64B}" sibTransId="{623ACECC-938C-454D-BC21-2AE8876A7B54}"/>
    <dgm:cxn modelId="{B5729A6F-0567-4FA3-80BF-A4004D8D389D}" srcId="{67A6F53D-F5FC-495D-BB66-496295741E1C}" destId="{1B053679-8DA4-4544-ABEB-0416C2A006E3}" srcOrd="1" destOrd="0" parTransId="{11B7DD70-DDCE-42FD-B13C-425C8512DE38}" sibTransId="{D8F6978A-5ACA-4035-9052-91A21802DA44}"/>
    <dgm:cxn modelId="{403FA54F-5731-485B-BDD7-32330DAB956A}" type="presOf" srcId="{A16B3AB1-8257-43DA-AE00-3E6C14954419}" destId="{294A3EF2-E7F9-45FB-BFAD-ED84EFFAA516}" srcOrd="0" destOrd="0" presId="urn:microsoft.com/office/officeart/2018/2/layout/IconVerticalSolidList"/>
    <dgm:cxn modelId="{D0DE53B8-5755-4D74-9DD1-F66AC97FE635}" type="presOf" srcId="{1B053679-8DA4-4544-ABEB-0416C2A006E3}" destId="{41A84AAC-3E36-4F5F-A5A1-B5244FF8F21C}" srcOrd="0" destOrd="0" presId="urn:microsoft.com/office/officeart/2018/2/layout/IconVerticalSolidList"/>
    <dgm:cxn modelId="{27D63C2E-A150-4DB4-842F-6B6A6C0E3B3A}" type="presParOf" srcId="{D5699846-6DC1-473D-87E3-B95D11A1136D}" destId="{BEE71E0D-9E5C-4FCF-B930-F818906DA89C}" srcOrd="0" destOrd="0" presId="urn:microsoft.com/office/officeart/2018/2/layout/IconVerticalSolidList"/>
    <dgm:cxn modelId="{596ADDE1-83D8-442B-9FE2-4EAAA6774AA1}" type="presParOf" srcId="{BEE71E0D-9E5C-4FCF-B930-F818906DA89C}" destId="{B12996AC-559D-4099-9BB0-B7842CAA1319}" srcOrd="0" destOrd="0" presId="urn:microsoft.com/office/officeart/2018/2/layout/IconVerticalSolidList"/>
    <dgm:cxn modelId="{2577F702-8AA9-4021-B4C2-392B76845958}" type="presParOf" srcId="{BEE71E0D-9E5C-4FCF-B930-F818906DA89C}" destId="{67AA496C-4679-43B7-AE46-2D4E91822224}" srcOrd="1" destOrd="0" presId="urn:microsoft.com/office/officeart/2018/2/layout/IconVerticalSolidList"/>
    <dgm:cxn modelId="{D51AF886-029F-4C70-A8DE-5BC543F14841}" type="presParOf" srcId="{BEE71E0D-9E5C-4FCF-B930-F818906DA89C}" destId="{5D3DEC81-EBA8-47AE-8C7E-4D6075A6FDEB}" srcOrd="2" destOrd="0" presId="urn:microsoft.com/office/officeart/2018/2/layout/IconVerticalSolidList"/>
    <dgm:cxn modelId="{4466FD21-A9AA-4E57-B5F6-BCF9BC82F4EC}" type="presParOf" srcId="{BEE71E0D-9E5C-4FCF-B930-F818906DA89C}" destId="{294A3EF2-E7F9-45FB-BFAD-ED84EFFAA516}" srcOrd="3" destOrd="0" presId="urn:microsoft.com/office/officeart/2018/2/layout/IconVerticalSolidList"/>
    <dgm:cxn modelId="{B2140924-CCDE-4D39-AF2A-2E1836FBCBAB}" type="presParOf" srcId="{D5699846-6DC1-473D-87E3-B95D11A1136D}" destId="{8ECF8E08-C876-4089-99E3-2ED62FE8562C}" srcOrd="1" destOrd="0" presId="urn:microsoft.com/office/officeart/2018/2/layout/IconVerticalSolidList"/>
    <dgm:cxn modelId="{8EACE0D8-58EF-4EC5-9EC4-22F176E1CC13}" type="presParOf" srcId="{D5699846-6DC1-473D-87E3-B95D11A1136D}" destId="{1D0E706E-2193-4EB8-9969-4F1BCA8309F2}" srcOrd="2" destOrd="0" presId="urn:microsoft.com/office/officeart/2018/2/layout/IconVerticalSolidList"/>
    <dgm:cxn modelId="{9CDD0CDB-D0E0-4361-963C-EE5CF9DE642B}" type="presParOf" srcId="{1D0E706E-2193-4EB8-9969-4F1BCA8309F2}" destId="{12F12FB9-2F4F-415A-9402-38D91BE1E2E6}" srcOrd="0" destOrd="0" presId="urn:microsoft.com/office/officeart/2018/2/layout/IconVerticalSolidList"/>
    <dgm:cxn modelId="{6A316443-B073-4EA6-9583-B76D3583433C}" type="presParOf" srcId="{1D0E706E-2193-4EB8-9969-4F1BCA8309F2}" destId="{1F0651C4-F70B-4F8C-B06F-E2A76DD73D77}" srcOrd="1" destOrd="0" presId="urn:microsoft.com/office/officeart/2018/2/layout/IconVerticalSolidList"/>
    <dgm:cxn modelId="{CC3FD70B-62D3-4C58-86DB-3BFAD2AB775E}" type="presParOf" srcId="{1D0E706E-2193-4EB8-9969-4F1BCA8309F2}" destId="{D7DABA5F-0203-4896-991E-7FB65E1875D9}" srcOrd="2" destOrd="0" presId="urn:microsoft.com/office/officeart/2018/2/layout/IconVerticalSolidList"/>
    <dgm:cxn modelId="{CF71C533-F58D-406E-A5E7-9F7832A3DB87}" type="presParOf" srcId="{1D0E706E-2193-4EB8-9969-4F1BCA8309F2}" destId="{41A84AAC-3E36-4F5F-A5A1-B5244FF8F2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996AC-559D-4099-9BB0-B7842CAA1319}">
      <dsp:nvSpPr>
        <dsp:cNvPr id="0" name=""/>
        <dsp:cNvSpPr/>
      </dsp:nvSpPr>
      <dsp:spPr>
        <a:xfrm>
          <a:off x="0" y="706413"/>
          <a:ext cx="9911080" cy="1304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496C-4679-43B7-AE46-2D4E91822224}">
      <dsp:nvSpPr>
        <dsp:cNvPr id="0" name=""/>
        <dsp:cNvSpPr/>
      </dsp:nvSpPr>
      <dsp:spPr>
        <a:xfrm>
          <a:off x="394504" y="999847"/>
          <a:ext cx="717281" cy="717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A3EF2-E7F9-45FB-BFAD-ED84EFFAA516}">
      <dsp:nvSpPr>
        <dsp:cNvPr id="0" name=""/>
        <dsp:cNvSpPr/>
      </dsp:nvSpPr>
      <dsp:spPr>
        <a:xfrm>
          <a:off x="1506291" y="706413"/>
          <a:ext cx="8404788" cy="130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22" tIns="138022" rIns="138022" bIns="1380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Microsoft (</a:t>
          </a:r>
          <a:r>
            <a:rPr lang="en-US" sz="2000" b="0" i="0" kern="1200" dirty="0"/>
            <a:t>2021).</a:t>
          </a:r>
          <a:r>
            <a:rPr lang="en-US" sz="2000" b="0" i="0" kern="1200" dirty="0" err="1"/>
            <a:t>MonthCalendar</a:t>
          </a:r>
          <a:r>
            <a:rPr lang="en-US" sz="2000" b="0" i="0" kern="1200" dirty="0"/>
            <a:t>. Retrieved August 3, 2021</a:t>
          </a:r>
          <a:r>
            <a:rPr lang="th-TH" sz="2000" b="0" i="0" kern="1200" dirty="0"/>
            <a:t>,</a:t>
          </a:r>
          <a:r>
            <a:rPr lang="en-US" sz="2000" b="0" i="0" kern="1200" dirty="0"/>
            <a:t> from </a:t>
          </a:r>
          <a:r>
            <a:rPr lang="en-US" sz="2000" b="0" i="0" kern="1200" dirty="0">
              <a:hlinkClick xmlns:r="http://schemas.openxmlformats.org/officeDocument/2006/relationships" r:id="rId3"/>
            </a:rPr>
            <a:t>https://docs.microsoft.com/en-us/dotnet/api/system.windows.forms.monthcalendar?view=net-5.0</a:t>
          </a:r>
          <a:endParaRPr lang="en-US" sz="2000" kern="1200" dirty="0"/>
        </a:p>
      </dsp:txBody>
      <dsp:txXfrm>
        <a:off x="1506291" y="706413"/>
        <a:ext cx="8404788" cy="1304148"/>
      </dsp:txXfrm>
    </dsp:sp>
    <dsp:sp modelId="{12F12FB9-2F4F-415A-9402-38D91BE1E2E6}">
      <dsp:nvSpPr>
        <dsp:cNvPr id="0" name=""/>
        <dsp:cNvSpPr/>
      </dsp:nvSpPr>
      <dsp:spPr>
        <a:xfrm>
          <a:off x="0" y="2336599"/>
          <a:ext cx="9911080" cy="1304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651C4-F70B-4F8C-B06F-E2A76DD73D77}">
      <dsp:nvSpPr>
        <dsp:cNvPr id="0" name=""/>
        <dsp:cNvSpPr/>
      </dsp:nvSpPr>
      <dsp:spPr>
        <a:xfrm>
          <a:off x="394504" y="2630032"/>
          <a:ext cx="717281" cy="71728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84AAC-3E36-4F5F-A5A1-B5244FF8F21C}">
      <dsp:nvSpPr>
        <dsp:cNvPr id="0" name=""/>
        <dsp:cNvSpPr/>
      </dsp:nvSpPr>
      <dsp:spPr>
        <a:xfrm>
          <a:off x="1506291" y="2336599"/>
          <a:ext cx="8404788" cy="130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22" tIns="138022" rIns="138022" bIns="1380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Syed Zain Nasir(2018). Retrieved August 3, 2021, from https://www.theengineeringprojects.com/2018/03/c-monthcalendar-control.html</a:t>
          </a:r>
          <a:endParaRPr lang="en-US" sz="2000" kern="1200" dirty="0"/>
        </a:p>
      </dsp:txBody>
      <dsp:txXfrm>
        <a:off x="1506291" y="2336599"/>
        <a:ext cx="8404788" cy="1304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4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0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9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0C791-5CE4-4882-98A4-84130D2C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983" y="3566147"/>
            <a:ext cx="6487118" cy="74903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3600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MonthCalendar</a:t>
            </a:r>
            <a:r>
              <a:rPr lang="en-US" sz="36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Control</a:t>
            </a:r>
            <a:endParaRPr lang="en-US"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3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8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2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5" name="Title 1">
            <a:extLst>
              <a:ext uri="{FF2B5EF4-FFF2-40B4-BE49-F238E27FC236}">
                <a16:creationId xmlns:a16="http://schemas.microsoft.com/office/drawing/2014/main" id="{8ACB04D7-DD3E-4C6A-849F-36B0D8785401}"/>
              </a:ext>
            </a:extLst>
          </p:cNvPr>
          <p:cNvSpPr txBox="1">
            <a:spLocks/>
          </p:cNvSpPr>
          <p:nvPr/>
        </p:nvSpPr>
        <p:spPr>
          <a:xfrm>
            <a:off x="3111717" y="4640195"/>
            <a:ext cx="7430206" cy="16988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63102105112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    นายอัครพล พิกุลศรี</a:t>
            </a:r>
          </a:p>
          <a:p>
            <a:pPr algn="l">
              <a:lnSpc>
                <a:spcPct val="90000"/>
              </a:lnSpc>
            </a:pPr>
            <a:endParaRPr lang="en-US" sz="16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pPr algn="l">
              <a:lnSpc>
                <a:spcPct val="90000"/>
              </a:lnSpc>
            </a:pP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63102105132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   นายสหฤทธิ์ โพธิทองดี</a:t>
            </a:r>
            <a:b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</a:b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pic>
        <p:nvPicPr>
          <p:cNvPr id="106" name="Picture 105" descr="Calendar&#10;&#10;Description automatically generated">
            <a:extLst>
              <a:ext uri="{FF2B5EF4-FFF2-40B4-BE49-F238E27FC236}">
                <a16:creationId xmlns:a16="http://schemas.microsoft.com/office/drawing/2014/main" id="{E839CA59-3312-443B-8BC4-303B5EC4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r="1760"/>
          <a:stretch/>
        </p:blipFill>
        <p:spPr>
          <a:xfrm>
            <a:off x="4973780" y="1365653"/>
            <a:ext cx="2244440" cy="183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7F7F143-20C8-4AD6-8EE1-0ADC5D122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41" y="479402"/>
            <a:ext cx="3035718" cy="60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2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10" y="1215318"/>
            <a:ext cx="5630390" cy="326469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       ถ้าให้โชว์เดือนทั้ง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12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เดือน 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maximum dimension (4,3)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จะปรากฏดังภาพ  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    ซึ่งการตั้งค่านั้น สามารถตั้งค่าได้ใน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properties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และตามโค้ด</a:t>
            </a: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DED4E422-7A2E-474F-80CA-7444A97A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76" y="402310"/>
            <a:ext cx="5429314" cy="308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B9AD7231-BE56-4C87-93FA-41A7CA0DFFCC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CalendarDimensions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</a:t>
            </a:r>
            <a:r>
              <a:rPr lang="th-TH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(ต่อ)</a:t>
            </a:r>
            <a:endParaRPr lang="en-US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7A424A-DED5-4E29-9112-BCD98707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9"/>
          <a:stretch/>
        </p:blipFill>
        <p:spPr>
          <a:xfrm>
            <a:off x="8472213" y="3738539"/>
            <a:ext cx="3254177" cy="130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948230BC-3DB8-4C0C-8CE9-7628AE755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7" y="5139954"/>
            <a:ext cx="10518043" cy="137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82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1293782"/>
            <a:ext cx="10213200" cy="141232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ShowWeekNumbers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โชว์หมายเลขของสัปดาห์โดยปกติค่าของ 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properties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จะเป็น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False</a:t>
            </a:r>
            <a:endParaRPr lang="th-TH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1BFB744-9585-4E55-81EC-7F425DAD5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9" y="3283194"/>
            <a:ext cx="4129719" cy="2717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D2C2767E-55CE-4027-8B6D-5E559AA50CEC}"/>
              </a:ext>
            </a:extLst>
          </p:cNvPr>
          <p:cNvGrpSpPr/>
          <p:nvPr/>
        </p:nvGrpSpPr>
        <p:grpSpPr>
          <a:xfrm>
            <a:off x="391886" y="1574157"/>
            <a:ext cx="659674" cy="3520357"/>
            <a:chOff x="391886" y="2133600"/>
            <a:chExt cx="659674" cy="296091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748D36A-602A-46A1-907C-A68E13F0F6E4}"/>
                </a:ext>
              </a:extLst>
            </p:cNvPr>
            <p:cNvCxnSpPr/>
            <p:nvPr/>
          </p:nvCxnSpPr>
          <p:spPr>
            <a:xfrm>
              <a:off x="391886" y="5081016"/>
              <a:ext cx="38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642A6A-1236-4C3F-BEB8-2ADA74FA4971}"/>
                </a:ext>
              </a:extLst>
            </p:cNvPr>
            <p:cNvCxnSpPr/>
            <p:nvPr/>
          </p:nvCxnSpPr>
          <p:spPr>
            <a:xfrm flipV="1">
              <a:off x="391886" y="2133600"/>
              <a:ext cx="0" cy="296091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21BD7B-90DD-40A7-895C-DB35FF9D5BBB}"/>
                </a:ext>
              </a:extLst>
            </p:cNvPr>
            <p:cNvCxnSpPr/>
            <p:nvPr/>
          </p:nvCxnSpPr>
          <p:spPr>
            <a:xfrm>
              <a:off x="391886" y="2133600"/>
              <a:ext cx="659674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8" name="Title 1">
            <a:extLst>
              <a:ext uri="{FF2B5EF4-FFF2-40B4-BE49-F238E27FC236}">
                <a16:creationId xmlns:a16="http://schemas.microsoft.com/office/drawing/2014/main" id="{49DEDB3F-AA3F-4854-BAAA-1A254E7C19C0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ShowWeekNumbers</a:t>
            </a:r>
            <a:endParaRPr lang="en-US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  <p:pic>
        <p:nvPicPr>
          <p:cNvPr id="72" name="Picture 7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964ECD-895A-4D5B-A47F-39948D01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"/>
          <a:stretch/>
        </p:blipFill>
        <p:spPr>
          <a:xfrm>
            <a:off x="5861284" y="4186742"/>
            <a:ext cx="5353087" cy="202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39DC462-C758-4F24-AC4D-82F8B6855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4" y="2914296"/>
            <a:ext cx="5368776" cy="1046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1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37" y="1183595"/>
            <a:ext cx="10213200" cy="157940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BoldedDates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คือ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properties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ที่สำคัญตัวหนึ่งที่ใช้ในการ 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highlight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วันที่บนปฎิทิน</a:t>
            </a:r>
          </a:p>
          <a:p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5C7D0A-6D97-4A10-9ABE-6C211224DC91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BoldedDates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62927C-BF49-4CF3-9DDC-117C6ECBA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/>
          <a:stretch/>
        </p:blipFill>
        <p:spPr>
          <a:xfrm>
            <a:off x="602508" y="3633208"/>
            <a:ext cx="5124805" cy="211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CA07E-C707-46A0-A6E0-854018012241}"/>
              </a:ext>
            </a:extLst>
          </p:cNvPr>
          <p:cNvSpPr txBox="1">
            <a:spLocks/>
          </p:cNvSpPr>
          <p:nvPr/>
        </p:nvSpPr>
        <p:spPr>
          <a:xfrm>
            <a:off x="1705763" y="2730519"/>
            <a:ext cx="3711188" cy="108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คลิกที่ จุดไข่ปลา</a:t>
            </a: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8C5760-4D30-4001-AE12-6B19DBB03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11" y="2208848"/>
            <a:ext cx="4991100" cy="418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B1BD130-9776-4A0C-9557-3C1EE2694C39}"/>
              </a:ext>
            </a:extLst>
          </p:cNvPr>
          <p:cNvGrpSpPr/>
          <p:nvPr/>
        </p:nvGrpSpPr>
        <p:grpSpPr>
          <a:xfrm>
            <a:off x="4788723" y="3125352"/>
            <a:ext cx="1987393" cy="1452260"/>
            <a:chOff x="4454144" y="3183077"/>
            <a:chExt cx="2165672" cy="1452260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0C11D938-6453-44EA-AA97-C262D8392E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4144" y="3183077"/>
              <a:ext cx="1106707" cy="1452260"/>
            </a:xfrm>
            <a:prstGeom prst="bentConnector3">
              <a:avLst>
                <a:gd name="adj1" fmla="val 164550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B87B2C-164F-4346-9EC5-F2217AAC898E}"/>
                </a:ext>
              </a:extLst>
            </p:cNvPr>
            <p:cNvCxnSpPr/>
            <p:nvPr/>
          </p:nvCxnSpPr>
          <p:spPr>
            <a:xfrm>
              <a:off x="6280451" y="4635337"/>
              <a:ext cx="339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48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026268"/>
            <a:ext cx="10213200" cy="680909"/>
          </a:xfrm>
        </p:spPr>
        <p:txBody>
          <a:bodyPr>
            <a:normAutofit fontScale="92500"/>
          </a:bodyPr>
          <a:lstStyle/>
          <a:p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สามารถคลิกที่   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Add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สร้าง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Date member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เพื่อทำตัวหนาของวันที่ได้</a:t>
            </a: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5C7D0A-6D97-4A10-9ABE-6C211224DC91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BoldedDates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</a:t>
            </a:r>
            <a:r>
              <a:rPr lang="th-TH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(ต่อ)</a:t>
            </a:r>
            <a:endParaRPr lang="en-US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710763-E758-4ECD-A307-CB73DAB86794}"/>
              </a:ext>
            </a:extLst>
          </p:cNvPr>
          <p:cNvCxnSpPr>
            <a:cxnSpLocks/>
          </p:cNvCxnSpPr>
          <p:nvPr/>
        </p:nvCxnSpPr>
        <p:spPr>
          <a:xfrm flipV="1">
            <a:off x="1041722" y="1875099"/>
            <a:ext cx="0" cy="37151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334E2-B68D-4DF5-9DE0-376FFA8F846E}"/>
              </a:ext>
            </a:extLst>
          </p:cNvPr>
          <p:cNvCxnSpPr/>
          <p:nvPr/>
        </p:nvCxnSpPr>
        <p:spPr>
          <a:xfrm>
            <a:off x="1041722" y="1886673"/>
            <a:ext cx="23843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C873B-49A0-4387-8949-9ABB066678C8}"/>
              </a:ext>
            </a:extLst>
          </p:cNvPr>
          <p:cNvCxnSpPr/>
          <p:nvPr/>
        </p:nvCxnSpPr>
        <p:spPr>
          <a:xfrm flipV="1">
            <a:off x="3426106" y="1620456"/>
            <a:ext cx="0" cy="2662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52E8E1-B0AF-4B58-B0FF-73DDA6FBD8DC}"/>
              </a:ext>
            </a:extLst>
          </p:cNvPr>
          <p:cNvGrpSpPr/>
          <p:nvPr/>
        </p:nvGrpSpPr>
        <p:grpSpPr>
          <a:xfrm>
            <a:off x="2306652" y="2301365"/>
            <a:ext cx="7019250" cy="3998306"/>
            <a:chOff x="1813368" y="2159422"/>
            <a:chExt cx="7019250" cy="39983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8C5760-4D30-4001-AE12-6B19DBB03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13368" y="2159422"/>
              <a:ext cx="7019250" cy="39983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6F159F-2A9D-42CC-873A-3C950E3B1C8C}"/>
                </a:ext>
              </a:extLst>
            </p:cNvPr>
            <p:cNvSpPr/>
            <p:nvPr/>
          </p:nvSpPr>
          <p:spPr>
            <a:xfrm>
              <a:off x="2988046" y="3233420"/>
              <a:ext cx="186954" cy="154723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95D2FD4-2533-4398-AB5F-1BB2BB683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00" y="3329554"/>
              <a:ext cx="3395484" cy="5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D50C36-EC03-430D-81EC-FA4F9940D586}"/>
                </a:ext>
              </a:extLst>
            </p:cNvPr>
            <p:cNvCxnSpPr>
              <a:cxnSpLocks/>
            </p:cNvCxnSpPr>
            <p:nvPr/>
          </p:nvCxnSpPr>
          <p:spPr>
            <a:xfrm>
              <a:off x="5623040" y="3108479"/>
              <a:ext cx="947444" cy="173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139F71-A487-43B1-9F0F-14EED1864289}"/>
              </a:ext>
            </a:extLst>
          </p:cNvPr>
          <p:cNvCxnSpPr>
            <a:cxnSpLocks/>
          </p:cNvCxnSpPr>
          <p:nvPr/>
        </p:nvCxnSpPr>
        <p:spPr>
          <a:xfrm flipV="1">
            <a:off x="1041722" y="5577840"/>
            <a:ext cx="3676321" cy="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C16248-EDD2-48F6-8DF8-AB3E4FE223C1}"/>
              </a:ext>
            </a:extLst>
          </p:cNvPr>
          <p:cNvCxnSpPr>
            <a:cxnSpLocks/>
          </p:cNvCxnSpPr>
          <p:nvPr/>
        </p:nvCxnSpPr>
        <p:spPr>
          <a:xfrm flipV="1">
            <a:off x="5153921" y="3250423"/>
            <a:ext cx="106236" cy="2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7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91" y="1527216"/>
            <a:ext cx="7965332" cy="778240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ตั้งค่า </a:t>
            </a:r>
            <a:r>
              <a:rPr lang="en-US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property </a:t>
            </a:r>
            <a:r>
              <a:rPr lang="en-US" sz="28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BoldedDates</a:t>
            </a:r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ผ่านโค้ดได้ดังนั้</a:t>
            </a: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5C7D0A-6D97-4A10-9ABE-6C211224DC91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BoldedDates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</a:t>
            </a:r>
            <a:r>
              <a:rPr lang="th-TH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(ต่อ)</a:t>
            </a:r>
            <a:endParaRPr lang="en-US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05D7BE5-40BA-4123-8DF3-6A979DC7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91" y="2663412"/>
            <a:ext cx="8411749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82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6" y="1199183"/>
            <a:ext cx="7965332" cy="778240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ใช้ในการกำหนดตำแหน่งบนปฏิทินบนฟอร์ม</a:t>
            </a: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5C7D0A-6D97-4A10-9ABE-6C211224DC91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Dock</a:t>
            </a:r>
          </a:p>
        </p:txBody>
      </p:sp>
      <p:pic>
        <p:nvPicPr>
          <p:cNvPr id="4" name="Picture 3" descr="A picture containing text, indoor, computer, screenshot&#10;&#10;Description automatically generated">
            <a:extLst>
              <a:ext uri="{FF2B5EF4-FFF2-40B4-BE49-F238E27FC236}">
                <a16:creationId xmlns:a16="http://schemas.microsoft.com/office/drawing/2014/main" id="{7B38B1B4-45B3-4C72-B55D-39E1BB91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38" y="2283978"/>
            <a:ext cx="8589523" cy="3714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37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212" y="1135194"/>
            <a:ext cx="10007239" cy="1310553"/>
          </a:xfrm>
        </p:spPr>
        <p:txBody>
          <a:bodyPr>
            <a:normAutofit lnSpcReduction="10000"/>
          </a:bodyPr>
          <a:lstStyle/>
          <a:p>
            <a:r>
              <a:rPr lang="th-TH" sz="28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การกำหนดตำแหน่งของปฏิทินบนฟอร์ม สามารถเลือกตำแหน่งได้ดังการตั้งค่า และดูผลลัพธ์ของฟอร์มได้ดังภาพ</a:t>
            </a:r>
            <a:endParaRPr lang="en-US" sz="28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5C7D0A-6D97-4A10-9ABE-6C211224DC91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Dock</a:t>
            </a:r>
            <a:r>
              <a:rPr lang="th-TH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(ต่อ)</a:t>
            </a:r>
            <a:endParaRPr lang="en-US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9502104-049B-478E-ADA7-C275D5E1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3" y="2731858"/>
            <a:ext cx="3911965" cy="368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F2677E1E-49D3-4685-895C-EFDD2421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1" y="2731858"/>
            <a:ext cx="6741107" cy="368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91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A69-05DE-45A8-9CC9-0E414121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99" y="410733"/>
            <a:ext cx="10213200" cy="14423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Shortcut Key</a:t>
            </a:r>
            <a:b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</a:br>
            <a: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211E-6104-48EA-9506-8FEF300E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719" y="2366128"/>
            <a:ext cx="8374559" cy="3633365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nakotmai Medium" panose="00000600000000000000" pitchFamily="2" charset="-34"/>
                <a:cs typeface="Anakotmai Medium" panose="00000600000000000000" pitchFamily="2" charset="-34"/>
              </a:rPr>
              <a:t>CTRL + K + C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nakotmai Medium" panose="00000600000000000000" pitchFamily="2" charset="-34"/>
                <a:cs typeface="Anakotmai Medium" panose="00000600000000000000" pitchFamily="2" charset="-34"/>
              </a:rPr>
              <a:t>      -&gt; </a:t>
            </a:r>
            <a:r>
              <a:rPr lang="en-US" sz="3200" dirty="0">
                <a:solidFill>
                  <a:schemeClr val="tx1"/>
                </a:solidFill>
                <a:latin typeface="Anakotmai Medium" panose="00000600000000000000" pitchFamily="2" charset="-34"/>
                <a:cs typeface="Anakotmai Medium" panose="00000600000000000000" pitchFamily="2" charset="-34"/>
              </a:rPr>
              <a:t>Comment</a:t>
            </a:r>
          </a:p>
          <a:p>
            <a:r>
              <a:rPr lang="en-US" sz="3200" b="0" i="0" dirty="0">
                <a:solidFill>
                  <a:schemeClr val="tx1"/>
                </a:solidFill>
                <a:effectLst/>
                <a:latin typeface="Anakotmai Medium" panose="00000600000000000000" pitchFamily="2" charset="-34"/>
                <a:cs typeface="Anakotmai Medium" panose="00000600000000000000" pitchFamily="2" charset="-34"/>
              </a:rPr>
              <a:t>CTRL + K + U     -&gt;  Uncomment</a:t>
            </a:r>
          </a:p>
          <a:p>
            <a:r>
              <a:rPr lang="en-US" sz="3200" dirty="0">
                <a:solidFill>
                  <a:schemeClr val="tx1"/>
                </a:solidFill>
                <a:latin typeface="Anakotmai Medium" panose="00000600000000000000" pitchFamily="2" charset="-34"/>
                <a:cs typeface="Anakotmai Medium" panose="00000600000000000000" pitchFamily="2" charset="-34"/>
              </a:rPr>
              <a:t>F5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nakotmai Medium" panose="00000600000000000000" pitchFamily="2" charset="-34"/>
                <a:cs typeface="Anakotmai Medium" panose="00000600000000000000" pitchFamily="2" charset="-34"/>
              </a:rPr>
              <a:t>                      -&gt; </a:t>
            </a:r>
            <a:r>
              <a:rPr lang="en-US" sz="3200" dirty="0">
                <a:solidFill>
                  <a:schemeClr val="tx1"/>
                </a:solidFill>
                <a:latin typeface="Anakotmai Medium" panose="00000600000000000000" pitchFamily="2" charset="-34"/>
                <a:cs typeface="Anakotmai Medium" panose="00000600000000000000" pitchFamily="2" charset="-34"/>
              </a:rPr>
              <a:t> Run with debug  </a:t>
            </a:r>
          </a:p>
          <a:p>
            <a:r>
              <a:rPr lang="en-US" sz="3200" dirty="0">
                <a:solidFill>
                  <a:schemeClr val="tx1"/>
                </a:solidFill>
                <a:latin typeface="Anakotmai Medium" panose="00000600000000000000" pitchFamily="2" charset="-34"/>
                <a:cs typeface="Anakotmai Medium" panose="00000600000000000000" pitchFamily="2" charset="-34"/>
              </a:rPr>
              <a:t>CTRL + F5         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nakotmai Medium" panose="00000600000000000000" pitchFamily="2" charset="-34"/>
                <a:cs typeface="Anakotmai Medium" panose="00000600000000000000" pitchFamily="2" charset="-34"/>
              </a:rPr>
              <a:t>-&gt; </a:t>
            </a:r>
            <a:r>
              <a:rPr lang="en-US" sz="3200" dirty="0">
                <a:solidFill>
                  <a:schemeClr val="tx1"/>
                </a:solidFill>
                <a:latin typeface="Anakotmai Medium" panose="00000600000000000000" pitchFamily="2" charset="-34"/>
                <a:cs typeface="Anakotmai Medium" panose="00000600000000000000" pitchFamily="2" charset="-34"/>
              </a:rPr>
              <a:t>Run with out debug</a:t>
            </a:r>
          </a:p>
        </p:txBody>
      </p:sp>
    </p:spTree>
    <p:extLst>
      <p:ext uri="{BB962C8B-B14F-4D97-AF65-F5344CB8AC3E}">
        <p14:creationId xmlns:p14="http://schemas.microsoft.com/office/powerpoint/2010/main" val="102657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781403-6685-4938-A7B5-9809C245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r="32363" b="1"/>
          <a:stretch/>
        </p:blipFill>
        <p:spPr>
          <a:xfrm>
            <a:off x="0" y="10"/>
            <a:ext cx="12236883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AA6D-CE02-4903-9C3E-86F49B4A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More</a:t>
            </a:r>
            <a:r>
              <a:rPr lang="en-US" sz="4800" dirty="0">
                <a:solidFill>
                  <a:srgbClr val="FFFFFF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 </a:t>
            </a:r>
            <a:r>
              <a:rPr lang="en-US" sz="4800" dirty="0">
                <a:solidFill>
                  <a:srgbClr val="D044A1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example</a:t>
            </a:r>
            <a:r>
              <a:rPr lang="en-US" sz="4800" dirty="0">
                <a:solidFill>
                  <a:srgbClr val="FFFFFF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 code </a:t>
            </a:r>
            <a:r>
              <a:rPr lang="en-US" sz="4800" dirty="0">
                <a:solidFill>
                  <a:schemeClr val="bg1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interest</a:t>
            </a:r>
            <a:r>
              <a:rPr lang="en-US" sz="4800" dirty="0">
                <a:solidFill>
                  <a:srgbClr val="915942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in</a:t>
            </a:r>
            <a:r>
              <a:rPr lang="en-US" sz="4800" dirty="0">
                <a:solidFill>
                  <a:srgbClr val="FFFFFF"/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 </a:t>
            </a:r>
            <a:r>
              <a:rPr lang="en-US" sz="4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nakotmai Bold" panose="00000800000000000000" pitchFamily="2" charset="-34"/>
                <a:cs typeface="Anakotmai Bold" panose="00000800000000000000" pitchFamily="2" charset="-34"/>
              </a:rPr>
              <a:t>MonthCalendar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  <a:latin typeface="Anakotmai Bold" panose="00000800000000000000" pitchFamily="2" charset="-34"/>
              <a:cs typeface="Anakotmai Bold" panose="00000800000000000000" pitchFamily="2" charset="-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657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F26C298-923D-4983-AD3F-AD6A27E6B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50"/>
          <a:stretch/>
        </p:blipFill>
        <p:spPr>
          <a:xfrm>
            <a:off x="423184" y="1168210"/>
            <a:ext cx="11345632" cy="45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F33D-C230-4530-9983-8ADE19EA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77317"/>
            <a:ext cx="10213200" cy="11128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What is </a:t>
            </a:r>
            <a:r>
              <a:rPr lang="en-US" sz="4000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MonthCalendar</a:t>
            </a:r>
            <a: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0410-7FDA-4DF8-8E65-1FAE2702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03809"/>
            <a:ext cx="11017721" cy="4726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Month Calendar Control </a:t>
            </a:r>
            <a:r>
              <a:rPr lang="th-TH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เป็นคอนโทรลชนิดหนึ่งที่เป็น</a:t>
            </a:r>
            <a:r>
              <a:rPr lang="en-US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Graphical Interface </a:t>
            </a:r>
            <a:r>
              <a:rPr lang="th-TH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ที่จะใช้ในการ ตั้งค่าเกี่ยวกับ วันที่ แตกต่างจาก คอนโทรล </a:t>
            </a:r>
            <a:r>
              <a:rPr lang="en-US" sz="3200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DateTimePicker</a:t>
            </a:r>
            <a:r>
              <a:rPr lang="en-US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</a:t>
            </a:r>
            <a:r>
              <a:rPr lang="th-TH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ที่สามารถเลือกได้ทั้งวันที่และเวลา ซึ่ง </a:t>
            </a:r>
            <a:r>
              <a:rPr lang="en-US" sz="3200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MonthCalendar</a:t>
            </a:r>
            <a:r>
              <a:rPr lang="en-US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Control </a:t>
            </a:r>
            <a:r>
              <a:rPr lang="th-TH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สามารถเลือกได้แค่วันที่เท่านั้น และมีความยืดหยุ่น(</a:t>
            </a:r>
            <a:r>
              <a:rPr lang="en-US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Flexibility) </a:t>
            </a:r>
            <a:r>
              <a:rPr lang="th-TH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ในการเลือกช่วงของวันที่ได้(</a:t>
            </a:r>
            <a:r>
              <a:rPr lang="en-US" sz="32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Range of dates)</a:t>
            </a:r>
          </a:p>
        </p:txBody>
      </p:sp>
    </p:spTree>
    <p:extLst>
      <p:ext uri="{BB962C8B-B14F-4D97-AF65-F5344CB8AC3E}">
        <p14:creationId xmlns:p14="http://schemas.microsoft.com/office/powerpoint/2010/main" val="122695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844012F-7DB8-4DD0-BEDD-FE00B6C95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0"/>
          <a:stretch/>
        </p:blipFill>
        <p:spPr>
          <a:xfrm>
            <a:off x="482426" y="1044754"/>
            <a:ext cx="11227147" cy="47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CDFCA1-B35F-44CE-8BA7-AB83DB6A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50"/>
          <a:stretch/>
        </p:blipFill>
        <p:spPr>
          <a:xfrm>
            <a:off x="377227" y="46054"/>
            <a:ext cx="11437545" cy="68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440912-17DB-4B3D-9C4C-142859D7A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3" y="941488"/>
            <a:ext cx="11644954" cy="49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AA6D-CE02-4903-9C3E-86F49B4A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00" y="560119"/>
            <a:ext cx="3531600" cy="73047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000" kern="1200" cap="none" spc="0" baseline="0" dirty="0">
                <a:latin typeface="Anakotmai Bold" panose="00000800000000000000" pitchFamily="2" charset="-34"/>
                <a:cs typeface="Anakotmai Bold" panose="00000800000000000000" pitchFamily="2" charset="-34"/>
              </a:rPr>
              <a:t>Reference</a:t>
            </a:r>
          </a:p>
        </p:txBody>
      </p:sp>
      <p:graphicFrame>
        <p:nvGraphicFramePr>
          <p:cNvPr id="56" name="Content Placeholder 3">
            <a:extLst>
              <a:ext uri="{FF2B5EF4-FFF2-40B4-BE49-F238E27FC236}">
                <a16:creationId xmlns:a16="http://schemas.microsoft.com/office/drawing/2014/main" id="{9F642742-4575-4C9C-84DA-799D06B8D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628562"/>
              </p:ext>
            </p:extLst>
          </p:nvPr>
        </p:nvGraphicFramePr>
        <p:xfrm>
          <a:off x="1140460" y="1850712"/>
          <a:ext cx="9911080" cy="434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89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BB70F-2125-41E8-A24B-968872E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THANK YOU</a:t>
            </a:r>
            <a:br>
              <a:rPr lang="en-US" sz="4800" dirty="0">
                <a:latin typeface="Anakotmai Medium" panose="00000600000000000000" pitchFamily="2" charset="-34"/>
                <a:cs typeface="Anakotmai Medium" panose="00000600000000000000" pitchFamily="2" charset="-34"/>
              </a:rPr>
            </a:br>
            <a:endParaRPr lang="en-US" sz="4800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05FD004-1BD7-4DAB-A481-1520E4BF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799" y="929566"/>
            <a:ext cx="4996213" cy="49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7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C0D7C-4043-4694-B393-9A177817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00" y="1922584"/>
            <a:ext cx="5296759" cy="282479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i="0" dirty="0">
                <a:effectLst/>
                <a:latin typeface="Anakotmai Medium" panose="00000600000000000000" pitchFamily="2" charset="-34"/>
                <a:cs typeface="Anakotmai Medium" panose="00000600000000000000" pitchFamily="2" charset="-34"/>
              </a:rPr>
              <a:t>Let's dive in and explore</a:t>
            </a:r>
            <a:br>
              <a:rPr lang="en-US" b="1" i="0" dirty="0">
                <a:effectLst/>
                <a:latin typeface="Anakotmai Medium" panose="00000600000000000000" pitchFamily="2" charset="-34"/>
                <a:cs typeface="Anakotmai Medium" panose="00000600000000000000" pitchFamily="2" charset="-34"/>
              </a:rPr>
            </a:br>
            <a:b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</a:br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มีอะไรน่าสนใจใน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</a:t>
            </a:r>
            <a:b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</a:br>
            <a:b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</a:br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MonthCalendar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Control</a:t>
            </a:r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3208F608-2907-4C29-93F7-A17F83221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7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2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A77E-1A99-4EB2-981E-819C20DB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8788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ADCB-87B8-4CF9-B1EA-F7868B64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102" y="1572800"/>
            <a:ext cx="4422049" cy="45200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Name</a:t>
            </a:r>
          </a:p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Location</a:t>
            </a:r>
          </a:p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Font</a:t>
            </a:r>
          </a:p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Forecolor</a:t>
            </a:r>
          </a:p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Back color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7AF27F-C529-4F25-807E-24E9D558C354}"/>
              </a:ext>
            </a:extLst>
          </p:cNvPr>
          <p:cNvSpPr txBox="1">
            <a:spLocks/>
          </p:cNvSpPr>
          <p:nvPr/>
        </p:nvSpPr>
        <p:spPr>
          <a:xfrm>
            <a:off x="5963613" y="1572800"/>
            <a:ext cx="4859285" cy="452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MaxDate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</a:p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MinDate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FirstDayOfWeek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TodayDate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SelectionRange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94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8968E-E4CC-4FB9-8115-BBFFAB12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78" y="445431"/>
            <a:ext cx="6328800" cy="1112836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algn="ctr"/>
            <a:r>
              <a:rPr lang="en-US" sz="4000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Detail of properties</a:t>
            </a:r>
          </a:p>
        </p:txBody>
      </p:sp>
      <p:sp>
        <p:nvSpPr>
          <p:cNvPr id="124" name="Content Placeholder 4">
            <a:extLst>
              <a:ext uri="{FF2B5EF4-FFF2-40B4-BE49-F238E27FC236}">
                <a16:creationId xmlns:a16="http://schemas.microsoft.com/office/drawing/2014/main" id="{B4A07E7A-70F2-4769-BAD5-1602AA19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66" y="2003697"/>
            <a:ext cx="7187879" cy="345955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Name property </a:t>
            </a:r>
            <a:r>
              <a:rPr lang="th-TH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กำหนดชื่อของคอนโทรล</a:t>
            </a:r>
          </a:p>
          <a:p>
            <a:r>
              <a:rPr lang="en-US" sz="26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BackColor</a:t>
            </a:r>
            <a:r>
              <a:rPr lang="en-US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&amp; </a:t>
            </a:r>
            <a:r>
              <a:rPr lang="en-US" sz="26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ForeColor</a:t>
            </a:r>
            <a:r>
              <a:rPr lang="th-TH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เปลี่ยนสีพื้นหลัง</a:t>
            </a:r>
          </a:p>
          <a:p>
            <a:r>
              <a:rPr lang="en-US" sz="26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SelectionRange</a:t>
            </a:r>
            <a:r>
              <a:rPr lang="en-US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  <a:r>
              <a:rPr lang="th-TH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เลือกช่วงของวันที่</a:t>
            </a:r>
            <a:endParaRPr lang="en-US" sz="26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  <a:p>
            <a:r>
              <a:rPr lang="en-US" sz="26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SelectionStart</a:t>
            </a:r>
            <a:r>
              <a:rPr lang="th-TH" sz="26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ระบุวันที่เริ่มต้น ช่วงของวันที่</a:t>
            </a:r>
            <a:endParaRPr lang="en-US" sz="26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pic>
        <p:nvPicPr>
          <p:cNvPr id="5" name="Picture 4" descr="A picture containing text, black, screenshot&#10;&#10;Description automatically generated">
            <a:extLst>
              <a:ext uri="{FF2B5EF4-FFF2-40B4-BE49-F238E27FC236}">
                <a16:creationId xmlns:a16="http://schemas.microsoft.com/office/drawing/2014/main" id="{840E5815-E236-413B-A6D2-53E530384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1" r="-1" b="15763"/>
          <a:stretch/>
        </p:blipFill>
        <p:spPr>
          <a:xfrm>
            <a:off x="7604556" y="239455"/>
            <a:ext cx="4173778" cy="620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3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319063"/>
            <a:ext cx="10213200" cy="86942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FirstDayOfWeek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ระบุวันเริ่มต้นของสัปดาห์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61B3BFF-1F97-4EE3-8F34-DB2BD5EEC257}"/>
              </a:ext>
            </a:extLst>
          </p:cNvPr>
          <p:cNvSpPr txBox="1">
            <a:spLocks/>
          </p:cNvSpPr>
          <p:nvPr/>
        </p:nvSpPr>
        <p:spPr>
          <a:xfrm>
            <a:off x="989400" y="4252609"/>
            <a:ext cx="10213200" cy="21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TodayDate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</a:p>
          <a:p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กำหนดวันปัจจุบันของปฏิทิน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037A57-5CE1-4C78-A472-C1D5B3037D9F}"/>
              </a:ext>
            </a:extLst>
          </p:cNvPr>
          <p:cNvSpPr txBox="1">
            <a:spLocks/>
          </p:cNvSpPr>
          <p:nvPr/>
        </p:nvSpPr>
        <p:spPr>
          <a:xfrm>
            <a:off x="312516" y="211719"/>
            <a:ext cx="6559623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FirstDayOfWeek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&amp; </a:t>
            </a:r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TodayDate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 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12A402-6AEC-428B-BFDB-932C8D10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4" y="4252609"/>
            <a:ext cx="4237596" cy="217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C0A5CF3-F64A-44F3-87F8-1B183F197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4" y="2369907"/>
            <a:ext cx="10133372" cy="1357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17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42" y="1654615"/>
            <a:ext cx="8419172" cy="1944005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ShowTodayCircle</a:t>
            </a:r>
            <a:r>
              <a:rPr lang="en-US" sz="30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  <a:r>
              <a:rPr lang="th-TH" sz="30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โชว์วงกลมรอบวันที่ปัจจุบัน</a:t>
            </a:r>
          </a:p>
          <a:p>
            <a:r>
              <a:rPr lang="en-US" sz="30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ShowToday</a:t>
            </a:r>
            <a:r>
              <a:rPr lang="en-US" sz="30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</a:t>
            </a:r>
            <a:r>
              <a:rPr lang="th-TH" sz="30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โชว์วันเดือนปี ปัจจุบันใต้ปฏิทิน</a:t>
            </a:r>
          </a:p>
          <a:p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D471E-1B16-486E-B341-E6C91BAC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14" y="387826"/>
            <a:ext cx="2366715" cy="1862613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E0E5C74-3F57-4889-9281-1C117FEA4D45}"/>
              </a:ext>
            </a:extLst>
          </p:cNvPr>
          <p:cNvCxnSpPr>
            <a:cxnSpLocks/>
          </p:cNvCxnSpPr>
          <p:nvPr/>
        </p:nvCxnSpPr>
        <p:spPr>
          <a:xfrm flipV="1">
            <a:off x="8828314" y="1186543"/>
            <a:ext cx="914400" cy="906944"/>
          </a:xfrm>
          <a:prstGeom prst="bentConnector3">
            <a:avLst>
              <a:gd name="adj1" fmla="val 2619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C5242A0-FCAB-47F2-B9FF-DF669BE52DF5}"/>
              </a:ext>
            </a:extLst>
          </p:cNvPr>
          <p:cNvCxnSpPr>
            <a:cxnSpLocks/>
          </p:cNvCxnSpPr>
          <p:nvPr/>
        </p:nvCxnSpPr>
        <p:spPr>
          <a:xfrm flipV="1">
            <a:off x="8294914" y="2250439"/>
            <a:ext cx="2492829" cy="656542"/>
          </a:xfrm>
          <a:prstGeom prst="bentConnector3">
            <a:avLst>
              <a:gd name="adj1" fmla="val 9978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B639C7C3-D1FC-4A16-AD4D-7DFF3AEC0898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8303582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ShowTodayCircle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&amp; </a:t>
            </a:r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ShowToday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CE74F8-1338-4CAD-B4BD-28725C9F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24" y="3598620"/>
            <a:ext cx="9071952" cy="2165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80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8" y="1237024"/>
            <a:ext cx="10213200" cy="86943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MinDate</a:t>
            </a:r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เป็นวันที่ขั้นต่ำของปฏิทิน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(1/1/1753)</a:t>
            </a:r>
          </a:p>
          <a:p>
            <a:pPr marL="0" indent="0">
              <a:buNone/>
            </a:pP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65AD902-B1E0-4F2F-A108-BA1363FC2C54}"/>
              </a:ext>
            </a:extLst>
          </p:cNvPr>
          <p:cNvSpPr txBox="1">
            <a:spLocks/>
          </p:cNvSpPr>
          <p:nvPr/>
        </p:nvSpPr>
        <p:spPr>
          <a:xfrm>
            <a:off x="647698" y="3882117"/>
            <a:ext cx="10213200" cy="8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MaxDate</a:t>
            </a:r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วันที่สูงสุด (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12/31/9998)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36AC80-48DA-4300-A3BC-06F88464A26E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MinDate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&amp; </a:t>
            </a:r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MaxDate</a:t>
            </a:r>
            <a:r>
              <a:rPr lang="en-US" dirty="0">
                <a:latin typeface="Anakotmai Medium" panose="00000600000000000000" pitchFamily="2" charset="-34"/>
                <a:cs typeface="Anakotmai Medium" panose="00000600000000000000" pitchFamily="2" charset="-34"/>
              </a:rPr>
              <a:t>  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41E62C6-85E4-427C-8D58-608E88F84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9"/>
          <a:stretch/>
        </p:blipFill>
        <p:spPr>
          <a:xfrm>
            <a:off x="1093095" y="2292103"/>
            <a:ext cx="9871498" cy="113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10659E-7510-41DA-ADBF-A70EEB0FF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95" y="5010857"/>
            <a:ext cx="9871498" cy="122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7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151FC-C559-4BF1-900D-06AE10F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4" y="1015554"/>
            <a:ext cx="11651012" cy="1815803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latin typeface="Anakotmai Light" panose="00000400000000000000" pitchFamily="2" charset="-34"/>
                <a:cs typeface="Anakotmai Light" panose="00000400000000000000" pitchFamily="2" charset="-34"/>
              </a:rPr>
              <a:t>CalendarDimensions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   </a:t>
            </a:r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จำนวนเดือนที่โชว์ในปฏิทิน (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1,1) </a:t>
            </a:r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หรือ จำนวนใน (แถว</a:t>
            </a:r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, </a:t>
            </a:r>
            <a:r>
              <a:rPr lang="th-TH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คอลัมน์)</a:t>
            </a:r>
            <a:endParaRPr lang="en-US" sz="3200" dirty="0">
              <a:latin typeface="Anakotmai Light" panose="00000400000000000000" pitchFamily="2" charset="-34"/>
              <a:cs typeface="Anakotmai Light" panose="00000400000000000000" pitchFamily="2" charset="-34"/>
            </a:endParaRP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A165C7F7-F209-4B67-A626-EC7CEC85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3429000"/>
            <a:ext cx="1971742" cy="2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68D1DD2E-3ACF-4C5C-9E41-DDE25CDF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6" y="3486643"/>
            <a:ext cx="3524400" cy="277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922D9E11-A0F6-4C9E-BE0E-1BE7A9663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12" y="3543039"/>
            <a:ext cx="3524400" cy="2660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EA19A81-F7AE-4750-849E-5007FF263095}"/>
              </a:ext>
            </a:extLst>
          </p:cNvPr>
          <p:cNvSpPr txBox="1">
            <a:spLocks/>
          </p:cNvSpPr>
          <p:nvPr/>
        </p:nvSpPr>
        <p:spPr>
          <a:xfrm>
            <a:off x="1524355" y="2120974"/>
            <a:ext cx="1317668" cy="181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1,1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CE39385-214B-4A4B-971E-A40F84AA00B9}"/>
              </a:ext>
            </a:extLst>
          </p:cNvPr>
          <p:cNvSpPr txBox="1">
            <a:spLocks/>
          </p:cNvSpPr>
          <p:nvPr/>
        </p:nvSpPr>
        <p:spPr>
          <a:xfrm>
            <a:off x="5284766" y="2108725"/>
            <a:ext cx="1317668" cy="181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1,2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FFA5FE-E36A-4BC2-B59E-7460071FFF59}"/>
              </a:ext>
            </a:extLst>
          </p:cNvPr>
          <p:cNvSpPr txBox="1">
            <a:spLocks/>
          </p:cNvSpPr>
          <p:nvPr/>
        </p:nvSpPr>
        <p:spPr>
          <a:xfrm>
            <a:off x="9045177" y="2108725"/>
            <a:ext cx="1317668" cy="181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nakotmai Light" panose="00000400000000000000" pitchFamily="2" charset="-34"/>
                <a:cs typeface="Anakotmai Light" panose="00000400000000000000" pitchFamily="2" charset="-34"/>
              </a:rPr>
              <a:t>2,2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1BE1982-93DC-4471-914D-8E2805971998}"/>
              </a:ext>
            </a:extLst>
          </p:cNvPr>
          <p:cNvSpPr txBox="1">
            <a:spLocks/>
          </p:cNvSpPr>
          <p:nvPr/>
        </p:nvSpPr>
        <p:spPr>
          <a:xfrm>
            <a:off x="312517" y="211719"/>
            <a:ext cx="5104434" cy="6809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akotmai Medium" panose="00000600000000000000" pitchFamily="2" charset="-34"/>
                <a:cs typeface="Anakotmai Medium" panose="00000600000000000000" pitchFamily="2" charset="-34"/>
              </a:rPr>
              <a:t>CalendarDimensions</a:t>
            </a:r>
            <a:endParaRPr lang="en-US" dirty="0">
              <a:latin typeface="Anakotmai Medium" panose="00000600000000000000" pitchFamily="2" charset="-34"/>
              <a:cs typeface="Anakotma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525260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451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Anakotmai Bold</vt:lpstr>
      <vt:lpstr>Anakotmai Light</vt:lpstr>
      <vt:lpstr>Anakotmai Medium</vt:lpstr>
      <vt:lpstr>Arial</vt:lpstr>
      <vt:lpstr>Avenir Next LT Pro</vt:lpstr>
      <vt:lpstr>Goudy Old Style</vt:lpstr>
      <vt:lpstr>Wingdings</vt:lpstr>
      <vt:lpstr>FrostyVTI</vt:lpstr>
      <vt:lpstr>MonthCalendar Control</vt:lpstr>
      <vt:lpstr>What is MonthCalendar Control</vt:lpstr>
      <vt:lpstr>Let's dive in and explore  มีอะไรน่าสนใจใน   MonthCalendar Control</vt:lpstr>
      <vt:lpstr>Properties</vt:lpstr>
      <vt:lpstr>Detail of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Shortcut Key Visual Studio 2019</vt:lpstr>
      <vt:lpstr>More example code interest in MonthCalendar</vt:lpstr>
      <vt:lpstr>PowerPoint Presentation</vt:lpstr>
      <vt:lpstr>PowerPoint Presentation</vt:lpstr>
      <vt:lpstr>PowerPoint Presentation</vt:lpstr>
      <vt:lpstr>PowerPoint Presentation</vt:lpstr>
      <vt:lpstr>Reference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MonthCalendar Control </dc:title>
  <dc:creator>lac sbltcd</dc:creator>
  <cp:lastModifiedBy>lac sbltcd</cp:lastModifiedBy>
  <cp:revision>152</cp:revision>
  <dcterms:created xsi:type="dcterms:W3CDTF">2021-08-02T11:38:11Z</dcterms:created>
  <dcterms:modified xsi:type="dcterms:W3CDTF">2021-08-10T02:19:09Z</dcterms:modified>
</cp:coreProperties>
</file>