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5" r:id="rId6"/>
    <p:sldId id="263" r:id="rId7"/>
    <p:sldId id="261" r:id="rId8"/>
    <p:sldId id="268" r:id="rId9"/>
    <p:sldId id="269" r:id="rId10"/>
    <p:sldId id="270" r:id="rId11"/>
    <p:sldId id="277" r:id="rId12"/>
    <p:sldId id="272" r:id="rId13"/>
    <p:sldId id="273" r:id="rId14"/>
    <p:sldId id="278" r:id="rId15"/>
    <p:sldId id="274" r:id="rId16"/>
    <p:sldId id="276" r:id="rId17"/>
    <p:sldId id="279" r:id="rId18"/>
    <p:sldId id="280" r:id="rId19"/>
    <p:sldId id="285" r:id="rId20"/>
    <p:sldId id="282" r:id="rId21"/>
    <p:sldId id="284" r:id="rId22"/>
    <p:sldId id="287" r:id="rId23"/>
    <p:sldId id="288" r:id="rId24"/>
    <p:sldId id="286" r:id="rId25"/>
    <p:sldId id="289" r:id="rId26"/>
    <p:sldId id="291" r:id="rId27"/>
    <p:sldId id="290" r:id="rId28"/>
    <p:sldId id="29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karapon Phikulsri" initials="AP" lastIdx="1" clrIdx="0">
    <p:extLst>
      <p:ext uri="{19B8F6BF-5375-455C-9EA6-DF929625EA0E}">
        <p15:presenceInfo xmlns:p15="http://schemas.microsoft.com/office/powerpoint/2012/main" userId="4dbbfbef009cd2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857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23T16:13:44.065" idx="1">
    <p:pos x="10" y="10"/>
    <p:text>ใส่เอฟเฟคสไลด์ไม่ได้เลื่อนแต่อย่างใด</p:text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23/10/64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71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23/10/64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307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23/10/64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52511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23/10/64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9623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23/10/64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8426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23/10/64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639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23/10/64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5197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23/10/64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04468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23/10/64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6637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23/10/64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908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23/10/64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2446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23/10/64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939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23/10/64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4587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23/10/64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6050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23/10/64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7249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23/10/64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39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E75B-3980-4DF0-B681-E2E4E1FA9860}" type="datetimeFigureOut">
              <a:rPr lang="th-TH" smtClean="0"/>
              <a:t>23/10/64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7839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83E75B-3980-4DF0-B681-E2E4E1FA9860}" type="datetimeFigureOut">
              <a:rPr lang="th-TH" smtClean="0"/>
              <a:t>23/10/64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E2B269-0C66-4F36-8C28-18C31ADDB7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0064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mong.in.th/wiki/Algorith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90AD-73D0-414E-8A39-35FBA04F6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1701" y="1144057"/>
            <a:ext cx="8574622" cy="1134534"/>
          </a:xfrm>
        </p:spPr>
        <p:txBody>
          <a:bodyPr/>
          <a:lstStyle/>
          <a:p>
            <a:r>
              <a:rPr lang="en-US" dirty="0"/>
              <a:t>External Merge Sort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01F8A-9ABC-45F4-8256-2D1EA3AC3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5451" y="2510366"/>
            <a:ext cx="5968997" cy="3823759"/>
          </a:xfrm>
        </p:spPr>
        <p:txBody>
          <a:bodyPr>
            <a:normAutofit/>
          </a:bodyPr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เสนอ </a:t>
            </a:r>
          </a:p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อาจารย์สุรีย์พัชร มุสิกะภวัต</a:t>
            </a:r>
          </a:p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สมาชิก</a:t>
            </a:r>
          </a:p>
          <a:p>
            <a:pPr algn="l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</a:t>
            </a:r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63102105112  นายอัครพล  พิกุลศรี</a:t>
            </a:r>
          </a:p>
          <a:p>
            <a:pPr algn="l"/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	63102105136  นายสิทธิพร  วงศ์บาตร</a:t>
            </a:r>
          </a:p>
          <a:p>
            <a:pPr algn="l"/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	63102105140  นายชลสิทธิ์  สีสถาน</a:t>
            </a:r>
          </a:p>
          <a:p>
            <a:pPr algn="l"/>
            <a:r>
              <a:rPr lang="th-TH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	63102105141  นายธนวัฒน์  สารินทร์</a:t>
            </a:r>
          </a:p>
          <a:p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49719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65768" y="74066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/>
        </p:nvGraphicFramePr>
        <p:xfrm>
          <a:off x="2965768" y="321851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332720" y="29794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332719" y="83039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F5483A-839D-44DB-8875-35838F570366}"/>
              </a:ext>
            </a:extLst>
          </p:cNvPr>
          <p:cNvSpPr txBox="1">
            <a:spLocks/>
          </p:cNvSpPr>
          <p:nvPr/>
        </p:nvSpPr>
        <p:spPr>
          <a:xfrm>
            <a:off x="8291163" y="1943099"/>
            <a:ext cx="3778314" cy="21902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1. Algorithm merge sort(low, height)</a:t>
            </a:r>
          </a:p>
          <a:p>
            <a:pPr algn="l"/>
            <a:r>
              <a:rPr lang="en-US" sz="1800" dirty="0"/>
              <a:t>2.	if (low &lt; heigh):</a:t>
            </a:r>
          </a:p>
          <a:p>
            <a:pPr algn="l"/>
            <a:r>
              <a:rPr lang="en-US" sz="1800" dirty="0"/>
              <a:t>3.		mid = (low + height)/2 </a:t>
            </a:r>
          </a:p>
          <a:p>
            <a:pPr algn="l"/>
            <a:r>
              <a:rPr lang="en-US" sz="1800" dirty="0"/>
              <a:t>4.		merge sort(low, mid)</a:t>
            </a:r>
          </a:p>
          <a:p>
            <a:pPr algn="l"/>
            <a:r>
              <a:rPr lang="en-US" sz="1800" dirty="0"/>
              <a:t>5.		merge sort(mid + 1, height)</a:t>
            </a:r>
          </a:p>
          <a:p>
            <a:pPr algn="l"/>
            <a:r>
              <a:rPr lang="en-US" sz="1800" dirty="0"/>
              <a:t>6.		merge (low, mid, height)</a:t>
            </a:r>
          </a:p>
          <a:p>
            <a:pPr algn="l"/>
            <a:endParaRPr lang="th-TH" sz="18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28A70B-39E5-4182-A695-1FA8222F21D3}"/>
              </a:ext>
            </a:extLst>
          </p:cNvPr>
          <p:cNvCxnSpPr/>
          <p:nvPr/>
        </p:nvCxnSpPr>
        <p:spPr>
          <a:xfrm flipV="1">
            <a:off x="6581775" y="5149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6677390-7BBD-41AC-9D06-C925A3ED3640}"/>
              </a:ext>
            </a:extLst>
          </p:cNvPr>
          <p:cNvGraphicFramePr>
            <a:graphicFrameLocks noGrp="1"/>
          </p:cNvGraphicFramePr>
          <p:nvPr/>
        </p:nvGraphicFramePr>
        <p:xfrm>
          <a:off x="4739038" y="2489117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1, 8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4A11FC7-E0A7-44BF-A0A4-DC91A3D69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67277"/>
              </p:ext>
            </p:extLst>
          </p:nvPr>
        </p:nvGraphicFramePr>
        <p:xfrm>
          <a:off x="3081688" y="3472097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1,4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DC9D2CE-5988-4172-A76D-80B440B88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872680"/>
              </p:ext>
            </p:extLst>
          </p:nvPr>
        </p:nvGraphicFramePr>
        <p:xfrm>
          <a:off x="6126782" y="3467373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5,8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80AEE0-55EF-4BDE-8CBB-D3B520B7B9F3}"/>
              </a:ext>
            </a:extLst>
          </p:cNvPr>
          <p:cNvCxnSpPr/>
          <p:nvPr/>
        </p:nvCxnSpPr>
        <p:spPr>
          <a:xfrm flipH="1">
            <a:off x="4171950" y="3083477"/>
            <a:ext cx="419100" cy="345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BD0E2C-0878-4BEF-98F2-72FF6885F4CD}"/>
              </a:ext>
            </a:extLst>
          </p:cNvPr>
          <p:cNvCxnSpPr>
            <a:cxnSpLocks/>
          </p:cNvCxnSpPr>
          <p:nvPr/>
        </p:nvCxnSpPr>
        <p:spPr>
          <a:xfrm>
            <a:off x="5852764" y="3083477"/>
            <a:ext cx="304800" cy="388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769FD0-9633-435F-921B-1E64DBFA411E}"/>
              </a:ext>
            </a:extLst>
          </p:cNvPr>
          <p:cNvCxnSpPr/>
          <p:nvPr/>
        </p:nvCxnSpPr>
        <p:spPr>
          <a:xfrm flipV="1">
            <a:off x="4739038" y="0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03151F-283D-4265-A72D-C0CA2A37AD0B}"/>
              </a:ext>
            </a:extLst>
          </p:cNvPr>
          <p:cNvCxnSpPr/>
          <p:nvPr/>
        </p:nvCxnSpPr>
        <p:spPr>
          <a:xfrm flipV="1">
            <a:off x="8382701" y="-9610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91B3018-0410-408F-B37F-1DEF18A9E4F5}"/>
              </a:ext>
            </a:extLst>
          </p:cNvPr>
          <p:cNvGrpSpPr/>
          <p:nvPr/>
        </p:nvGrpSpPr>
        <p:grpSpPr>
          <a:xfrm>
            <a:off x="3238502" y="4031827"/>
            <a:ext cx="790574" cy="362075"/>
            <a:chOff x="3305176" y="4018555"/>
            <a:chExt cx="790574" cy="36207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28FC81-FD02-473D-9926-B8D42010A3B5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6C4466B-D9F2-44EE-84C5-2F918ED0EA71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478746-68C6-460F-AD68-401B1F8CC0D4}"/>
              </a:ext>
            </a:extLst>
          </p:cNvPr>
          <p:cNvGrpSpPr/>
          <p:nvPr/>
        </p:nvGrpSpPr>
        <p:grpSpPr>
          <a:xfrm>
            <a:off x="6238526" y="4015275"/>
            <a:ext cx="790574" cy="362075"/>
            <a:chOff x="3305176" y="4018555"/>
            <a:chExt cx="790574" cy="36207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167495E-E5B6-46C3-A957-5B3A999154BC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6719012-9D00-4B2F-BAC1-6A171BAE1B16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CEA1CDF-9392-4F07-A4A9-FD4FDE374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845182"/>
              </p:ext>
            </p:extLst>
          </p:nvPr>
        </p:nvGraphicFramePr>
        <p:xfrm>
          <a:off x="2224440" y="45226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1,2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EDFB054-BC7D-427A-ADAE-D8ACCCFB9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021755"/>
              </p:ext>
            </p:extLst>
          </p:nvPr>
        </p:nvGraphicFramePr>
        <p:xfrm>
          <a:off x="3727183" y="45226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3,4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9CF7817-EFB5-4E51-9401-E5D505155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350201"/>
              </p:ext>
            </p:extLst>
          </p:nvPr>
        </p:nvGraphicFramePr>
        <p:xfrm>
          <a:off x="5345733" y="45226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5B0C704-C76C-433B-93BE-10A68B0DE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479547"/>
              </p:ext>
            </p:extLst>
          </p:nvPr>
        </p:nvGraphicFramePr>
        <p:xfrm>
          <a:off x="6964283" y="45226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7,8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sp>
        <p:nvSpPr>
          <p:cNvPr id="32" name="Title 1">
            <a:extLst>
              <a:ext uri="{FF2B5EF4-FFF2-40B4-BE49-F238E27FC236}">
                <a16:creationId xmlns:a16="http://schemas.microsoft.com/office/drawing/2014/main" id="{D9D12235-1375-4944-9CEB-D74BB749E6D7}"/>
              </a:ext>
            </a:extLst>
          </p:cNvPr>
          <p:cNvSpPr txBox="1">
            <a:spLocks/>
          </p:cNvSpPr>
          <p:nvPr/>
        </p:nvSpPr>
        <p:spPr>
          <a:xfrm>
            <a:off x="8444261" y="4781759"/>
            <a:ext cx="3267075" cy="19245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Low &lt; height ? </a:t>
            </a:r>
            <a:br>
              <a:rPr lang="en-US" dirty="0"/>
            </a:br>
            <a:r>
              <a:rPr lang="en-US" dirty="0"/>
              <a:t>Yes</a:t>
            </a:r>
          </a:p>
          <a:p>
            <a:r>
              <a:rPr lang="en-US" dirty="0"/>
              <a:t>True !</a:t>
            </a:r>
            <a:endParaRPr lang="th-TH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1806CF50-50E6-45F8-81F9-84AA2CB6183B}"/>
              </a:ext>
            </a:extLst>
          </p:cNvPr>
          <p:cNvSpPr txBox="1">
            <a:spLocks/>
          </p:cNvSpPr>
          <p:nvPr/>
        </p:nvSpPr>
        <p:spPr>
          <a:xfrm>
            <a:off x="97072" y="140064"/>
            <a:ext cx="2503554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ยกตัวอย่างด้วย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index)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8379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65768" y="74066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/>
        </p:nvGraphicFramePr>
        <p:xfrm>
          <a:off x="2965768" y="321851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332720" y="29794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332719" y="83039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F5483A-839D-44DB-8875-35838F570366}"/>
              </a:ext>
            </a:extLst>
          </p:cNvPr>
          <p:cNvSpPr txBox="1">
            <a:spLocks/>
          </p:cNvSpPr>
          <p:nvPr/>
        </p:nvSpPr>
        <p:spPr>
          <a:xfrm>
            <a:off x="8291163" y="1943099"/>
            <a:ext cx="3778314" cy="21902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1. Algorithm merge sort(low, height)</a:t>
            </a:r>
          </a:p>
          <a:p>
            <a:pPr algn="l"/>
            <a:r>
              <a:rPr lang="en-US" sz="1800" dirty="0"/>
              <a:t>2.	if (low &lt; heigh):</a:t>
            </a:r>
          </a:p>
          <a:p>
            <a:pPr algn="l"/>
            <a:r>
              <a:rPr lang="en-US" sz="1800" dirty="0"/>
              <a:t>3.		mid = (low + height)/2 </a:t>
            </a:r>
          </a:p>
          <a:p>
            <a:pPr algn="l"/>
            <a:r>
              <a:rPr lang="en-US" sz="1800" dirty="0"/>
              <a:t>4.		merge sort(low, mid)</a:t>
            </a:r>
          </a:p>
          <a:p>
            <a:pPr algn="l"/>
            <a:r>
              <a:rPr lang="en-US" sz="1800" dirty="0"/>
              <a:t>5.		merge sort(mid + 1, height)</a:t>
            </a:r>
          </a:p>
          <a:p>
            <a:pPr algn="l"/>
            <a:r>
              <a:rPr lang="en-US" sz="1800" dirty="0"/>
              <a:t>6.		merge (low, mid, height)</a:t>
            </a:r>
          </a:p>
          <a:p>
            <a:pPr algn="l"/>
            <a:endParaRPr lang="th-TH" sz="18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28A70B-39E5-4182-A695-1FA8222F21D3}"/>
              </a:ext>
            </a:extLst>
          </p:cNvPr>
          <p:cNvCxnSpPr/>
          <p:nvPr/>
        </p:nvCxnSpPr>
        <p:spPr>
          <a:xfrm flipV="1">
            <a:off x="6581775" y="5149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6677390-7BBD-41AC-9D06-C925A3ED3640}"/>
              </a:ext>
            </a:extLst>
          </p:cNvPr>
          <p:cNvGraphicFramePr>
            <a:graphicFrameLocks noGrp="1"/>
          </p:cNvGraphicFramePr>
          <p:nvPr/>
        </p:nvGraphicFramePr>
        <p:xfrm>
          <a:off x="4739038" y="2489117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1, 8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4A11FC7-E0A7-44BF-A0A4-DC91A3D69F5F}"/>
              </a:ext>
            </a:extLst>
          </p:cNvPr>
          <p:cNvGraphicFramePr>
            <a:graphicFrameLocks noGrp="1"/>
          </p:cNvGraphicFramePr>
          <p:nvPr/>
        </p:nvGraphicFramePr>
        <p:xfrm>
          <a:off x="3081688" y="3472097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1,4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DC9D2CE-5988-4172-A76D-80B440B883B4}"/>
              </a:ext>
            </a:extLst>
          </p:cNvPr>
          <p:cNvGraphicFramePr>
            <a:graphicFrameLocks noGrp="1"/>
          </p:cNvGraphicFramePr>
          <p:nvPr/>
        </p:nvGraphicFramePr>
        <p:xfrm>
          <a:off x="6126782" y="3467373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5,8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80AEE0-55EF-4BDE-8CBB-D3B520B7B9F3}"/>
              </a:ext>
            </a:extLst>
          </p:cNvPr>
          <p:cNvCxnSpPr/>
          <p:nvPr/>
        </p:nvCxnSpPr>
        <p:spPr>
          <a:xfrm flipH="1">
            <a:off x="4171950" y="3083477"/>
            <a:ext cx="419100" cy="345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BD0E2C-0878-4BEF-98F2-72FF6885F4CD}"/>
              </a:ext>
            </a:extLst>
          </p:cNvPr>
          <p:cNvCxnSpPr>
            <a:cxnSpLocks/>
          </p:cNvCxnSpPr>
          <p:nvPr/>
        </p:nvCxnSpPr>
        <p:spPr>
          <a:xfrm>
            <a:off x="5852764" y="3083477"/>
            <a:ext cx="304800" cy="388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769FD0-9633-435F-921B-1E64DBFA411E}"/>
              </a:ext>
            </a:extLst>
          </p:cNvPr>
          <p:cNvCxnSpPr/>
          <p:nvPr/>
        </p:nvCxnSpPr>
        <p:spPr>
          <a:xfrm flipV="1">
            <a:off x="4739038" y="0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03151F-283D-4265-A72D-C0CA2A37AD0B}"/>
              </a:ext>
            </a:extLst>
          </p:cNvPr>
          <p:cNvCxnSpPr/>
          <p:nvPr/>
        </p:nvCxnSpPr>
        <p:spPr>
          <a:xfrm flipV="1">
            <a:off x="8382701" y="-9610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91B3018-0410-408F-B37F-1DEF18A9E4F5}"/>
              </a:ext>
            </a:extLst>
          </p:cNvPr>
          <p:cNvGrpSpPr/>
          <p:nvPr/>
        </p:nvGrpSpPr>
        <p:grpSpPr>
          <a:xfrm>
            <a:off x="3238502" y="4031827"/>
            <a:ext cx="790574" cy="362075"/>
            <a:chOff x="3305176" y="4018555"/>
            <a:chExt cx="790574" cy="36207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28FC81-FD02-473D-9926-B8D42010A3B5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6C4466B-D9F2-44EE-84C5-2F918ED0EA71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478746-68C6-460F-AD68-401B1F8CC0D4}"/>
              </a:ext>
            </a:extLst>
          </p:cNvPr>
          <p:cNvGrpSpPr/>
          <p:nvPr/>
        </p:nvGrpSpPr>
        <p:grpSpPr>
          <a:xfrm>
            <a:off x="6238526" y="4015275"/>
            <a:ext cx="790574" cy="362075"/>
            <a:chOff x="3305176" y="4018555"/>
            <a:chExt cx="790574" cy="36207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167495E-E5B6-46C3-A957-5B3A999154BC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6719012-9D00-4B2F-BAC1-6A171BAE1B16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CEA1CDF-9392-4F07-A4A9-FD4FDE37454E}"/>
              </a:ext>
            </a:extLst>
          </p:cNvPr>
          <p:cNvGraphicFramePr>
            <a:graphicFrameLocks noGrp="1"/>
          </p:cNvGraphicFramePr>
          <p:nvPr/>
        </p:nvGraphicFramePr>
        <p:xfrm>
          <a:off x="2224440" y="45226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1,2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EDFB054-BC7D-427A-ADAE-D8ACCCFB98D1}"/>
              </a:ext>
            </a:extLst>
          </p:cNvPr>
          <p:cNvGraphicFramePr>
            <a:graphicFrameLocks noGrp="1"/>
          </p:cNvGraphicFramePr>
          <p:nvPr/>
        </p:nvGraphicFramePr>
        <p:xfrm>
          <a:off x="3727183" y="45226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3,4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9CF7817-EFB5-4E51-9401-E5D50515589E}"/>
              </a:ext>
            </a:extLst>
          </p:cNvPr>
          <p:cNvGraphicFramePr>
            <a:graphicFrameLocks noGrp="1"/>
          </p:cNvGraphicFramePr>
          <p:nvPr/>
        </p:nvGraphicFramePr>
        <p:xfrm>
          <a:off x="5345733" y="45226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5B0C704-C76C-433B-93BE-10A68B0DEB22}"/>
              </a:ext>
            </a:extLst>
          </p:cNvPr>
          <p:cNvGraphicFramePr>
            <a:graphicFrameLocks noGrp="1"/>
          </p:cNvGraphicFramePr>
          <p:nvPr/>
        </p:nvGraphicFramePr>
        <p:xfrm>
          <a:off x="6964283" y="45226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7,8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sp>
        <p:nvSpPr>
          <p:cNvPr id="32" name="Title 1">
            <a:extLst>
              <a:ext uri="{FF2B5EF4-FFF2-40B4-BE49-F238E27FC236}">
                <a16:creationId xmlns:a16="http://schemas.microsoft.com/office/drawing/2014/main" id="{D9D12235-1375-4944-9CEB-D74BB749E6D7}"/>
              </a:ext>
            </a:extLst>
          </p:cNvPr>
          <p:cNvSpPr txBox="1">
            <a:spLocks/>
          </p:cNvSpPr>
          <p:nvPr/>
        </p:nvSpPr>
        <p:spPr>
          <a:xfrm>
            <a:off x="8444261" y="4781759"/>
            <a:ext cx="3267075" cy="19245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Low &lt; height ? </a:t>
            </a:r>
            <a:br>
              <a:rPr lang="en-US" dirty="0"/>
            </a:br>
            <a:r>
              <a:rPr lang="en-US" dirty="0"/>
              <a:t>Yes</a:t>
            </a:r>
          </a:p>
          <a:p>
            <a:r>
              <a:rPr lang="en-US" dirty="0"/>
              <a:t>True !</a:t>
            </a:r>
            <a:endParaRPr lang="th-TH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B250535-DFEC-4E8A-B247-266E4C636295}"/>
              </a:ext>
            </a:extLst>
          </p:cNvPr>
          <p:cNvSpPr txBox="1">
            <a:spLocks/>
          </p:cNvSpPr>
          <p:nvPr/>
        </p:nvSpPr>
        <p:spPr>
          <a:xfrm>
            <a:off x="2168686" y="5719052"/>
            <a:ext cx="7345391" cy="54143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2400" b="1" dirty="0"/>
              <a:t>เมื่อเราแบ่งครึ่งแล้ว  เนื่องจากยังเข้าเงื่อนไข </a:t>
            </a:r>
            <a:r>
              <a:rPr lang="en-US" sz="2400" b="1" dirty="0"/>
              <a:t>low &lt; height </a:t>
            </a:r>
            <a:r>
              <a:rPr lang="th-TH" sz="2400" b="1" dirty="0"/>
              <a:t>เราจะทำการแบ่งครึ่งอีกครั้ง 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B0C9E195-62AC-4AAC-BE1A-8E3E89B43723}"/>
              </a:ext>
            </a:extLst>
          </p:cNvPr>
          <p:cNvSpPr txBox="1">
            <a:spLocks/>
          </p:cNvSpPr>
          <p:nvPr/>
        </p:nvSpPr>
        <p:spPr>
          <a:xfrm>
            <a:off x="97072" y="140064"/>
            <a:ext cx="2503554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ยกตัวอย่างด้วย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index)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76204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65768" y="74066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/>
        </p:nvGraphicFramePr>
        <p:xfrm>
          <a:off x="2965768" y="321851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332720" y="29794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332719" y="83039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28A70B-39E5-4182-A695-1FA8222F21D3}"/>
              </a:ext>
            </a:extLst>
          </p:cNvPr>
          <p:cNvCxnSpPr/>
          <p:nvPr/>
        </p:nvCxnSpPr>
        <p:spPr>
          <a:xfrm flipV="1">
            <a:off x="6581775" y="5149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6677390-7BBD-41AC-9D06-C925A3ED3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959068"/>
              </p:ext>
            </p:extLst>
          </p:nvPr>
        </p:nvGraphicFramePr>
        <p:xfrm>
          <a:off x="5264599" y="234737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1, 8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4A11FC7-E0A7-44BF-A0A4-DC91A3D69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712097"/>
              </p:ext>
            </p:extLst>
          </p:nvPr>
        </p:nvGraphicFramePr>
        <p:xfrm>
          <a:off x="3607249" y="3330359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1,4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DC9D2CE-5988-4172-A76D-80B440B88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641259"/>
              </p:ext>
            </p:extLst>
          </p:nvPr>
        </p:nvGraphicFramePr>
        <p:xfrm>
          <a:off x="6652343" y="3325635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5,8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80AEE0-55EF-4BDE-8CBB-D3B520B7B9F3}"/>
              </a:ext>
            </a:extLst>
          </p:cNvPr>
          <p:cNvCxnSpPr/>
          <p:nvPr/>
        </p:nvCxnSpPr>
        <p:spPr>
          <a:xfrm flipH="1">
            <a:off x="4697511" y="2941739"/>
            <a:ext cx="419100" cy="345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BD0E2C-0878-4BEF-98F2-72FF6885F4CD}"/>
              </a:ext>
            </a:extLst>
          </p:cNvPr>
          <p:cNvCxnSpPr>
            <a:cxnSpLocks/>
          </p:cNvCxnSpPr>
          <p:nvPr/>
        </p:nvCxnSpPr>
        <p:spPr>
          <a:xfrm>
            <a:off x="6378325" y="2941739"/>
            <a:ext cx="304800" cy="388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769FD0-9633-435F-921B-1E64DBFA411E}"/>
              </a:ext>
            </a:extLst>
          </p:cNvPr>
          <p:cNvCxnSpPr/>
          <p:nvPr/>
        </p:nvCxnSpPr>
        <p:spPr>
          <a:xfrm flipV="1">
            <a:off x="4739038" y="0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03151F-283D-4265-A72D-C0CA2A37AD0B}"/>
              </a:ext>
            </a:extLst>
          </p:cNvPr>
          <p:cNvCxnSpPr/>
          <p:nvPr/>
        </p:nvCxnSpPr>
        <p:spPr>
          <a:xfrm flipV="1">
            <a:off x="8382701" y="-9610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91B3018-0410-408F-B37F-1DEF18A9E4F5}"/>
              </a:ext>
            </a:extLst>
          </p:cNvPr>
          <p:cNvGrpSpPr/>
          <p:nvPr/>
        </p:nvGrpSpPr>
        <p:grpSpPr>
          <a:xfrm>
            <a:off x="3764063" y="3890089"/>
            <a:ext cx="790574" cy="362075"/>
            <a:chOff x="3305176" y="4018555"/>
            <a:chExt cx="790574" cy="36207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28FC81-FD02-473D-9926-B8D42010A3B5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6C4466B-D9F2-44EE-84C5-2F918ED0EA71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478746-68C6-460F-AD68-401B1F8CC0D4}"/>
              </a:ext>
            </a:extLst>
          </p:cNvPr>
          <p:cNvGrpSpPr/>
          <p:nvPr/>
        </p:nvGrpSpPr>
        <p:grpSpPr>
          <a:xfrm>
            <a:off x="6764087" y="3873537"/>
            <a:ext cx="790574" cy="362075"/>
            <a:chOff x="3305176" y="4018555"/>
            <a:chExt cx="790574" cy="36207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167495E-E5B6-46C3-A957-5B3A999154BC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6719012-9D00-4B2F-BAC1-6A171BAE1B16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CEA1CDF-9392-4F07-A4A9-FD4FDE374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680368"/>
              </p:ext>
            </p:extLst>
          </p:nvPr>
        </p:nvGraphicFramePr>
        <p:xfrm>
          <a:off x="2750001" y="4380941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1,2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EDFB054-BC7D-427A-ADAE-D8ACCCFB9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352711"/>
              </p:ext>
            </p:extLst>
          </p:nvPr>
        </p:nvGraphicFramePr>
        <p:xfrm>
          <a:off x="4252744" y="4380941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3,4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9CF7817-EFB5-4E51-9401-E5D505155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951417"/>
              </p:ext>
            </p:extLst>
          </p:nvPr>
        </p:nvGraphicFramePr>
        <p:xfrm>
          <a:off x="5871294" y="4380941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5B0C704-C76C-433B-93BE-10A68B0DE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35263"/>
              </p:ext>
            </p:extLst>
          </p:nvPr>
        </p:nvGraphicFramePr>
        <p:xfrm>
          <a:off x="7489844" y="4380941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7,8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DD318575-ABB2-4B74-9FBB-07E6D6B118B3}"/>
              </a:ext>
            </a:extLst>
          </p:cNvPr>
          <p:cNvGrpSpPr/>
          <p:nvPr/>
        </p:nvGrpSpPr>
        <p:grpSpPr>
          <a:xfrm>
            <a:off x="2816675" y="4956528"/>
            <a:ext cx="790574" cy="362075"/>
            <a:chOff x="3305176" y="4018555"/>
            <a:chExt cx="790574" cy="362075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B2C54BD-A297-461A-88FB-69A8B51270D5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00E0B13-C5FE-4E3A-8031-CD3525FE02A3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FC2E9E1-E4B4-439F-9052-52A880258FA7}"/>
              </a:ext>
            </a:extLst>
          </p:cNvPr>
          <p:cNvGrpSpPr/>
          <p:nvPr/>
        </p:nvGrpSpPr>
        <p:grpSpPr>
          <a:xfrm>
            <a:off x="4364488" y="4942198"/>
            <a:ext cx="790574" cy="362075"/>
            <a:chOff x="3305176" y="4018555"/>
            <a:chExt cx="790574" cy="362075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6B93CE4-776B-4A41-8B29-D29A29D46111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E5D2023-27E7-435C-B472-E4DF16E296BC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2896FDD-8D8F-4369-BF54-D6A84930626F}"/>
              </a:ext>
            </a:extLst>
          </p:cNvPr>
          <p:cNvGrpSpPr/>
          <p:nvPr/>
        </p:nvGrpSpPr>
        <p:grpSpPr>
          <a:xfrm>
            <a:off x="6006848" y="4956528"/>
            <a:ext cx="790574" cy="362075"/>
            <a:chOff x="3305176" y="4018555"/>
            <a:chExt cx="790574" cy="362075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DCF9B4F-A0C7-430E-B755-3FFFB120285C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81B17F1-1B23-4B3E-9318-808B6A8365BE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69A5AE8-002C-4926-83EF-7A851AAAA4C1}"/>
              </a:ext>
            </a:extLst>
          </p:cNvPr>
          <p:cNvGrpSpPr/>
          <p:nvPr/>
        </p:nvGrpSpPr>
        <p:grpSpPr>
          <a:xfrm>
            <a:off x="7554661" y="4942198"/>
            <a:ext cx="790574" cy="362075"/>
            <a:chOff x="3305176" y="4018555"/>
            <a:chExt cx="790574" cy="362075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4D1A390-08F4-4ED9-AD28-DA7AA990B018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587BBFF-B7EB-446E-B1C6-058DF0D01B5C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5908B24C-B5D3-41DB-A3FB-4614DFAB2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727439"/>
              </p:ext>
            </p:extLst>
          </p:nvPr>
        </p:nvGraphicFramePr>
        <p:xfrm>
          <a:off x="2473754" y="5365984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2D49628A-E67A-4333-82A1-9AF37E075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927399"/>
              </p:ext>
            </p:extLst>
          </p:nvPr>
        </p:nvGraphicFramePr>
        <p:xfrm>
          <a:off x="3179853" y="5365984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FF2D620B-DE53-4224-AC64-4D7F57345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05707"/>
              </p:ext>
            </p:extLst>
          </p:nvPr>
        </p:nvGraphicFramePr>
        <p:xfrm>
          <a:off x="4112083" y="5404072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2E41A0EB-99AD-431C-8AE9-7281B6E7D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012902"/>
              </p:ext>
            </p:extLst>
          </p:nvPr>
        </p:nvGraphicFramePr>
        <p:xfrm>
          <a:off x="4843586" y="5392193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E3F96C63-C43C-4E57-A19B-17C9C48C1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726405"/>
              </p:ext>
            </p:extLst>
          </p:nvPr>
        </p:nvGraphicFramePr>
        <p:xfrm>
          <a:off x="5756074" y="5404072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4968141C-5B67-4361-9EB2-E28589ACD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906494"/>
              </p:ext>
            </p:extLst>
          </p:nvPr>
        </p:nvGraphicFramePr>
        <p:xfrm>
          <a:off x="6475654" y="5404072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48787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CB4F9445-791E-4ED5-8356-C75ABB838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477269"/>
              </p:ext>
            </p:extLst>
          </p:nvPr>
        </p:nvGraphicFramePr>
        <p:xfrm>
          <a:off x="7428290" y="5407586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C52C3EAF-6840-4068-98CC-95E7C384D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87883"/>
              </p:ext>
            </p:extLst>
          </p:nvPr>
        </p:nvGraphicFramePr>
        <p:xfrm>
          <a:off x="8147870" y="5404072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sp>
        <p:nvSpPr>
          <p:cNvPr id="53" name="Title 1">
            <a:extLst>
              <a:ext uri="{FF2B5EF4-FFF2-40B4-BE49-F238E27FC236}">
                <a16:creationId xmlns:a16="http://schemas.microsoft.com/office/drawing/2014/main" id="{EBCB2D6A-D42D-48AC-B1BE-0C0F2E752339}"/>
              </a:ext>
            </a:extLst>
          </p:cNvPr>
          <p:cNvSpPr txBox="1">
            <a:spLocks/>
          </p:cNvSpPr>
          <p:nvPr/>
        </p:nvSpPr>
        <p:spPr>
          <a:xfrm>
            <a:off x="8159498" y="1710118"/>
            <a:ext cx="3778314" cy="21902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1. Algorithm merge sort(low, height)</a:t>
            </a:r>
          </a:p>
          <a:p>
            <a:pPr algn="l"/>
            <a:r>
              <a:rPr lang="en-US" sz="1800" dirty="0"/>
              <a:t>2.	if (low &lt; heigh):</a:t>
            </a:r>
          </a:p>
          <a:p>
            <a:pPr algn="l"/>
            <a:r>
              <a:rPr lang="en-US" sz="1800" dirty="0"/>
              <a:t>3.		mid = (low + height)/2 </a:t>
            </a:r>
          </a:p>
          <a:p>
            <a:pPr algn="l"/>
            <a:r>
              <a:rPr lang="en-US" sz="1800" dirty="0"/>
              <a:t>4.		merge sort(low, mid)</a:t>
            </a:r>
          </a:p>
          <a:p>
            <a:pPr algn="l"/>
            <a:r>
              <a:rPr lang="en-US" sz="1800" dirty="0"/>
              <a:t>5.		merge sort(mid + 1, height)</a:t>
            </a:r>
          </a:p>
          <a:p>
            <a:pPr algn="l"/>
            <a:r>
              <a:rPr lang="en-US" sz="1800" dirty="0"/>
              <a:t>6.		merge (low, mid, height)</a:t>
            </a:r>
          </a:p>
          <a:p>
            <a:pPr algn="l"/>
            <a:endParaRPr lang="th-TH" sz="18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1B2095-24D9-4AFD-905B-391ED2863184}"/>
              </a:ext>
            </a:extLst>
          </p:cNvPr>
          <p:cNvCxnSpPr/>
          <p:nvPr/>
        </p:nvCxnSpPr>
        <p:spPr>
          <a:xfrm flipV="1">
            <a:off x="3881788" y="-110840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F72D402-8882-4603-86B6-18453C4B2244}"/>
              </a:ext>
            </a:extLst>
          </p:cNvPr>
          <p:cNvCxnSpPr/>
          <p:nvPr/>
        </p:nvCxnSpPr>
        <p:spPr>
          <a:xfrm flipV="1">
            <a:off x="5662963" y="-9610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9697CFA-1C03-4C58-AC11-6E60C8334B86}"/>
              </a:ext>
            </a:extLst>
          </p:cNvPr>
          <p:cNvCxnSpPr/>
          <p:nvPr/>
        </p:nvCxnSpPr>
        <p:spPr>
          <a:xfrm flipV="1">
            <a:off x="7444138" y="-81378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9FC76D8-6C49-4FE5-81FE-FF0C366ACC7C}"/>
              </a:ext>
            </a:extLst>
          </p:cNvPr>
          <p:cNvCxnSpPr/>
          <p:nvPr/>
        </p:nvCxnSpPr>
        <p:spPr>
          <a:xfrm flipV="1">
            <a:off x="9272938" y="-81378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Title 1">
            <a:extLst>
              <a:ext uri="{FF2B5EF4-FFF2-40B4-BE49-F238E27FC236}">
                <a16:creationId xmlns:a16="http://schemas.microsoft.com/office/drawing/2014/main" id="{814BCC72-9FE7-4A0F-9CCC-537D66D124C9}"/>
              </a:ext>
            </a:extLst>
          </p:cNvPr>
          <p:cNvSpPr txBox="1">
            <a:spLocks/>
          </p:cNvSpPr>
          <p:nvPr/>
        </p:nvSpPr>
        <p:spPr>
          <a:xfrm>
            <a:off x="97072" y="140064"/>
            <a:ext cx="2503554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ยกตัวอย่างด้วย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index)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11374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65768" y="74066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/>
        </p:nvGraphicFramePr>
        <p:xfrm>
          <a:off x="2965768" y="321851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332720" y="29794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332719" y="83039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28A70B-39E5-4182-A695-1FA8222F21D3}"/>
              </a:ext>
            </a:extLst>
          </p:cNvPr>
          <p:cNvCxnSpPr/>
          <p:nvPr/>
        </p:nvCxnSpPr>
        <p:spPr>
          <a:xfrm flipV="1">
            <a:off x="6581775" y="5149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6677390-7BBD-41AC-9D06-C925A3ED3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794300"/>
              </p:ext>
            </p:extLst>
          </p:nvPr>
        </p:nvGraphicFramePr>
        <p:xfrm>
          <a:off x="4328575" y="5856450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1, 8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4A11FC7-E0A7-44BF-A0A4-DC91A3D69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540167"/>
              </p:ext>
            </p:extLst>
          </p:nvPr>
        </p:nvGraphicFramePr>
        <p:xfrm>
          <a:off x="2795499" y="4597065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1,4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DC9D2CE-5988-4172-A76D-80B440B88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430357"/>
              </p:ext>
            </p:extLst>
          </p:nvPr>
        </p:nvGraphicFramePr>
        <p:xfrm>
          <a:off x="6095999" y="4602382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5,8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pSp>
        <p:nvGrpSpPr>
          <p:cNvPr id="76" name="Group 75">
            <a:extLst>
              <a:ext uri="{FF2B5EF4-FFF2-40B4-BE49-F238E27FC236}">
                <a16:creationId xmlns:a16="http://schemas.microsoft.com/office/drawing/2014/main" id="{3A3CD7B2-8887-494A-8659-6E80AB462A2F}"/>
              </a:ext>
            </a:extLst>
          </p:cNvPr>
          <p:cNvGrpSpPr/>
          <p:nvPr/>
        </p:nvGrpSpPr>
        <p:grpSpPr>
          <a:xfrm>
            <a:off x="5943599" y="4090438"/>
            <a:ext cx="1324829" cy="416310"/>
            <a:chOff x="7551497" y="3602308"/>
            <a:chExt cx="1324829" cy="41631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780AEE0-55EF-4BDE-8CBB-D3B520B7B9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59591" y="3602308"/>
              <a:ext cx="316735" cy="4163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1BD0E2C-0878-4BEF-98F2-72FF6885F4CD}"/>
                </a:ext>
              </a:extLst>
            </p:cNvPr>
            <p:cNvCxnSpPr>
              <a:cxnSpLocks/>
            </p:cNvCxnSpPr>
            <p:nvPr/>
          </p:nvCxnSpPr>
          <p:spPr>
            <a:xfrm>
              <a:off x="7551497" y="3629998"/>
              <a:ext cx="304800" cy="3886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769FD0-9633-435F-921B-1E64DBFA411E}"/>
              </a:ext>
            </a:extLst>
          </p:cNvPr>
          <p:cNvCxnSpPr/>
          <p:nvPr/>
        </p:nvCxnSpPr>
        <p:spPr>
          <a:xfrm flipV="1">
            <a:off x="4739038" y="0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03151F-283D-4265-A72D-C0CA2A37AD0B}"/>
              </a:ext>
            </a:extLst>
          </p:cNvPr>
          <p:cNvCxnSpPr/>
          <p:nvPr/>
        </p:nvCxnSpPr>
        <p:spPr>
          <a:xfrm flipV="1">
            <a:off x="8382701" y="-9610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CEA1CDF-9392-4F07-A4A9-FD4FDE374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528015"/>
              </p:ext>
            </p:extLst>
          </p:nvPr>
        </p:nvGraphicFramePr>
        <p:xfrm>
          <a:off x="1949395" y="3461171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1,2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EDFB054-BC7D-427A-ADAE-D8ACCCFB9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904616"/>
              </p:ext>
            </p:extLst>
          </p:nvPr>
        </p:nvGraphicFramePr>
        <p:xfrm>
          <a:off x="3524248" y="3455096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3,4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9CF7817-EFB5-4E51-9401-E5D505155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289389"/>
              </p:ext>
            </p:extLst>
          </p:nvPr>
        </p:nvGraphicFramePr>
        <p:xfrm>
          <a:off x="5203562" y="3455096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5B0C704-C76C-433B-93BE-10A68B0DE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0242"/>
              </p:ext>
            </p:extLst>
          </p:nvPr>
        </p:nvGraphicFramePr>
        <p:xfrm>
          <a:off x="6807791" y="3455096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7,8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pSp>
        <p:nvGrpSpPr>
          <p:cNvPr id="65" name="Group 64">
            <a:extLst>
              <a:ext uri="{FF2B5EF4-FFF2-40B4-BE49-F238E27FC236}">
                <a16:creationId xmlns:a16="http://schemas.microsoft.com/office/drawing/2014/main" id="{28F9D81B-D921-47AC-B787-75623C7ECC70}"/>
              </a:ext>
            </a:extLst>
          </p:cNvPr>
          <p:cNvGrpSpPr/>
          <p:nvPr/>
        </p:nvGrpSpPr>
        <p:grpSpPr>
          <a:xfrm>
            <a:off x="2089400" y="2916619"/>
            <a:ext cx="706099" cy="544552"/>
            <a:chOff x="2791785" y="2430813"/>
            <a:chExt cx="706099" cy="54455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B2C54BD-A297-461A-88FB-69A8B51270D5}"/>
                </a:ext>
              </a:extLst>
            </p:cNvPr>
            <p:cNvCxnSpPr>
              <a:cxnSpLocks/>
              <a:stCxn id="45" idx="2"/>
              <a:endCxn id="25" idx="0"/>
            </p:cNvCxnSpPr>
            <p:nvPr/>
          </p:nvCxnSpPr>
          <p:spPr>
            <a:xfrm>
              <a:off x="2791785" y="2430813"/>
              <a:ext cx="367026" cy="544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00E0B13-C5FE-4E3A-8031-CD3525FE02A3}"/>
                </a:ext>
              </a:extLst>
            </p:cNvPr>
            <p:cNvCxnSpPr>
              <a:cxnSpLocks/>
              <a:stCxn id="46" idx="2"/>
              <a:endCxn id="25" idx="0"/>
            </p:cNvCxnSpPr>
            <p:nvPr/>
          </p:nvCxnSpPr>
          <p:spPr>
            <a:xfrm flipH="1">
              <a:off x="3158811" y="2430813"/>
              <a:ext cx="339073" cy="544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5908B24C-B5D3-41DB-A3FB-4614DFAB2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12605"/>
              </p:ext>
            </p:extLst>
          </p:nvPr>
        </p:nvGraphicFramePr>
        <p:xfrm>
          <a:off x="1777925" y="2398459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2D49628A-E67A-4333-82A1-9AF37E075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983409"/>
              </p:ext>
            </p:extLst>
          </p:nvPr>
        </p:nvGraphicFramePr>
        <p:xfrm>
          <a:off x="2484024" y="2398459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FF2D620B-DE53-4224-AC64-4D7F57345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799761"/>
              </p:ext>
            </p:extLst>
          </p:nvPr>
        </p:nvGraphicFramePr>
        <p:xfrm>
          <a:off x="3420953" y="2390021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2E41A0EB-99AD-431C-8AE9-7281B6E7D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235317"/>
              </p:ext>
            </p:extLst>
          </p:nvPr>
        </p:nvGraphicFramePr>
        <p:xfrm>
          <a:off x="4152456" y="2378142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E3F96C63-C43C-4E57-A19B-17C9C48C1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939122"/>
              </p:ext>
            </p:extLst>
          </p:nvPr>
        </p:nvGraphicFramePr>
        <p:xfrm>
          <a:off x="5064944" y="2390021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4968141C-5B67-4361-9EB2-E28589ACD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473489"/>
              </p:ext>
            </p:extLst>
          </p:nvPr>
        </p:nvGraphicFramePr>
        <p:xfrm>
          <a:off x="5784524" y="2390021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48787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CB4F9445-791E-4ED5-8356-C75ABB838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739944"/>
              </p:ext>
            </p:extLst>
          </p:nvPr>
        </p:nvGraphicFramePr>
        <p:xfrm>
          <a:off x="6737160" y="2393535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C52C3EAF-6840-4068-98CC-95E7C384D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534924"/>
              </p:ext>
            </p:extLst>
          </p:nvPr>
        </p:nvGraphicFramePr>
        <p:xfrm>
          <a:off x="7456740" y="2390021"/>
          <a:ext cx="6229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951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pSp>
        <p:nvGrpSpPr>
          <p:cNvPr id="66" name="Group 65">
            <a:extLst>
              <a:ext uri="{FF2B5EF4-FFF2-40B4-BE49-F238E27FC236}">
                <a16:creationId xmlns:a16="http://schemas.microsoft.com/office/drawing/2014/main" id="{03F2DC66-8AD4-4CF5-BADE-F625E7BD3463}"/>
              </a:ext>
            </a:extLst>
          </p:cNvPr>
          <p:cNvGrpSpPr/>
          <p:nvPr/>
        </p:nvGrpSpPr>
        <p:grpSpPr>
          <a:xfrm>
            <a:off x="3731797" y="2903423"/>
            <a:ext cx="706099" cy="544552"/>
            <a:chOff x="3697298" y="2428489"/>
            <a:chExt cx="706099" cy="544552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1D5BEB0-9C34-4138-B93A-466D58B60B91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98" y="2428489"/>
              <a:ext cx="367026" cy="544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6F406EF-3B0A-40DD-81B0-7A49E70D3D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4324" y="2428489"/>
              <a:ext cx="339073" cy="544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8CFBBAB-84DD-4686-9F47-3D9F7CBFE8C6}"/>
              </a:ext>
            </a:extLst>
          </p:cNvPr>
          <p:cNvGrpSpPr/>
          <p:nvPr/>
        </p:nvGrpSpPr>
        <p:grpSpPr>
          <a:xfrm>
            <a:off x="5352052" y="2892551"/>
            <a:ext cx="706099" cy="544552"/>
            <a:chOff x="3697298" y="2428489"/>
            <a:chExt cx="706099" cy="544552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B414634-2C4B-4151-BB66-5B411D676B70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98" y="2428489"/>
              <a:ext cx="367026" cy="544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AB5F15F-DF1C-4A2E-90A6-A232C0F11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4324" y="2428489"/>
              <a:ext cx="339073" cy="544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E0B70EC-FB16-4B65-94BD-82BD1803F114}"/>
              </a:ext>
            </a:extLst>
          </p:cNvPr>
          <p:cNvGrpSpPr/>
          <p:nvPr/>
        </p:nvGrpSpPr>
        <p:grpSpPr>
          <a:xfrm>
            <a:off x="6972307" y="2881679"/>
            <a:ext cx="706099" cy="544552"/>
            <a:chOff x="3697298" y="2428489"/>
            <a:chExt cx="706099" cy="544552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8319F8F-9705-42D0-93E2-ACEA41345654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98" y="2428489"/>
              <a:ext cx="367026" cy="544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BAAC3AA-6349-4480-99EF-B1D19300E5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4324" y="2428489"/>
              <a:ext cx="339073" cy="5445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03E8BE-1634-4BFD-8802-31C3263E3B12}"/>
              </a:ext>
            </a:extLst>
          </p:cNvPr>
          <p:cNvGrpSpPr/>
          <p:nvPr/>
        </p:nvGrpSpPr>
        <p:grpSpPr>
          <a:xfrm>
            <a:off x="2648104" y="4036249"/>
            <a:ext cx="1324829" cy="416310"/>
            <a:chOff x="7551497" y="3602308"/>
            <a:chExt cx="1324829" cy="416310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D89D542-04BD-4729-82A5-3C71FB4E7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59591" y="3602308"/>
              <a:ext cx="316735" cy="4163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1D44EC9-EEC7-478F-AFD3-394E1DA305EB}"/>
                </a:ext>
              </a:extLst>
            </p:cNvPr>
            <p:cNvCxnSpPr>
              <a:cxnSpLocks/>
            </p:cNvCxnSpPr>
            <p:nvPr/>
          </p:nvCxnSpPr>
          <p:spPr>
            <a:xfrm>
              <a:off x="7551497" y="3629998"/>
              <a:ext cx="304800" cy="3886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D29EF7B-E340-4F2E-AA4B-88673811BB2F}"/>
              </a:ext>
            </a:extLst>
          </p:cNvPr>
          <p:cNvCxnSpPr>
            <a:cxnSpLocks/>
          </p:cNvCxnSpPr>
          <p:nvPr/>
        </p:nvCxnSpPr>
        <p:spPr>
          <a:xfrm flipH="1">
            <a:off x="5787016" y="5508540"/>
            <a:ext cx="316735" cy="416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8D374A7-2E85-4E3C-B6DF-A158BB3BADAD}"/>
              </a:ext>
            </a:extLst>
          </p:cNvPr>
          <p:cNvCxnSpPr>
            <a:cxnSpLocks/>
          </p:cNvCxnSpPr>
          <p:nvPr/>
        </p:nvCxnSpPr>
        <p:spPr>
          <a:xfrm>
            <a:off x="3579397" y="5467830"/>
            <a:ext cx="304800" cy="388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Title 1">
            <a:extLst>
              <a:ext uri="{FF2B5EF4-FFF2-40B4-BE49-F238E27FC236}">
                <a16:creationId xmlns:a16="http://schemas.microsoft.com/office/drawing/2014/main" id="{BE756C75-33F3-4A15-98BC-02DA378724E9}"/>
              </a:ext>
            </a:extLst>
          </p:cNvPr>
          <p:cNvSpPr txBox="1">
            <a:spLocks/>
          </p:cNvSpPr>
          <p:nvPr/>
        </p:nvSpPr>
        <p:spPr>
          <a:xfrm>
            <a:off x="8291163" y="1523903"/>
            <a:ext cx="3778314" cy="21902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1. Algorithm merge sort(low, height)</a:t>
            </a:r>
          </a:p>
          <a:p>
            <a:pPr algn="l"/>
            <a:r>
              <a:rPr lang="en-US" sz="1800" dirty="0"/>
              <a:t>2.	if (low &lt; heigh):</a:t>
            </a:r>
          </a:p>
          <a:p>
            <a:pPr algn="l"/>
            <a:r>
              <a:rPr lang="en-US" sz="1800" dirty="0"/>
              <a:t>3.		mid = (low + height)/2 </a:t>
            </a:r>
          </a:p>
          <a:p>
            <a:pPr algn="l"/>
            <a:r>
              <a:rPr lang="en-US" sz="1800" dirty="0"/>
              <a:t>4.		merge sort(low, mid)</a:t>
            </a:r>
          </a:p>
          <a:p>
            <a:pPr algn="l"/>
            <a:r>
              <a:rPr lang="en-US" sz="1800" dirty="0"/>
              <a:t>5.		merge sort(mid + 1, height)</a:t>
            </a:r>
          </a:p>
          <a:p>
            <a:pPr algn="l"/>
            <a:r>
              <a:rPr lang="en-US" sz="1800" dirty="0"/>
              <a:t>6.		merge (low, mid, height)</a:t>
            </a:r>
          </a:p>
          <a:p>
            <a:pPr algn="l"/>
            <a:endParaRPr lang="th-TH" sz="1800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BE14049A-F9D7-4A02-AB60-A6E4235DB4B3}"/>
              </a:ext>
            </a:extLst>
          </p:cNvPr>
          <p:cNvSpPr txBox="1">
            <a:spLocks/>
          </p:cNvSpPr>
          <p:nvPr/>
        </p:nvSpPr>
        <p:spPr>
          <a:xfrm>
            <a:off x="97072" y="140064"/>
            <a:ext cx="2503554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ยกตัวอย่างด้วย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index)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01517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5.png">
            <a:extLst>
              <a:ext uri="{FF2B5EF4-FFF2-40B4-BE49-F238E27FC236}">
                <a16:creationId xmlns:a16="http://schemas.microsoft.com/office/drawing/2014/main" id="{98EA86E5-25A5-4423-938F-85C9892C06D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717662" y="571500"/>
            <a:ext cx="4648678" cy="2455479"/>
          </a:xfrm>
          <a:prstGeom prst="rect">
            <a:avLst/>
          </a:prstGeom>
          <a:ln/>
        </p:spPr>
      </p:pic>
      <p:pic>
        <p:nvPicPr>
          <p:cNvPr id="5" name="image2.png">
            <a:extLst>
              <a:ext uri="{FF2B5EF4-FFF2-40B4-BE49-F238E27FC236}">
                <a16:creationId xmlns:a16="http://schemas.microsoft.com/office/drawing/2014/main" id="{DA5F72BA-CDC3-4239-8F9B-D4AC9A64DFC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17662" y="3352799"/>
            <a:ext cx="4648678" cy="2676526"/>
          </a:xfrm>
          <a:prstGeom prst="rect">
            <a:avLst/>
          </a:prstGeom>
          <a:ln/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E97DFF0-DD47-4599-90A0-017F047DD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506" y="432181"/>
            <a:ext cx="4296254" cy="258527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FF4FF71-5CA6-4FD8-8AE8-73046EA037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935" y="3231372"/>
            <a:ext cx="4480885" cy="300750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1D8F4F-ACA7-4ECD-BB32-59873D1C3E77}"/>
              </a:ext>
            </a:extLst>
          </p:cNvPr>
          <p:cNvSpPr txBox="1">
            <a:spLocks/>
          </p:cNvSpPr>
          <p:nvPr/>
        </p:nvSpPr>
        <p:spPr>
          <a:xfrm>
            <a:off x="97072" y="140064"/>
            <a:ext cx="2503554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ยกตัวอย่างด้วย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index)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70708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456561"/>
              </p:ext>
            </p:extLst>
          </p:nvPr>
        </p:nvGraphicFramePr>
        <p:xfrm>
          <a:off x="2622868" y="1283589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01903"/>
              </p:ext>
            </p:extLst>
          </p:nvPr>
        </p:nvGraphicFramePr>
        <p:xfrm>
          <a:off x="2622868" y="864776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9989820" y="840867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9989819" y="1373315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28A70B-39E5-4182-A695-1FA8222F21D3}"/>
              </a:ext>
            </a:extLst>
          </p:cNvPr>
          <p:cNvCxnSpPr/>
          <p:nvPr/>
        </p:nvCxnSpPr>
        <p:spPr>
          <a:xfrm flipV="1">
            <a:off x="6238875" y="594424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D9F1DD-C5BA-44ED-B7FE-734BF21EE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907012"/>
              </p:ext>
            </p:extLst>
          </p:nvPr>
        </p:nvGraphicFramePr>
        <p:xfrm>
          <a:off x="2145824" y="2566097"/>
          <a:ext cx="36072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843943641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770005773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748802507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831371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1135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8AEC1B3-73A4-4521-AFA3-C1400C66A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095425"/>
              </p:ext>
            </p:extLst>
          </p:nvPr>
        </p:nvGraphicFramePr>
        <p:xfrm>
          <a:off x="6615063" y="2545111"/>
          <a:ext cx="36072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02120100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132846390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719461789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36708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76121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B986589-4D34-41E1-BC96-CFEF094EF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064028"/>
              </p:ext>
            </p:extLst>
          </p:nvPr>
        </p:nvGraphicFramePr>
        <p:xfrm>
          <a:off x="1721049" y="3777615"/>
          <a:ext cx="180363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269398719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028326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51173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20D372F-4782-4649-B259-F45CA159B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728857"/>
              </p:ext>
            </p:extLst>
          </p:nvPr>
        </p:nvGraphicFramePr>
        <p:xfrm>
          <a:off x="4094163" y="3777615"/>
          <a:ext cx="180363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427636710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758960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1428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4AB0A76-D966-42C8-B587-E25C28C67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683966"/>
              </p:ext>
            </p:extLst>
          </p:nvPr>
        </p:nvGraphicFramePr>
        <p:xfrm>
          <a:off x="6615063" y="3777614"/>
          <a:ext cx="180363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4911209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915942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65190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3F226C7-CFDE-46C5-A49F-CC4071E46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394342"/>
              </p:ext>
            </p:extLst>
          </p:nvPr>
        </p:nvGraphicFramePr>
        <p:xfrm>
          <a:off x="8729113" y="3758042"/>
          <a:ext cx="180363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216869481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287987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400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66BE9725-E59A-47BD-9907-161F8D7A2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461950"/>
              </p:ext>
            </p:extLst>
          </p:nvPr>
        </p:nvGraphicFramePr>
        <p:xfrm>
          <a:off x="1766235" y="4952986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AEE569E3-9A04-43DB-B776-4A7278B8C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36333"/>
              </p:ext>
            </p:extLst>
          </p:nvPr>
        </p:nvGraphicFramePr>
        <p:xfrm>
          <a:off x="2649654" y="4952986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2EA2D240-5884-48E8-8FAB-30F388EA9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784424"/>
              </p:ext>
            </p:extLst>
          </p:nvPr>
        </p:nvGraphicFramePr>
        <p:xfrm>
          <a:off x="4109146" y="4952986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2894BD4B-FD8A-49B7-99F1-E4F4D3AC3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500282"/>
              </p:ext>
            </p:extLst>
          </p:nvPr>
        </p:nvGraphicFramePr>
        <p:xfrm>
          <a:off x="5099928" y="4952986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69CEA603-EACE-412E-9B37-BA8C94C8C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515832"/>
              </p:ext>
            </p:extLst>
          </p:nvPr>
        </p:nvGraphicFramePr>
        <p:xfrm>
          <a:off x="6620801" y="4954953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E51254A8-CBD9-41C0-8F86-91D69BDF4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767676"/>
              </p:ext>
            </p:extLst>
          </p:nvPr>
        </p:nvGraphicFramePr>
        <p:xfrm>
          <a:off x="7612133" y="4954953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C97C1AF2-C087-4671-B2F7-9FC56B47B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815687"/>
              </p:ext>
            </p:extLst>
          </p:nvPr>
        </p:nvGraphicFramePr>
        <p:xfrm>
          <a:off x="8880960" y="4954953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5D85C13C-C320-4721-BC50-1B6FD36E5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18489"/>
              </p:ext>
            </p:extLst>
          </p:nvPr>
        </p:nvGraphicFramePr>
        <p:xfrm>
          <a:off x="9822036" y="4954953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8FD32C4-9326-498C-9079-A104ED8FE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736672"/>
              </p:ext>
            </p:extLst>
          </p:nvPr>
        </p:nvGraphicFramePr>
        <p:xfrm>
          <a:off x="2172393" y="2192827"/>
          <a:ext cx="36072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354126189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476163923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8028283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199326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935412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008AE45-71CA-4438-87DB-DD9938D44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397637"/>
              </p:ext>
            </p:extLst>
          </p:nvPr>
        </p:nvGraphicFramePr>
        <p:xfrm>
          <a:off x="6668201" y="2189788"/>
          <a:ext cx="36072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2228330039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316015032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783052681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480010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499794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58FA47AA-3BE0-403F-B8E1-5E2DD96A2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276206"/>
              </p:ext>
            </p:extLst>
          </p:nvPr>
        </p:nvGraphicFramePr>
        <p:xfrm>
          <a:off x="1747835" y="3437539"/>
          <a:ext cx="1803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920479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991EFC39-4522-4696-ADF3-F4C106177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616733"/>
              </p:ext>
            </p:extLst>
          </p:nvPr>
        </p:nvGraphicFramePr>
        <p:xfrm>
          <a:off x="4117976" y="3387315"/>
          <a:ext cx="1803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85802921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71422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279830"/>
                  </a:ext>
                </a:extLst>
              </a:tr>
            </a:tbl>
          </a:graphicData>
        </a:graphic>
      </p:graphicFrame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E338DB0E-26C9-4EF3-AB72-AF59CBE09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699564"/>
              </p:ext>
            </p:extLst>
          </p:nvPr>
        </p:nvGraphicFramePr>
        <p:xfrm>
          <a:off x="6667374" y="3379816"/>
          <a:ext cx="1803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045690127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09842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280330"/>
                  </a:ext>
                </a:extLst>
              </a:tr>
            </a:tbl>
          </a:graphicData>
        </a:graphic>
      </p:graphicFrame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39762D2F-1810-476A-A276-F1FC67E9D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057304"/>
              </p:ext>
            </p:extLst>
          </p:nvPr>
        </p:nvGraphicFramePr>
        <p:xfrm>
          <a:off x="8693817" y="3362194"/>
          <a:ext cx="1803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90996409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924026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462885"/>
                  </a:ext>
                </a:extLst>
              </a:tr>
            </a:tbl>
          </a:graphicData>
        </a:graphic>
      </p:graphicFrame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CBE0D1A8-7C74-4B93-AEF6-DADDFB000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442650"/>
              </p:ext>
            </p:extLst>
          </p:nvPr>
        </p:nvGraphicFramePr>
        <p:xfrm>
          <a:off x="1634431" y="4566751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CECF5CC1-0217-45D8-ADD4-C541A096A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278207"/>
              </p:ext>
            </p:extLst>
          </p:nvPr>
        </p:nvGraphicFramePr>
        <p:xfrm>
          <a:off x="2927847" y="4550199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B364A116-DD55-4002-B4D6-3B93DD431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798261"/>
              </p:ext>
            </p:extLst>
          </p:nvPr>
        </p:nvGraphicFramePr>
        <p:xfrm>
          <a:off x="4018807" y="4549730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E58939DC-7608-4FF9-96BC-F852690BA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199635"/>
              </p:ext>
            </p:extLst>
          </p:nvPr>
        </p:nvGraphicFramePr>
        <p:xfrm>
          <a:off x="5312223" y="4533178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B1BF4FD-4890-4ACF-8FBE-1A40F9C51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833341"/>
              </p:ext>
            </p:extLst>
          </p:nvPr>
        </p:nvGraphicFramePr>
        <p:xfrm>
          <a:off x="6619044" y="4521346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F3911D47-2060-4E3C-8495-B7E3FC732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562062"/>
              </p:ext>
            </p:extLst>
          </p:nvPr>
        </p:nvGraphicFramePr>
        <p:xfrm>
          <a:off x="7912460" y="4504794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DDCF83CF-5941-4B0D-9D1A-2A80218B6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12435"/>
              </p:ext>
            </p:extLst>
          </p:nvPr>
        </p:nvGraphicFramePr>
        <p:xfrm>
          <a:off x="8735456" y="4541141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A42CC38D-8489-422F-8FF7-59861CF8E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830086"/>
              </p:ext>
            </p:extLst>
          </p:nvPr>
        </p:nvGraphicFramePr>
        <p:xfrm>
          <a:off x="10028872" y="4524589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80AEE0-55EF-4BDE-8CBB-D3B520B7B9F3}"/>
              </a:ext>
            </a:extLst>
          </p:cNvPr>
          <p:cNvCxnSpPr/>
          <p:nvPr/>
        </p:nvCxnSpPr>
        <p:spPr>
          <a:xfrm flipH="1">
            <a:off x="4823822" y="1867061"/>
            <a:ext cx="419100" cy="345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BD0E2C-0878-4BEF-98F2-72FF6885F4CD}"/>
              </a:ext>
            </a:extLst>
          </p:cNvPr>
          <p:cNvCxnSpPr>
            <a:cxnSpLocks/>
          </p:cNvCxnSpPr>
          <p:nvPr/>
        </p:nvCxnSpPr>
        <p:spPr>
          <a:xfrm>
            <a:off x="7604416" y="1848958"/>
            <a:ext cx="281332" cy="340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2AF5EF4-5412-4965-B51E-AC81D660F611}"/>
              </a:ext>
            </a:extLst>
          </p:cNvPr>
          <p:cNvCxnSpPr/>
          <p:nvPr/>
        </p:nvCxnSpPr>
        <p:spPr>
          <a:xfrm flipH="1">
            <a:off x="2821057" y="3249920"/>
            <a:ext cx="419100" cy="345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0A139E6-5A51-47D6-823E-AA94C5C08AAE}"/>
              </a:ext>
            </a:extLst>
          </p:cNvPr>
          <p:cNvGrpSpPr/>
          <p:nvPr/>
        </p:nvGrpSpPr>
        <p:grpSpPr>
          <a:xfrm>
            <a:off x="2217259" y="4306596"/>
            <a:ext cx="790574" cy="362075"/>
            <a:chOff x="3305176" y="4018555"/>
            <a:chExt cx="790574" cy="362075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D8B3183-72EB-4BCE-9F28-180AD8171865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5B6CF02-622E-49F8-A9EC-C1C7B804C1D9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5BB1EBD-BA26-465C-9F38-3A8221FC831E}"/>
              </a:ext>
            </a:extLst>
          </p:cNvPr>
          <p:cNvCxnSpPr>
            <a:cxnSpLocks/>
          </p:cNvCxnSpPr>
          <p:nvPr/>
        </p:nvCxnSpPr>
        <p:spPr>
          <a:xfrm>
            <a:off x="4542473" y="3249920"/>
            <a:ext cx="304800" cy="388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424A2AF-9EFE-46D8-858B-38FE7857EE0D}"/>
              </a:ext>
            </a:extLst>
          </p:cNvPr>
          <p:cNvCxnSpPr>
            <a:cxnSpLocks/>
          </p:cNvCxnSpPr>
          <p:nvPr/>
        </p:nvCxnSpPr>
        <p:spPr>
          <a:xfrm>
            <a:off x="9238298" y="3233174"/>
            <a:ext cx="304800" cy="388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AEBF700-7444-49D4-9E90-AC0C7BB6F721}"/>
              </a:ext>
            </a:extLst>
          </p:cNvPr>
          <p:cNvCxnSpPr/>
          <p:nvPr/>
        </p:nvCxnSpPr>
        <p:spPr>
          <a:xfrm flipH="1">
            <a:off x="7516882" y="3233174"/>
            <a:ext cx="419100" cy="345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478746-68C6-460F-AD68-401B1F8CC0D4}"/>
              </a:ext>
            </a:extLst>
          </p:cNvPr>
          <p:cNvGrpSpPr/>
          <p:nvPr/>
        </p:nvGrpSpPr>
        <p:grpSpPr>
          <a:xfrm>
            <a:off x="9238298" y="4306596"/>
            <a:ext cx="790574" cy="362075"/>
            <a:chOff x="3305176" y="4018555"/>
            <a:chExt cx="790574" cy="36207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167495E-E5B6-46C3-A957-5B3A999154BC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6719012-9D00-4B2F-BAC1-6A171BAE1B16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FEBCCCB-4925-455A-BCBA-CA934E0E956F}"/>
              </a:ext>
            </a:extLst>
          </p:cNvPr>
          <p:cNvGrpSpPr/>
          <p:nvPr/>
        </p:nvGrpSpPr>
        <p:grpSpPr>
          <a:xfrm>
            <a:off x="7083872" y="4283961"/>
            <a:ext cx="790574" cy="362075"/>
            <a:chOff x="3305176" y="4018555"/>
            <a:chExt cx="790574" cy="362075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53860F6-E828-4361-AA1E-E87EA5BA80FE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449349D-8CF8-4E76-8A7D-76111DC2F252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39C2F5B-5816-485D-8162-2F9968305BEA}"/>
              </a:ext>
            </a:extLst>
          </p:cNvPr>
          <p:cNvGrpSpPr/>
          <p:nvPr/>
        </p:nvGrpSpPr>
        <p:grpSpPr>
          <a:xfrm>
            <a:off x="4610891" y="4306596"/>
            <a:ext cx="790574" cy="362075"/>
            <a:chOff x="3305176" y="4018555"/>
            <a:chExt cx="790574" cy="362075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2983EBC-8C32-4ADB-8A68-77E5F2F50E09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AB0467B-E00D-4CB3-A758-CDADD421E4D6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Title 1">
            <a:extLst>
              <a:ext uri="{FF2B5EF4-FFF2-40B4-BE49-F238E27FC236}">
                <a16:creationId xmlns:a16="http://schemas.microsoft.com/office/drawing/2014/main" id="{E93FBDF7-C526-4856-A43B-61EA51DB3330}"/>
              </a:ext>
            </a:extLst>
          </p:cNvPr>
          <p:cNvSpPr txBox="1">
            <a:spLocks/>
          </p:cNvSpPr>
          <p:nvPr/>
        </p:nvSpPr>
        <p:spPr>
          <a:xfrm>
            <a:off x="97072" y="140064"/>
            <a:ext cx="2910762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ยกตัวอย่างด้วย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element)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822B50-6BDE-49E5-B2E7-AE9FA4116939}"/>
              </a:ext>
            </a:extLst>
          </p:cNvPr>
          <p:cNvCxnSpPr/>
          <p:nvPr/>
        </p:nvCxnSpPr>
        <p:spPr>
          <a:xfrm>
            <a:off x="11354937" y="2297431"/>
            <a:ext cx="0" cy="31737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77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5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8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1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4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7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0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3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6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 tmFilter="0, 0; .2, .5; .8, .5; 1, 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9" dur="250" autoRev="1" fill="hold"/>
                                        <p:tgtEl>
                                          <p:spTgt spid="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2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5" dur="25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8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 tmFilter="0, 0; .2, .5; .8, .5; 1, 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1" dur="250" autoRev="1" fill="hold"/>
                                        <p:tgtEl>
                                          <p:spTgt spid="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4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 tmFilter="0, 0; .2, .5; .8, .5; 1, 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7" dur="250" autoRev="1" fill="hold"/>
                                        <p:tgtEl>
                                          <p:spTgt spid="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0" dur="25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57" grpId="0"/>
      <p:bldP spid="5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968690"/>
              </p:ext>
            </p:extLst>
          </p:nvPr>
        </p:nvGraphicFramePr>
        <p:xfrm>
          <a:off x="3184843" y="2265425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9103183"/>
              </p:ext>
            </p:extLst>
          </p:nvPr>
        </p:nvGraphicFramePr>
        <p:xfrm>
          <a:off x="3184843" y="1846612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551795" y="1822703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551794" y="2355151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28A70B-39E5-4182-A695-1FA8222F21D3}"/>
              </a:ext>
            </a:extLst>
          </p:cNvPr>
          <p:cNvCxnSpPr>
            <a:cxnSpLocks/>
          </p:cNvCxnSpPr>
          <p:nvPr/>
        </p:nvCxnSpPr>
        <p:spPr>
          <a:xfrm flipV="1">
            <a:off x="6810375" y="1503647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D9F1DD-C5BA-44ED-B7FE-734BF21EE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113477"/>
              </p:ext>
            </p:extLst>
          </p:nvPr>
        </p:nvGraphicFramePr>
        <p:xfrm>
          <a:off x="2707799" y="3547933"/>
          <a:ext cx="36072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843943641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770005773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748802507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831371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1135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8AEC1B3-73A4-4521-AFA3-C1400C66A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602134"/>
              </p:ext>
            </p:extLst>
          </p:nvPr>
        </p:nvGraphicFramePr>
        <p:xfrm>
          <a:off x="7177038" y="3526947"/>
          <a:ext cx="36072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02120100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132846390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719461789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36708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76121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B986589-4D34-41E1-BC96-CFEF094EF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357410"/>
              </p:ext>
            </p:extLst>
          </p:nvPr>
        </p:nvGraphicFramePr>
        <p:xfrm>
          <a:off x="2283024" y="4759451"/>
          <a:ext cx="180363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269398719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028326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51173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20D372F-4782-4649-B259-F45CA159B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926911"/>
              </p:ext>
            </p:extLst>
          </p:nvPr>
        </p:nvGraphicFramePr>
        <p:xfrm>
          <a:off x="4656138" y="4759451"/>
          <a:ext cx="180363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427636710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758960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1428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4AB0A76-D966-42C8-B587-E25C28C67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963960"/>
              </p:ext>
            </p:extLst>
          </p:nvPr>
        </p:nvGraphicFramePr>
        <p:xfrm>
          <a:off x="7177038" y="4759450"/>
          <a:ext cx="180363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4911209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915942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65190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3F226C7-CFDE-46C5-A49F-CC4071E46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201769"/>
              </p:ext>
            </p:extLst>
          </p:nvPr>
        </p:nvGraphicFramePr>
        <p:xfrm>
          <a:off x="9291088" y="4739878"/>
          <a:ext cx="180363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216869481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287987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400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66BE9725-E59A-47BD-9907-161F8D7A2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026996"/>
              </p:ext>
            </p:extLst>
          </p:nvPr>
        </p:nvGraphicFramePr>
        <p:xfrm>
          <a:off x="2328210" y="5934822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AEE569E3-9A04-43DB-B776-4A7278B8C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069316"/>
              </p:ext>
            </p:extLst>
          </p:nvPr>
        </p:nvGraphicFramePr>
        <p:xfrm>
          <a:off x="3211629" y="5934822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2EA2D240-5884-48E8-8FAB-30F388EA9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330696"/>
              </p:ext>
            </p:extLst>
          </p:nvPr>
        </p:nvGraphicFramePr>
        <p:xfrm>
          <a:off x="4671121" y="5934822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2894BD4B-FD8A-49B7-99F1-E4F4D3AC3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22733"/>
              </p:ext>
            </p:extLst>
          </p:nvPr>
        </p:nvGraphicFramePr>
        <p:xfrm>
          <a:off x="5661903" y="5934822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69CEA603-EACE-412E-9B37-BA8C94C8C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264187"/>
              </p:ext>
            </p:extLst>
          </p:nvPr>
        </p:nvGraphicFramePr>
        <p:xfrm>
          <a:off x="7182776" y="5936789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E51254A8-CBD9-41C0-8F86-91D69BDF4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716074"/>
              </p:ext>
            </p:extLst>
          </p:nvPr>
        </p:nvGraphicFramePr>
        <p:xfrm>
          <a:off x="8174108" y="5936789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C97C1AF2-C087-4671-B2F7-9FC56B47B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796670"/>
              </p:ext>
            </p:extLst>
          </p:nvPr>
        </p:nvGraphicFramePr>
        <p:xfrm>
          <a:off x="9442935" y="5936789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5D85C13C-C320-4721-BC50-1B6FD36E5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77112"/>
              </p:ext>
            </p:extLst>
          </p:nvPr>
        </p:nvGraphicFramePr>
        <p:xfrm>
          <a:off x="10384011" y="5936789"/>
          <a:ext cx="7146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76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8FD32C4-9326-498C-9079-A104ED8FE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700059"/>
              </p:ext>
            </p:extLst>
          </p:nvPr>
        </p:nvGraphicFramePr>
        <p:xfrm>
          <a:off x="2734368" y="3174663"/>
          <a:ext cx="36072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354126189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476163923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8028283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199326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935412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008AE45-71CA-4438-87DB-DD9938D44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975762"/>
              </p:ext>
            </p:extLst>
          </p:nvPr>
        </p:nvGraphicFramePr>
        <p:xfrm>
          <a:off x="7230176" y="3171624"/>
          <a:ext cx="36072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2228330039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316015032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783052681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480010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499794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58FA47AA-3BE0-403F-B8E1-5E2DD96A2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531382"/>
              </p:ext>
            </p:extLst>
          </p:nvPr>
        </p:nvGraphicFramePr>
        <p:xfrm>
          <a:off x="2309810" y="4419375"/>
          <a:ext cx="1803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920479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991EFC39-4522-4696-ADF3-F4C106177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545036"/>
              </p:ext>
            </p:extLst>
          </p:nvPr>
        </p:nvGraphicFramePr>
        <p:xfrm>
          <a:off x="4679951" y="4369151"/>
          <a:ext cx="1803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85802921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71422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279830"/>
                  </a:ext>
                </a:extLst>
              </a:tr>
            </a:tbl>
          </a:graphicData>
        </a:graphic>
      </p:graphicFrame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E338DB0E-26C9-4EF3-AB72-AF59CBE09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426922"/>
              </p:ext>
            </p:extLst>
          </p:nvPr>
        </p:nvGraphicFramePr>
        <p:xfrm>
          <a:off x="7229349" y="4361652"/>
          <a:ext cx="1803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045690127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09842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280330"/>
                  </a:ext>
                </a:extLst>
              </a:tr>
            </a:tbl>
          </a:graphicData>
        </a:graphic>
      </p:graphicFrame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39762D2F-1810-476A-A276-F1FC67E9D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330403"/>
              </p:ext>
            </p:extLst>
          </p:nvPr>
        </p:nvGraphicFramePr>
        <p:xfrm>
          <a:off x="9255792" y="4344030"/>
          <a:ext cx="1803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90996409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924026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462885"/>
                  </a:ext>
                </a:extLst>
              </a:tr>
            </a:tbl>
          </a:graphicData>
        </a:graphic>
      </p:graphicFrame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CBE0D1A8-7C74-4B93-AEF6-DADDFB000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359185"/>
              </p:ext>
            </p:extLst>
          </p:nvPr>
        </p:nvGraphicFramePr>
        <p:xfrm>
          <a:off x="2196406" y="5548587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CECF5CC1-0217-45D8-ADD4-C541A096A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303745"/>
              </p:ext>
            </p:extLst>
          </p:nvPr>
        </p:nvGraphicFramePr>
        <p:xfrm>
          <a:off x="3489822" y="5532035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B364A116-DD55-4002-B4D6-3B93DD431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169890"/>
              </p:ext>
            </p:extLst>
          </p:nvPr>
        </p:nvGraphicFramePr>
        <p:xfrm>
          <a:off x="4580782" y="5531566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E58939DC-7608-4FF9-96BC-F852690BA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501090"/>
              </p:ext>
            </p:extLst>
          </p:nvPr>
        </p:nvGraphicFramePr>
        <p:xfrm>
          <a:off x="5874198" y="5515014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5B1BF4FD-4890-4ACF-8FBE-1A40F9C51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234544"/>
              </p:ext>
            </p:extLst>
          </p:nvPr>
        </p:nvGraphicFramePr>
        <p:xfrm>
          <a:off x="7181019" y="5503182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F3911D47-2060-4E3C-8495-B7E3FC732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762383"/>
              </p:ext>
            </p:extLst>
          </p:nvPr>
        </p:nvGraphicFramePr>
        <p:xfrm>
          <a:off x="8474435" y="5486630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DDCF83CF-5941-4B0D-9D1A-2A80218B6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37846"/>
              </p:ext>
            </p:extLst>
          </p:nvPr>
        </p:nvGraphicFramePr>
        <p:xfrm>
          <a:off x="9297431" y="5522977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A42CC38D-8489-422F-8FF7-59861CF8E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045816"/>
              </p:ext>
            </p:extLst>
          </p:nvPr>
        </p:nvGraphicFramePr>
        <p:xfrm>
          <a:off x="10590847" y="5506425"/>
          <a:ext cx="568582" cy="37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2">
                  <a:extLst>
                    <a:ext uri="{9D8B030D-6E8A-4147-A177-3AD203B41FA5}">
                      <a16:colId xmlns:a16="http://schemas.microsoft.com/office/drawing/2014/main" val="3509604992"/>
                    </a:ext>
                  </a:extLst>
                </a:gridCol>
              </a:tblGrid>
              <a:tr h="3797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83494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2AF5EF4-5412-4965-B51E-AC81D660F611}"/>
              </a:ext>
            </a:extLst>
          </p:cNvPr>
          <p:cNvCxnSpPr>
            <a:cxnSpLocks/>
          </p:cNvCxnSpPr>
          <p:nvPr/>
        </p:nvCxnSpPr>
        <p:spPr>
          <a:xfrm flipV="1">
            <a:off x="3319776" y="4172842"/>
            <a:ext cx="327779" cy="446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879C68E-C413-4333-8EEC-F5BD6641CE06}"/>
              </a:ext>
            </a:extLst>
          </p:cNvPr>
          <p:cNvGrpSpPr/>
          <p:nvPr/>
        </p:nvGrpSpPr>
        <p:grpSpPr>
          <a:xfrm>
            <a:off x="2788490" y="5396783"/>
            <a:ext cx="670717" cy="341656"/>
            <a:chOff x="2493215" y="4491147"/>
            <a:chExt cx="670717" cy="341656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D8B3183-72EB-4BCE-9F28-180AD8171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3215" y="4491147"/>
              <a:ext cx="316831" cy="3160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5B6CF02-622E-49F8-A9EC-C1C7B804C1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8225" y="4491147"/>
              <a:ext cx="265707" cy="3416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5BB1EBD-BA26-465C-9F38-3A8221FC831E}"/>
              </a:ext>
            </a:extLst>
          </p:cNvPr>
          <p:cNvCxnSpPr>
            <a:cxnSpLocks/>
          </p:cNvCxnSpPr>
          <p:nvPr/>
        </p:nvCxnSpPr>
        <p:spPr>
          <a:xfrm flipH="1" flipV="1">
            <a:off x="5149364" y="4174170"/>
            <a:ext cx="266400" cy="409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9915CBE-B5F7-4B27-B098-E239C684AF02}"/>
              </a:ext>
            </a:extLst>
          </p:cNvPr>
          <p:cNvGrpSpPr/>
          <p:nvPr/>
        </p:nvGrpSpPr>
        <p:grpSpPr>
          <a:xfrm>
            <a:off x="5197882" y="5358078"/>
            <a:ext cx="670717" cy="341656"/>
            <a:chOff x="4902607" y="4452442"/>
            <a:chExt cx="670717" cy="341656"/>
          </a:xfrm>
        </p:grpSpPr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049AF130-4FA7-4667-8322-B34FBD075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2607" y="4452442"/>
              <a:ext cx="316831" cy="3160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D91316D-5BCC-4AE6-8D53-543C8462D3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07617" y="4452442"/>
              <a:ext cx="265707" cy="3416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79E162-4B0F-4B72-BD19-3183440BC770}"/>
              </a:ext>
            </a:extLst>
          </p:cNvPr>
          <p:cNvGrpSpPr/>
          <p:nvPr/>
        </p:nvGrpSpPr>
        <p:grpSpPr>
          <a:xfrm>
            <a:off x="7743498" y="5366586"/>
            <a:ext cx="670717" cy="341656"/>
            <a:chOff x="7448223" y="4460950"/>
            <a:chExt cx="670717" cy="341656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8A4ADB41-1E34-4A11-84CB-BACEAF15BC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8223" y="4460950"/>
              <a:ext cx="316831" cy="3160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5CB86B2B-16E8-4E26-91B7-C13F373658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53233" y="4460950"/>
              <a:ext cx="265707" cy="3416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715D26D-9EAC-4D61-B2A4-5DCD126EC293}"/>
              </a:ext>
            </a:extLst>
          </p:cNvPr>
          <p:cNvGrpSpPr/>
          <p:nvPr/>
        </p:nvGrpSpPr>
        <p:grpSpPr>
          <a:xfrm>
            <a:off x="9857548" y="5377759"/>
            <a:ext cx="670717" cy="341656"/>
            <a:chOff x="9562273" y="4472123"/>
            <a:chExt cx="670717" cy="341656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2FFD7A3-C3DB-444D-9B93-E43B09A72E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2273" y="4472123"/>
              <a:ext cx="316831" cy="3160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3471472-C1DD-4C8A-933F-7DE858E79F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67283" y="4472123"/>
              <a:ext cx="265707" cy="3416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2441BF-81FC-4697-820E-BE153ECBC52B}"/>
              </a:ext>
            </a:extLst>
          </p:cNvPr>
          <p:cNvCxnSpPr>
            <a:cxnSpLocks/>
          </p:cNvCxnSpPr>
          <p:nvPr/>
        </p:nvCxnSpPr>
        <p:spPr>
          <a:xfrm flipV="1">
            <a:off x="7913730" y="4118117"/>
            <a:ext cx="327779" cy="446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DE7771A-0F95-4C8E-A1BA-98E68C4C0DE9}"/>
              </a:ext>
            </a:extLst>
          </p:cNvPr>
          <p:cNvCxnSpPr>
            <a:cxnSpLocks/>
          </p:cNvCxnSpPr>
          <p:nvPr/>
        </p:nvCxnSpPr>
        <p:spPr>
          <a:xfrm flipH="1" flipV="1">
            <a:off x="9778747" y="4079091"/>
            <a:ext cx="266400" cy="437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697EE24-149C-478C-AED4-DA07C0B034E3}"/>
              </a:ext>
            </a:extLst>
          </p:cNvPr>
          <p:cNvCxnSpPr>
            <a:cxnSpLocks/>
          </p:cNvCxnSpPr>
          <p:nvPr/>
        </p:nvCxnSpPr>
        <p:spPr>
          <a:xfrm flipH="1" flipV="1">
            <a:off x="7177038" y="2862283"/>
            <a:ext cx="266400" cy="531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612FD50-1568-476D-92D2-5CA368022D82}"/>
              </a:ext>
            </a:extLst>
          </p:cNvPr>
          <p:cNvCxnSpPr>
            <a:cxnSpLocks/>
          </p:cNvCxnSpPr>
          <p:nvPr/>
        </p:nvCxnSpPr>
        <p:spPr>
          <a:xfrm flipV="1">
            <a:off x="6048800" y="2905905"/>
            <a:ext cx="327779" cy="446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Title 1">
            <a:extLst>
              <a:ext uri="{FF2B5EF4-FFF2-40B4-BE49-F238E27FC236}">
                <a16:creationId xmlns:a16="http://schemas.microsoft.com/office/drawing/2014/main" id="{005CAC44-41A6-40C1-A447-70CA2B221264}"/>
              </a:ext>
            </a:extLst>
          </p:cNvPr>
          <p:cNvSpPr txBox="1">
            <a:spLocks/>
          </p:cNvSpPr>
          <p:nvPr/>
        </p:nvSpPr>
        <p:spPr>
          <a:xfrm>
            <a:off x="2014085" y="-58784"/>
            <a:ext cx="3778314" cy="21902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600" dirty="0"/>
              <a:t>1. Algorithm merge sort(low, height)</a:t>
            </a:r>
          </a:p>
          <a:p>
            <a:pPr algn="l"/>
            <a:r>
              <a:rPr lang="en-US" sz="1600" dirty="0"/>
              <a:t>2.	if (low &lt; heigh):</a:t>
            </a:r>
          </a:p>
          <a:p>
            <a:pPr algn="l"/>
            <a:r>
              <a:rPr lang="en-US" sz="1600" dirty="0"/>
              <a:t>3.		mid = (low + height)/2 </a:t>
            </a:r>
          </a:p>
          <a:p>
            <a:pPr algn="l"/>
            <a:r>
              <a:rPr lang="en-US" sz="1600" dirty="0"/>
              <a:t>4.		merge sort(low, mid)</a:t>
            </a:r>
          </a:p>
          <a:p>
            <a:pPr algn="l"/>
            <a:r>
              <a:rPr lang="en-US" sz="1600" dirty="0"/>
              <a:t>5.		merge sort(mid + 1, height)</a:t>
            </a:r>
          </a:p>
          <a:p>
            <a:pPr algn="l"/>
            <a:r>
              <a:rPr lang="en-US" sz="1600" dirty="0"/>
              <a:t>6.		merge (low, mid, height)</a:t>
            </a:r>
          </a:p>
          <a:p>
            <a:pPr algn="l"/>
            <a:endParaRPr lang="th-TH" sz="1600" dirty="0"/>
          </a:p>
        </p:txBody>
      </p:sp>
      <p:sp>
        <p:nvSpPr>
          <p:cNvPr id="107" name="Title 1">
            <a:extLst>
              <a:ext uri="{FF2B5EF4-FFF2-40B4-BE49-F238E27FC236}">
                <a16:creationId xmlns:a16="http://schemas.microsoft.com/office/drawing/2014/main" id="{EE0A09EE-8255-45B8-8D66-C5C4327EA155}"/>
              </a:ext>
            </a:extLst>
          </p:cNvPr>
          <p:cNvSpPr txBox="1">
            <a:spLocks/>
          </p:cNvSpPr>
          <p:nvPr/>
        </p:nvSpPr>
        <p:spPr>
          <a:xfrm>
            <a:off x="11094726" y="4768818"/>
            <a:ext cx="1142809" cy="4602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ขั้นตอนที่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8" name="Title 1">
            <a:extLst>
              <a:ext uri="{FF2B5EF4-FFF2-40B4-BE49-F238E27FC236}">
                <a16:creationId xmlns:a16="http://schemas.microsoft.com/office/drawing/2014/main" id="{1FBEC911-04FB-4ED1-88B1-8F69444968FA}"/>
              </a:ext>
            </a:extLst>
          </p:cNvPr>
          <p:cNvSpPr txBox="1">
            <a:spLocks/>
          </p:cNvSpPr>
          <p:nvPr/>
        </p:nvSpPr>
        <p:spPr>
          <a:xfrm>
            <a:off x="11094726" y="5992703"/>
            <a:ext cx="1142809" cy="4602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ขั้นตอนที่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DC916F18-62B9-41BA-8092-99AC148CCDEB}"/>
              </a:ext>
            </a:extLst>
          </p:cNvPr>
          <p:cNvSpPr txBox="1">
            <a:spLocks/>
          </p:cNvSpPr>
          <p:nvPr/>
        </p:nvSpPr>
        <p:spPr>
          <a:xfrm>
            <a:off x="9135466" y="134160"/>
            <a:ext cx="2910762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ยกตัวอย่างด้วย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element)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EE0D24-02A1-42E2-B47E-B45CE97687E3}"/>
              </a:ext>
            </a:extLst>
          </p:cNvPr>
          <p:cNvCxnSpPr>
            <a:cxnSpLocks/>
          </p:cNvCxnSpPr>
          <p:nvPr/>
        </p:nvCxnSpPr>
        <p:spPr>
          <a:xfrm flipV="1">
            <a:off x="1620387" y="2808237"/>
            <a:ext cx="0" cy="31030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itle 1">
            <a:extLst>
              <a:ext uri="{FF2B5EF4-FFF2-40B4-BE49-F238E27FC236}">
                <a16:creationId xmlns:a16="http://schemas.microsoft.com/office/drawing/2014/main" id="{DA2B0062-6BD9-45F1-9A4C-1BABFDCEAE97}"/>
              </a:ext>
            </a:extLst>
          </p:cNvPr>
          <p:cNvSpPr txBox="1">
            <a:spLocks/>
          </p:cNvSpPr>
          <p:nvPr/>
        </p:nvSpPr>
        <p:spPr>
          <a:xfrm>
            <a:off x="11048303" y="3588256"/>
            <a:ext cx="1142809" cy="4602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ขั้นตอนที่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5260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1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6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104" grpId="0"/>
      <p:bldP spid="108" grpId="0"/>
      <p:bldP spid="108" grpId="1"/>
      <p:bldP spid="57" grpId="0"/>
      <p:bldP spid="67" grpId="0"/>
      <p:bldP spid="6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597C-B338-42EE-984A-EF77D25A1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097" y="528639"/>
            <a:ext cx="10018713" cy="981075"/>
          </a:xfrm>
        </p:spPr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ตัวอย่างเพิ่มเติม</a:t>
            </a:r>
          </a:p>
        </p:txBody>
      </p:sp>
      <p:pic>
        <p:nvPicPr>
          <p:cNvPr id="4" name="Picture 3" descr="Merge sort - Wikiwand">
            <a:extLst>
              <a:ext uri="{FF2B5EF4-FFF2-40B4-BE49-F238E27FC236}">
                <a16:creationId xmlns:a16="http://schemas.microsoft.com/office/drawing/2014/main" id="{3A36A914-39F8-40A8-B6C1-3CA1F5AA535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143" y="1502573"/>
            <a:ext cx="5722620" cy="48910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EB043DA-84F5-4C56-B355-CD315F02D1AA}"/>
              </a:ext>
            </a:extLst>
          </p:cNvPr>
          <p:cNvSpPr txBox="1">
            <a:spLocks/>
          </p:cNvSpPr>
          <p:nvPr/>
        </p:nvSpPr>
        <p:spPr>
          <a:xfrm>
            <a:off x="8297557" y="1509714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divide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60FFAD-8760-42FE-AA5F-148CCBF4E6FC}"/>
              </a:ext>
            </a:extLst>
          </p:cNvPr>
          <p:cNvSpPr txBox="1">
            <a:spLocks/>
          </p:cNvSpPr>
          <p:nvPr/>
        </p:nvSpPr>
        <p:spPr>
          <a:xfrm>
            <a:off x="8689686" y="2254921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divide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86E288-6535-46ED-A3E3-432A65ECBD51}"/>
              </a:ext>
            </a:extLst>
          </p:cNvPr>
          <p:cNvSpPr txBox="1">
            <a:spLocks/>
          </p:cNvSpPr>
          <p:nvPr/>
        </p:nvSpPr>
        <p:spPr>
          <a:xfrm>
            <a:off x="9510440" y="3009659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divide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5CB82C-69FE-43EB-AB47-ED1FB6D04589}"/>
              </a:ext>
            </a:extLst>
          </p:cNvPr>
          <p:cNvSpPr txBox="1">
            <a:spLocks/>
          </p:cNvSpPr>
          <p:nvPr/>
        </p:nvSpPr>
        <p:spPr>
          <a:xfrm>
            <a:off x="9763710" y="372296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divide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16C8EA1-5EBE-4EBD-9D09-B0EE86D0184F}"/>
              </a:ext>
            </a:extLst>
          </p:cNvPr>
          <p:cNvSpPr txBox="1">
            <a:spLocks/>
          </p:cNvSpPr>
          <p:nvPr/>
        </p:nvSpPr>
        <p:spPr>
          <a:xfrm>
            <a:off x="9422762" y="4509604"/>
            <a:ext cx="2148047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 + sort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672BE05-26F1-4387-AE01-2C5333441365}"/>
              </a:ext>
            </a:extLst>
          </p:cNvPr>
          <p:cNvSpPr txBox="1">
            <a:spLocks/>
          </p:cNvSpPr>
          <p:nvPr/>
        </p:nvSpPr>
        <p:spPr>
          <a:xfrm>
            <a:off x="8436416" y="5213571"/>
            <a:ext cx="2148047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 + sort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1AE22F6-F5EA-4E69-B5C5-9C39C0F7D21E}"/>
              </a:ext>
            </a:extLst>
          </p:cNvPr>
          <p:cNvSpPr txBox="1">
            <a:spLocks/>
          </p:cNvSpPr>
          <p:nvPr/>
        </p:nvSpPr>
        <p:spPr>
          <a:xfrm>
            <a:off x="8095469" y="5899751"/>
            <a:ext cx="2148047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 + sort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74299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CF95-3FAE-4A2F-A25F-189D38FDF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366" y="723900"/>
            <a:ext cx="7340599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Balance Merge Sort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5980C-70C9-484C-8677-01C4CE6AC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811" y="1895474"/>
            <a:ext cx="9212264" cy="39147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จากที่กล่าวมาจากสไลด์ก่อนหน้านั้น เป็นการใช้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 sort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ในการเรียงลำดับ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element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หรือ ข้อมูลใน ลิสต์ธรรมดาที่ยังไม่ผ่านการเรียงใดๆ ให้เป็น ลิสต์ที่ผ่านการเรียงลำดับ (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sorted list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 โดย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Algorithm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 sort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เป็นลักษณะ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recursion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0" indent="0">
              <a:buNone/>
            </a:pP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แต่ในหัวข้อนี้เราจะมาดูการ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ลิสต์ตั้งแต่สองลิสต์ขึ้นไป ซึ่งเรียกว่า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two-way-merge sort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และมากกว่าสองลิสต์ขึ้นไป </a:t>
            </a:r>
            <a:endParaRPr lang="en-US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K-way-merge sort </a:t>
            </a:r>
            <a:endParaRPr lang="th-TH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3198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DE5245-C9D0-410D-9FB2-54D8AF5DE1AF}"/>
              </a:ext>
            </a:extLst>
          </p:cNvPr>
          <p:cNvSpPr txBox="1">
            <a:spLocks/>
          </p:cNvSpPr>
          <p:nvPr/>
        </p:nvSpPr>
        <p:spPr>
          <a:xfrm>
            <a:off x="3261361" y="2255520"/>
            <a:ext cx="6360160" cy="234696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 two sorted list </a:t>
            </a:r>
          </a:p>
          <a:p>
            <a:r>
              <a:rPr lang="en-US" sz="6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To single sorted list</a:t>
            </a:r>
            <a:endParaRPr lang="th-TH" sz="6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6838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70E0-4F44-4301-AD85-2F4001364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696" y="571500"/>
            <a:ext cx="9659939" cy="990599"/>
          </a:xfrm>
        </p:spPr>
        <p:txBody>
          <a:bodyPr/>
          <a:lstStyle/>
          <a:p>
            <a:r>
              <a:rPr lang="en-US" dirty="0"/>
              <a:t>External Sort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0FDB0-01BD-4486-8D68-4212BD5B0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696" y="1733550"/>
            <a:ext cx="10109204" cy="4552950"/>
          </a:xfrm>
        </p:spPr>
        <p:txBody>
          <a:bodyPr>
            <a:noAutofit/>
          </a:bodyPr>
          <a:lstStyle/>
          <a:p>
            <a:pPr indent="0">
              <a:lnSpc>
                <a:spcPct val="115000"/>
              </a:lnSpc>
              <a:buNone/>
            </a:pPr>
            <a:r>
              <a:rPr lang="th-TH" sz="3200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		</a:t>
            </a:r>
            <a:r>
              <a:rPr lang="th-TH" sz="3200" b="1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การเรียงลำดับภายนอก </a:t>
            </a:r>
            <a:r>
              <a:rPr lang="th-TH" sz="3200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คือ อัลกอรึธึมการเรียงลำดับที่สามารถ</a:t>
            </a:r>
            <a:r>
              <a:rPr lang="th-TH" sz="3200" b="1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จัดการข้อมูล จำนวนมหาศาลได้ </a:t>
            </a:r>
            <a:r>
              <a:rPr lang="th-TH" sz="3200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เมื่อข้อมูลจัดเรียงไม่พอดี (fit) กับ</a:t>
            </a:r>
            <a:r>
              <a:rPr lang="th-TH" sz="3200" b="1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หน่วยความจำหลัก</a:t>
            </a:r>
            <a:r>
              <a:rPr lang="th-TH" sz="3200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ของคอมพิวเตอร์ (RAM) และจะต้องอยู่ในหน่วยความจำภายนอกที่ช้ากว่า (Hard drive) แทน</a:t>
            </a:r>
            <a:endParaRPr lang="en-US" sz="3200" dirty="0">
              <a:effectLst/>
              <a:latin typeface="TH Sarabun New" panose="020B0500040200020003" pitchFamily="34" charset="-34"/>
              <a:ea typeface="Arial" panose="020B0604020202020204" pitchFamily="34" charset="0"/>
              <a:cs typeface="TH Sarabun New" panose="020B0500040200020003" pitchFamily="34" charset="-34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th-TH" sz="3200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		การเรียงลำดับภายนอก</a:t>
            </a:r>
            <a:r>
              <a:rPr lang="th-TH" sz="3200" b="1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มักใช้อัลกอริทึมแบบไฮบริด</a:t>
            </a:r>
            <a:r>
              <a:rPr lang="th-TH" sz="3200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ในการเรียงลำดับส่วนของข้อมูล ที่มีขนาดเล็ก ข้อมูลจะถูกใส่ลงในหน่วยความจำหลัก จะถูกอ่าน จัดเรียง และเขียนลงในไฟล์ชั่วคราว ซึ่งในขั้นตอนการรวม</a:t>
            </a:r>
            <a:r>
              <a:rPr lang="th-TH" sz="3200" b="1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ไฟล์ย่อย</a:t>
            </a:r>
            <a:r>
              <a:rPr lang="th-TH" sz="3200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ที่เรียงลำดับจะถูก</a:t>
            </a:r>
            <a:r>
              <a:rPr lang="th-TH" sz="3200" b="1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รวมเป็นไฟล์ใหญ่</a:t>
            </a:r>
            <a:r>
              <a:rPr lang="th-TH" sz="3200" dirty="0">
                <a:effectLst/>
                <a:latin typeface="TH Sarabun New" panose="020B0500040200020003" pitchFamily="34" charset="-34"/>
                <a:ea typeface="Arial" panose="020B0604020202020204" pitchFamily="34" charset="0"/>
                <a:cs typeface="TH Sarabun New" panose="020B0500040200020003" pitchFamily="34" charset="-34"/>
              </a:rPr>
              <a:t>ไฟล์เดียว</a:t>
            </a:r>
            <a:endParaRPr lang="en-US" sz="3200" dirty="0">
              <a:effectLst/>
              <a:latin typeface="TH Sarabun New" panose="020B0500040200020003" pitchFamily="34" charset="-34"/>
              <a:ea typeface="Arial" panose="020B0604020202020204" pitchFamily="34" charset="0"/>
              <a:cs typeface="TH Sarabun New" panose="020B0500040200020003" pitchFamily="34" charset="-34"/>
            </a:endParaRPr>
          </a:p>
          <a:p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6086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08E46D-2CAF-4368-9441-8BBF37802D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644018"/>
              </p:ext>
            </p:extLst>
          </p:nvPr>
        </p:nvGraphicFramePr>
        <p:xfrm>
          <a:off x="2913063" y="1708788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BC3F1AEB-8DC8-4617-A601-6DD9EF0E20F0}"/>
              </a:ext>
            </a:extLst>
          </p:cNvPr>
          <p:cNvSpPr txBox="1">
            <a:spLocks/>
          </p:cNvSpPr>
          <p:nvPr/>
        </p:nvSpPr>
        <p:spPr>
          <a:xfrm>
            <a:off x="2999582" y="839154"/>
            <a:ext cx="782638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B13B85C-EB07-40ED-918E-7E292DA0748B}"/>
              </a:ext>
            </a:extLst>
          </p:cNvPr>
          <p:cNvSpPr txBox="1">
            <a:spLocks/>
          </p:cNvSpPr>
          <p:nvPr/>
        </p:nvSpPr>
        <p:spPr>
          <a:xfrm>
            <a:off x="5189853" y="839154"/>
            <a:ext cx="782638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A7B49E5E-16C5-4E18-AB03-A1D4BF0C9D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9771517"/>
              </p:ext>
            </p:extLst>
          </p:nvPr>
        </p:nvGraphicFramePr>
        <p:xfrm>
          <a:off x="2894013" y="2563179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0AFFC704-E901-4A53-A5AF-0C405B6B93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148718"/>
              </p:ext>
            </p:extLst>
          </p:nvPr>
        </p:nvGraphicFramePr>
        <p:xfrm>
          <a:off x="2913063" y="3417570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EF42DFB-A600-46D9-A251-0B98B18ABC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7685041"/>
              </p:ext>
            </p:extLst>
          </p:nvPr>
        </p:nvGraphicFramePr>
        <p:xfrm>
          <a:off x="2894012" y="4257675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C54C4AFE-DEA8-4016-A471-62C0F715BE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4455673"/>
              </p:ext>
            </p:extLst>
          </p:nvPr>
        </p:nvGraphicFramePr>
        <p:xfrm>
          <a:off x="5113338" y="1708788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B5AF54CA-E77B-4CE6-AD55-EDB8469429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2103432"/>
              </p:ext>
            </p:extLst>
          </p:nvPr>
        </p:nvGraphicFramePr>
        <p:xfrm>
          <a:off x="5094288" y="2563179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BCA9E438-7F07-40DC-AAC3-96B28123C2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935262"/>
              </p:ext>
            </p:extLst>
          </p:nvPr>
        </p:nvGraphicFramePr>
        <p:xfrm>
          <a:off x="5113338" y="3417570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0AFE8404-157E-4238-80B0-3965F08BCA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8338411"/>
              </p:ext>
            </p:extLst>
          </p:nvPr>
        </p:nvGraphicFramePr>
        <p:xfrm>
          <a:off x="5094287" y="4257675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23" name="Title 1">
            <a:extLst>
              <a:ext uri="{FF2B5EF4-FFF2-40B4-BE49-F238E27FC236}">
                <a16:creationId xmlns:a16="http://schemas.microsoft.com/office/drawing/2014/main" id="{197EFDE0-E2FC-408F-B41B-837E9999E5DF}"/>
              </a:ext>
            </a:extLst>
          </p:cNvPr>
          <p:cNvSpPr txBox="1">
            <a:spLocks/>
          </p:cNvSpPr>
          <p:nvPr/>
        </p:nvSpPr>
        <p:spPr>
          <a:xfrm>
            <a:off x="7326998" y="990126"/>
            <a:ext cx="782638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A68828F8-2BDE-486C-8461-3DBF01E2DF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0190814"/>
              </p:ext>
            </p:extLst>
          </p:nvPr>
        </p:nvGraphicFramePr>
        <p:xfrm>
          <a:off x="7326999" y="1779749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96EBF30-1255-4E54-93A1-88EAD404F6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9066476"/>
              </p:ext>
            </p:extLst>
          </p:nvPr>
        </p:nvGraphicFramePr>
        <p:xfrm>
          <a:off x="7301158" y="2692240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692C88B-4DF1-4A6A-9113-B838D40DA2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2264391"/>
              </p:ext>
            </p:extLst>
          </p:nvPr>
        </p:nvGraphicFramePr>
        <p:xfrm>
          <a:off x="7320208" y="3546631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10A68416-9EB3-4A63-8425-2BA8DC03E5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3581707"/>
              </p:ext>
            </p:extLst>
          </p:nvPr>
        </p:nvGraphicFramePr>
        <p:xfrm>
          <a:off x="7294562" y="4303636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32" name="Title 1">
            <a:extLst>
              <a:ext uri="{FF2B5EF4-FFF2-40B4-BE49-F238E27FC236}">
                <a16:creationId xmlns:a16="http://schemas.microsoft.com/office/drawing/2014/main" id="{97EA704C-CF95-493A-9271-A9DBB181AABE}"/>
              </a:ext>
            </a:extLst>
          </p:cNvPr>
          <p:cNvSpPr txBox="1">
            <a:spLocks/>
          </p:cNvSpPr>
          <p:nvPr/>
        </p:nvSpPr>
        <p:spPr>
          <a:xfrm>
            <a:off x="3606576" y="1656399"/>
            <a:ext cx="1500840" cy="72104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เปรียบเทียบ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A[</a:t>
            </a:r>
            <a:r>
              <a:rPr lang="en-US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กับ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B [j]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4818C26-E48C-43F4-9615-19D4909CC65D}"/>
              </a:ext>
            </a:extLst>
          </p:cNvPr>
          <p:cNvGrpSpPr/>
          <p:nvPr/>
        </p:nvGrpSpPr>
        <p:grpSpPr>
          <a:xfrm>
            <a:off x="6286961" y="1757840"/>
            <a:ext cx="872740" cy="518160"/>
            <a:chOff x="6300380" y="2486025"/>
            <a:chExt cx="872740" cy="518160"/>
          </a:xfrm>
        </p:grpSpPr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02852B4E-9047-4FE6-925B-9EE18E6E88F3}"/>
                </a:ext>
              </a:extLst>
            </p:cNvPr>
            <p:cNvSpPr txBox="1">
              <a:spLocks/>
            </p:cNvSpPr>
            <p:nvPr/>
          </p:nvSpPr>
          <p:spPr>
            <a:xfrm>
              <a:off x="6390482" y="2486025"/>
              <a:ext cx="782638" cy="51816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j</a:t>
              </a:r>
              <a:endParaRPr lang="th-TH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0CF2F39-E01B-4ACB-9055-5A071DBB53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0380" y="2687612"/>
              <a:ext cx="3480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BEFBE50-3B2A-4ACB-B568-A79EC8922C61}"/>
              </a:ext>
            </a:extLst>
          </p:cNvPr>
          <p:cNvGrpSpPr/>
          <p:nvPr/>
        </p:nvGrpSpPr>
        <p:grpSpPr>
          <a:xfrm>
            <a:off x="1294607" y="1779749"/>
            <a:ext cx="1093401" cy="474343"/>
            <a:chOff x="1323182" y="2477453"/>
            <a:chExt cx="957160" cy="518160"/>
          </a:xfrm>
        </p:grpSpPr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099A0350-BC6C-40D3-A051-F166E2EF20C8}"/>
                </a:ext>
              </a:extLst>
            </p:cNvPr>
            <p:cNvSpPr txBox="1">
              <a:spLocks/>
            </p:cNvSpPr>
            <p:nvPr/>
          </p:nvSpPr>
          <p:spPr>
            <a:xfrm>
              <a:off x="1323182" y="2477453"/>
              <a:ext cx="782638" cy="51816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b="1" dirty="0" err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i</a:t>
              </a:r>
              <a:endParaRPr lang="th-TH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6F877B3-1362-461A-908B-ED94D162851D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97" y="2658256"/>
              <a:ext cx="3490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473BE23-71AF-4344-8327-E1BBE4748B5A}"/>
              </a:ext>
            </a:extLst>
          </p:cNvPr>
          <p:cNvGrpSpPr/>
          <p:nvPr/>
        </p:nvGrpSpPr>
        <p:grpSpPr>
          <a:xfrm>
            <a:off x="8632034" y="1817845"/>
            <a:ext cx="892583" cy="518160"/>
            <a:chOff x="8725917" y="2433636"/>
            <a:chExt cx="892583" cy="518160"/>
          </a:xfrm>
        </p:grpSpPr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5890510F-9CD8-40AA-B941-50FFE3BAE70A}"/>
                </a:ext>
              </a:extLst>
            </p:cNvPr>
            <p:cNvSpPr txBox="1">
              <a:spLocks/>
            </p:cNvSpPr>
            <p:nvPr/>
          </p:nvSpPr>
          <p:spPr>
            <a:xfrm>
              <a:off x="8835862" y="2433636"/>
              <a:ext cx="782638" cy="51816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k</a:t>
              </a:r>
              <a:endParaRPr lang="th-TH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A966712-015D-4D61-AA6B-25ADD428E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25917" y="2658256"/>
              <a:ext cx="3480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Title 1">
            <a:extLst>
              <a:ext uri="{FF2B5EF4-FFF2-40B4-BE49-F238E27FC236}">
                <a16:creationId xmlns:a16="http://schemas.microsoft.com/office/drawing/2014/main" id="{DA01245A-8E59-4FB9-AE07-9980930DD26F}"/>
              </a:ext>
            </a:extLst>
          </p:cNvPr>
          <p:cNvSpPr txBox="1">
            <a:spLocks/>
          </p:cNvSpPr>
          <p:nvPr/>
        </p:nvSpPr>
        <p:spPr>
          <a:xfrm>
            <a:off x="9902976" y="990126"/>
            <a:ext cx="2289024" cy="13325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A[</a:t>
            </a:r>
            <a:r>
              <a:rPr lang="en-US" sz="20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 &lt; B[</a:t>
            </a:r>
            <a:r>
              <a:rPr lang="en-US" sz="20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</a:t>
            </a:r>
          </a:p>
          <a:p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Copy A[</a:t>
            </a:r>
            <a:r>
              <a:rPr lang="en-US" sz="20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 to list C</a:t>
            </a:r>
          </a:p>
          <a:p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Else : Copy B[</a:t>
            </a:r>
            <a:r>
              <a:rPr lang="en-US" sz="20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 to list C</a:t>
            </a:r>
            <a:endParaRPr lang="th-TH" sz="2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F0192EB7-D27F-4A38-98CB-C0377B1A8FD0}"/>
              </a:ext>
            </a:extLst>
          </p:cNvPr>
          <p:cNvSpPr txBox="1">
            <a:spLocks/>
          </p:cNvSpPr>
          <p:nvPr/>
        </p:nvSpPr>
        <p:spPr>
          <a:xfrm>
            <a:off x="7472332" y="1839754"/>
            <a:ext cx="475541" cy="4743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DAB60336-F44A-4854-A6DC-1FEF6C41E691}"/>
              </a:ext>
            </a:extLst>
          </p:cNvPr>
          <p:cNvSpPr txBox="1">
            <a:spLocks/>
          </p:cNvSpPr>
          <p:nvPr/>
        </p:nvSpPr>
        <p:spPr>
          <a:xfrm>
            <a:off x="7454704" y="2685098"/>
            <a:ext cx="475541" cy="4743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D3638020-95CE-48DD-95E2-9699318E5F16}"/>
              </a:ext>
            </a:extLst>
          </p:cNvPr>
          <p:cNvSpPr txBox="1">
            <a:spLocks/>
          </p:cNvSpPr>
          <p:nvPr/>
        </p:nvSpPr>
        <p:spPr>
          <a:xfrm>
            <a:off x="7472332" y="3561396"/>
            <a:ext cx="475541" cy="4743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568A38C3-7FEF-4229-BED1-9D531FBD1ED8}"/>
              </a:ext>
            </a:extLst>
          </p:cNvPr>
          <p:cNvSpPr txBox="1">
            <a:spLocks/>
          </p:cNvSpPr>
          <p:nvPr/>
        </p:nvSpPr>
        <p:spPr>
          <a:xfrm>
            <a:off x="7472332" y="4430553"/>
            <a:ext cx="475541" cy="4743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9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77" name="Content Placeholder 4">
            <a:extLst>
              <a:ext uri="{FF2B5EF4-FFF2-40B4-BE49-F238E27FC236}">
                <a16:creationId xmlns:a16="http://schemas.microsoft.com/office/drawing/2014/main" id="{15A4ACBF-1F62-40C3-A5D4-CACA11393D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7741252"/>
              </p:ext>
            </p:extLst>
          </p:nvPr>
        </p:nvGraphicFramePr>
        <p:xfrm>
          <a:off x="7285365" y="5212075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78" name="Title 1">
            <a:extLst>
              <a:ext uri="{FF2B5EF4-FFF2-40B4-BE49-F238E27FC236}">
                <a16:creationId xmlns:a16="http://schemas.microsoft.com/office/drawing/2014/main" id="{A0C99CB2-09FD-47CA-BB01-C3AAADE12E15}"/>
              </a:ext>
            </a:extLst>
          </p:cNvPr>
          <p:cNvSpPr txBox="1">
            <a:spLocks/>
          </p:cNvSpPr>
          <p:nvPr/>
        </p:nvSpPr>
        <p:spPr>
          <a:xfrm>
            <a:off x="7479544" y="5313513"/>
            <a:ext cx="477545" cy="3001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12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79" name="Content Placeholder 4">
            <a:extLst>
              <a:ext uri="{FF2B5EF4-FFF2-40B4-BE49-F238E27FC236}">
                <a16:creationId xmlns:a16="http://schemas.microsoft.com/office/drawing/2014/main" id="{26F891B5-0B89-42C9-94D3-C0A494C815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9868158"/>
              </p:ext>
            </p:extLst>
          </p:nvPr>
        </p:nvGraphicFramePr>
        <p:xfrm>
          <a:off x="7294562" y="4281246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80" name="Title 1">
            <a:extLst>
              <a:ext uri="{FF2B5EF4-FFF2-40B4-BE49-F238E27FC236}">
                <a16:creationId xmlns:a16="http://schemas.microsoft.com/office/drawing/2014/main" id="{00D4331A-80B5-4F72-973E-A45EC0047F31}"/>
              </a:ext>
            </a:extLst>
          </p:cNvPr>
          <p:cNvSpPr txBox="1">
            <a:spLocks/>
          </p:cNvSpPr>
          <p:nvPr/>
        </p:nvSpPr>
        <p:spPr>
          <a:xfrm>
            <a:off x="7423257" y="4408163"/>
            <a:ext cx="477545" cy="3001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15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81" name="Content Placeholder 4">
            <a:extLst>
              <a:ext uri="{FF2B5EF4-FFF2-40B4-BE49-F238E27FC236}">
                <a16:creationId xmlns:a16="http://schemas.microsoft.com/office/drawing/2014/main" id="{2EFD1335-CF02-4035-B019-1B8E0ED1B3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2754276"/>
              </p:ext>
            </p:extLst>
          </p:nvPr>
        </p:nvGraphicFramePr>
        <p:xfrm>
          <a:off x="7287310" y="5226841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82" name="Title 1">
            <a:extLst>
              <a:ext uri="{FF2B5EF4-FFF2-40B4-BE49-F238E27FC236}">
                <a16:creationId xmlns:a16="http://schemas.microsoft.com/office/drawing/2014/main" id="{8E8068B8-F380-499E-A6B6-B3DFE4C9639C}"/>
              </a:ext>
            </a:extLst>
          </p:cNvPr>
          <p:cNvSpPr txBox="1">
            <a:spLocks/>
          </p:cNvSpPr>
          <p:nvPr/>
        </p:nvSpPr>
        <p:spPr>
          <a:xfrm>
            <a:off x="9103879" y="244397"/>
            <a:ext cx="3088121" cy="72104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 two sorted list </a:t>
            </a:r>
          </a:p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To single sorted list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6337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22222E-6 L 0.00065 0.1298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648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-0.00026 0.13009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-0.00234 0.11898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5949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12986 L -1.45833E-6 0.25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.25 L -0.00013 0.37546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6273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13009 L -1.66667E-6 0.25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8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5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0.11899 L -0.00234 0.24445 " pathEditMode="relative" rAng="0" ptsTypes="AA">
                                      <p:cBhvr>
                                        <p:cTn id="157" dur="1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6250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3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37546 L -0.0013 0.5125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3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L -0.08867 -0.13518 " pathEditMode="relative" rAng="0" ptsTypes="AA">
                                      <p:cBhvr>
                                        <p:cTn id="18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0" y="-6759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-2.70833E-6 -0.25 " pathEditMode="relative" rAng="0" ptsTypes="AA">
                                      <p:cBhvr>
                                        <p:cTn id="18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07407E-6 L 6.25E-7 -0.25 " pathEditMode="relative" rAng="0" ptsTypes="AA">
                                      <p:cBhvr>
                                        <p:cTn id="19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11111E-6 L -1.875E-6 -0.25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22222E-6 L 1.45833E-6 -0.25 " pathEditMode="relative" rAng="0" ptsTypes="AA">
                                      <p:cBhvr>
                                        <p:cTn id="19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5125 L 1.45833E-6 0.25 " pathEditMode="relative" rAng="0" ptsTypes="AA">
                                      <p:cBhvr>
                                        <p:cTn id="19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13264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22222E-6 L -1.875E-6 -0.25 " pathEditMode="relative" rAng="0" ptsTypes="AA">
                                      <p:cBhvr>
                                        <p:cTn id="19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6.25E-7 -0.25 " pathEditMode="relative" rAng="0" ptsTypes="AA">
                                      <p:cBhvr>
                                        <p:cTn id="201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6 L -1.875E-6 -0.25 " pathEditMode="relative" rAng="0" ptsTypes="AA">
                                      <p:cBhvr>
                                        <p:cTn id="203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44444E-6 L -1.875E-6 -0.25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81481E-6 L 2.70833E-6 -0.25 " pathEditMode="relative" rAng="0" ptsTypes="AA">
                                      <p:cBhvr>
                                        <p:cTn id="207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22222E-6 L -2.91667E-6 -0.25 " pathEditMode="relative" rAng="0" ptsTypes="AA">
                                      <p:cBhvr>
                                        <p:cTn id="209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.25 L -0.00013 0.37547 " pathEditMode="relative" rAng="0" ptsTypes="AA">
                                      <p:cBhvr>
                                        <p:cTn id="21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5995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0.24444 L -0.00364 0.37408 " pathEditMode="relative" rAng="0" ptsTypes="AA">
                                      <p:cBhvr>
                                        <p:cTn id="21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4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9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6" dur="25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25 L -0.00234 0.37732 " pathEditMode="relative" rAng="0" ptsTypes="AA">
                                      <p:cBhvr>
                                        <p:cTn id="24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6551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37546 L -0.0013 0.5125 " pathEditMode="relative" rAng="0" ptsTypes="AA">
                                      <p:cBhvr>
                                        <p:cTn id="24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3" grpId="0"/>
      <p:bldP spid="23" grpId="1"/>
      <p:bldP spid="32" grpId="0"/>
      <p:bldP spid="41" grpId="0"/>
      <p:bldP spid="42" grpId="0"/>
      <p:bldP spid="42" grpId="1"/>
      <p:bldP spid="74" grpId="0"/>
      <p:bldP spid="74" grpId="1"/>
      <p:bldP spid="75" grpId="0"/>
      <p:bldP spid="75" grpId="1"/>
      <p:bldP spid="76" grpId="0"/>
      <p:bldP spid="76" grpId="1"/>
      <p:bldP spid="78" grpId="0"/>
      <p:bldP spid="78" grpId="1"/>
      <p:bldP spid="8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08E46D-2CAF-4368-9441-8BBF37802D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7809452"/>
              </p:ext>
            </p:extLst>
          </p:nvPr>
        </p:nvGraphicFramePr>
        <p:xfrm>
          <a:off x="2193801" y="863605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BFB0F771-420D-4B71-9165-E722BE916A02}"/>
              </a:ext>
            </a:extLst>
          </p:cNvPr>
          <p:cNvSpPr txBox="1">
            <a:spLocks/>
          </p:cNvSpPr>
          <p:nvPr/>
        </p:nvSpPr>
        <p:spPr>
          <a:xfrm>
            <a:off x="9113483" y="145811"/>
            <a:ext cx="3088121" cy="72104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 two sorted list </a:t>
            </a:r>
          </a:p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To single sorted list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3F1AEB-8DC8-4617-A601-6DD9EF0E20F0}"/>
              </a:ext>
            </a:extLst>
          </p:cNvPr>
          <p:cNvSpPr txBox="1">
            <a:spLocks/>
          </p:cNvSpPr>
          <p:nvPr/>
        </p:nvSpPr>
        <p:spPr>
          <a:xfrm>
            <a:off x="2270552" y="178517"/>
            <a:ext cx="782638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B13B85C-EB07-40ED-918E-7E292DA0748B}"/>
              </a:ext>
            </a:extLst>
          </p:cNvPr>
          <p:cNvSpPr txBox="1">
            <a:spLocks/>
          </p:cNvSpPr>
          <p:nvPr/>
        </p:nvSpPr>
        <p:spPr>
          <a:xfrm>
            <a:off x="4460823" y="178517"/>
            <a:ext cx="782638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A7B49E5E-16C5-4E18-AB03-A1D4BF0C9D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2185693"/>
              </p:ext>
            </p:extLst>
          </p:nvPr>
        </p:nvGraphicFramePr>
        <p:xfrm>
          <a:off x="2174751" y="1717996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0AFFC704-E901-4A53-A5AF-0C405B6B93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5489018"/>
              </p:ext>
            </p:extLst>
          </p:nvPr>
        </p:nvGraphicFramePr>
        <p:xfrm>
          <a:off x="2193801" y="2572387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EF42DFB-A600-46D9-A251-0B98B18ABC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6960811"/>
              </p:ext>
            </p:extLst>
          </p:nvPr>
        </p:nvGraphicFramePr>
        <p:xfrm>
          <a:off x="2174750" y="3412492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C54C4AFE-DEA8-4016-A471-62C0F715BE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6279000"/>
              </p:ext>
            </p:extLst>
          </p:nvPr>
        </p:nvGraphicFramePr>
        <p:xfrm>
          <a:off x="4394076" y="863605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B5AF54CA-E77B-4CE6-AD55-EDB8469429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2971756"/>
              </p:ext>
            </p:extLst>
          </p:nvPr>
        </p:nvGraphicFramePr>
        <p:xfrm>
          <a:off x="4375026" y="1717996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BCA9E438-7F07-40DC-AAC3-96B28123C2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4428132"/>
              </p:ext>
            </p:extLst>
          </p:nvPr>
        </p:nvGraphicFramePr>
        <p:xfrm>
          <a:off x="4394076" y="2572387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0AFE8404-157E-4238-80B0-3965F08BCA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4244510"/>
              </p:ext>
            </p:extLst>
          </p:nvPr>
        </p:nvGraphicFramePr>
        <p:xfrm>
          <a:off x="4375025" y="3412492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23" name="Title 1">
            <a:extLst>
              <a:ext uri="{FF2B5EF4-FFF2-40B4-BE49-F238E27FC236}">
                <a16:creationId xmlns:a16="http://schemas.microsoft.com/office/drawing/2014/main" id="{197EFDE0-E2FC-408F-B41B-837E9999E5DF}"/>
              </a:ext>
            </a:extLst>
          </p:cNvPr>
          <p:cNvSpPr txBox="1">
            <a:spLocks/>
          </p:cNvSpPr>
          <p:nvPr/>
        </p:nvSpPr>
        <p:spPr>
          <a:xfrm>
            <a:off x="6464048" y="163751"/>
            <a:ext cx="782638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38" name="Content Placeholder 4">
            <a:extLst>
              <a:ext uri="{FF2B5EF4-FFF2-40B4-BE49-F238E27FC236}">
                <a16:creationId xmlns:a16="http://schemas.microsoft.com/office/drawing/2014/main" id="{3F7A4BEB-EB1F-4398-A989-684B67A414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5279376"/>
              </p:ext>
            </p:extLst>
          </p:nvPr>
        </p:nvGraphicFramePr>
        <p:xfrm>
          <a:off x="6448483" y="863605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43" name="Content Placeholder 4">
            <a:extLst>
              <a:ext uri="{FF2B5EF4-FFF2-40B4-BE49-F238E27FC236}">
                <a16:creationId xmlns:a16="http://schemas.microsoft.com/office/drawing/2014/main" id="{2EC4C804-F630-4641-9630-CEE866A56B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4387066"/>
              </p:ext>
            </p:extLst>
          </p:nvPr>
        </p:nvGraphicFramePr>
        <p:xfrm>
          <a:off x="6422642" y="1776096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44" name="Content Placeholder 4">
            <a:extLst>
              <a:ext uri="{FF2B5EF4-FFF2-40B4-BE49-F238E27FC236}">
                <a16:creationId xmlns:a16="http://schemas.microsoft.com/office/drawing/2014/main" id="{90167743-A2EA-4CC4-8EA5-9E70A39534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3207858"/>
              </p:ext>
            </p:extLst>
          </p:nvPr>
        </p:nvGraphicFramePr>
        <p:xfrm>
          <a:off x="6441692" y="2630487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45" name="Content Placeholder 4">
            <a:extLst>
              <a:ext uri="{FF2B5EF4-FFF2-40B4-BE49-F238E27FC236}">
                <a16:creationId xmlns:a16="http://schemas.microsoft.com/office/drawing/2014/main" id="{BF1E4ECA-375A-47B9-858F-0AFD6026B5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4951719"/>
              </p:ext>
            </p:extLst>
          </p:nvPr>
        </p:nvGraphicFramePr>
        <p:xfrm>
          <a:off x="6440267" y="3497501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46" name="Title 1">
            <a:extLst>
              <a:ext uri="{FF2B5EF4-FFF2-40B4-BE49-F238E27FC236}">
                <a16:creationId xmlns:a16="http://schemas.microsoft.com/office/drawing/2014/main" id="{82B1E0A7-58E3-40D3-989A-98C36BE96BFF}"/>
              </a:ext>
            </a:extLst>
          </p:cNvPr>
          <p:cNvSpPr txBox="1">
            <a:spLocks/>
          </p:cNvSpPr>
          <p:nvPr/>
        </p:nvSpPr>
        <p:spPr>
          <a:xfrm>
            <a:off x="6593816" y="923610"/>
            <a:ext cx="475541" cy="4743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FDC935FA-82C1-4A2C-9F7A-843687091192}"/>
              </a:ext>
            </a:extLst>
          </p:cNvPr>
          <p:cNvSpPr txBox="1">
            <a:spLocks/>
          </p:cNvSpPr>
          <p:nvPr/>
        </p:nvSpPr>
        <p:spPr>
          <a:xfrm>
            <a:off x="6576188" y="1768954"/>
            <a:ext cx="475541" cy="4743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9C4FEFA4-3D41-4610-911F-76FD38E92638}"/>
              </a:ext>
            </a:extLst>
          </p:cNvPr>
          <p:cNvSpPr txBox="1">
            <a:spLocks/>
          </p:cNvSpPr>
          <p:nvPr/>
        </p:nvSpPr>
        <p:spPr>
          <a:xfrm>
            <a:off x="6593816" y="2645252"/>
            <a:ext cx="475541" cy="4743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35209352-424C-4E74-B14C-802DD7A9675E}"/>
              </a:ext>
            </a:extLst>
          </p:cNvPr>
          <p:cNvSpPr txBox="1">
            <a:spLocks/>
          </p:cNvSpPr>
          <p:nvPr/>
        </p:nvSpPr>
        <p:spPr>
          <a:xfrm>
            <a:off x="6617598" y="3556084"/>
            <a:ext cx="475541" cy="4743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9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50" name="Content Placeholder 4">
            <a:extLst>
              <a:ext uri="{FF2B5EF4-FFF2-40B4-BE49-F238E27FC236}">
                <a16:creationId xmlns:a16="http://schemas.microsoft.com/office/drawing/2014/main" id="{54359947-F301-452B-814D-F1F619E965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1678044"/>
              </p:ext>
            </p:extLst>
          </p:nvPr>
        </p:nvGraphicFramePr>
        <p:xfrm>
          <a:off x="6464049" y="5248908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51" name="Title 1">
            <a:extLst>
              <a:ext uri="{FF2B5EF4-FFF2-40B4-BE49-F238E27FC236}">
                <a16:creationId xmlns:a16="http://schemas.microsoft.com/office/drawing/2014/main" id="{83DDDFD0-1236-4ADA-A1D1-0F88EFB768D6}"/>
              </a:ext>
            </a:extLst>
          </p:cNvPr>
          <p:cNvSpPr txBox="1">
            <a:spLocks/>
          </p:cNvSpPr>
          <p:nvPr/>
        </p:nvSpPr>
        <p:spPr>
          <a:xfrm>
            <a:off x="6657317" y="5393444"/>
            <a:ext cx="477545" cy="3001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15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52" name="Content Placeholder 4">
            <a:extLst>
              <a:ext uri="{FF2B5EF4-FFF2-40B4-BE49-F238E27FC236}">
                <a16:creationId xmlns:a16="http://schemas.microsoft.com/office/drawing/2014/main" id="{C16EF326-9243-47E5-AFDD-185F82C563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3248068"/>
              </p:ext>
            </p:extLst>
          </p:nvPr>
        </p:nvGraphicFramePr>
        <p:xfrm>
          <a:off x="6422639" y="4337287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53" name="Title 1">
            <a:extLst>
              <a:ext uri="{FF2B5EF4-FFF2-40B4-BE49-F238E27FC236}">
                <a16:creationId xmlns:a16="http://schemas.microsoft.com/office/drawing/2014/main" id="{B321CD6B-844D-4680-AE12-330083E5D2FC}"/>
              </a:ext>
            </a:extLst>
          </p:cNvPr>
          <p:cNvSpPr txBox="1">
            <a:spLocks/>
          </p:cNvSpPr>
          <p:nvPr/>
        </p:nvSpPr>
        <p:spPr>
          <a:xfrm>
            <a:off x="6576188" y="4425711"/>
            <a:ext cx="477545" cy="3001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12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54" name="Content Placeholder 4">
            <a:extLst>
              <a:ext uri="{FF2B5EF4-FFF2-40B4-BE49-F238E27FC236}">
                <a16:creationId xmlns:a16="http://schemas.microsoft.com/office/drawing/2014/main" id="{B46271F9-38D0-4D2F-8AB5-DE640B00EB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4990311"/>
              </p:ext>
            </p:extLst>
          </p:nvPr>
        </p:nvGraphicFramePr>
        <p:xfrm>
          <a:off x="6458599" y="6073458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55" name="Title 1">
            <a:extLst>
              <a:ext uri="{FF2B5EF4-FFF2-40B4-BE49-F238E27FC236}">
                <a16:creationId xmlns:a16="http://schemas.microsoft.com/office/drawing/2014/main" id="{BED280D9-ADA9-4F80-9545-FA7E5445679D}"/>
              </a:ext>
            </a:extLst>
          </p:cNvPr>
          <p:cNvSpPr txBox="1">
            <a:spLocks/>
          </p:cNvSpPr>
          <p:nvPr/>
        </p:nvSpPr>
        <p:spPr>
          <a:xfrm>
            <a:off x="1941795" y="4365290"/>
            <a:ext cx="1248545" cy="72104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503B4B7D-DB79-412F-A74B-3A4D2B176B6A}"/>
              </a:ext>
            </a:extLst>
          </p:cNvPr>
          <p:cNvSpPr txBox="1">
            <a:spLocks/>
          </p:cNvSpPr>
          <p:nvPr/>
        </p:nvSpPr>
        <p:spPr>
          <a:xfrm>
            <a:off x="4127398" y="4385944"/>
            <a:ext cx="1248545" cy="72104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0D7BCE9D-0FE0-4E64-A813-9C38B964086A}"/>
              </a:ext>
            </a:extLst>
          </p:cNvPr>
          <p:cNvSpPr txBox="1">
            <a:spLocks/>
          </p:cNvSpPr>
          <p:nvPr/>
        </p:nvSpPr>
        <p:spPr>
          <a:xfrm>
            <a:off x="8169818" y="863605"/>
            <a:ext cx="1248545" cy="72104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l-GR" b="0" i="0" dirty="0">
                <a:effectLst/>
                <a:latin typeface="arial" panose="020B0604020202020204" pitchFamily="34" charset="0"/>
              </a:rPr>
              <a:t>Θ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M+n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69CC5E63-5CED-4DDA-92BF-7FE2A196372E}"/>
              </a:ext>
            </a:extLst>
          </p:cNvPr>
          <p:cNvSpPr txBox="1">
            <a:spLocks/>
          </p:cNvSpPr>
          <p:nvPr/>
        </p:nvSpPr>
        <p:spPr>
          <a:xfrm>
            <a:off x="7975600" y="1584649"/>
            <a:ext cx="4053840" cy="448880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Algorithm Merge(A, B, 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m,n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{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1; j = 1; k=1;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while( 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&lt;= m &amp; j &lt;= n)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if (A[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 &lt; B[j] 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C[k++] = A[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++];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else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C[k++] = B[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j++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];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for( ; I &lt;= m ; 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++)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C[k++] = A[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];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for (; I &lt;= n ; 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j++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algn="l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C[k++] = B[j];</a:t>
            </a:r>
            <a:endParaRPr lang="th-TH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58927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08E46D-2CAF-4368-9441-8BBF37802D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968"/>
              </p:ext>
            </p:extLst>
          </p:nvPr>
        </p:nvGraphicFramePr>
        <p:xfrm>
          <a:off x="2324973" y="879752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BC3F1AEB-8DC8-4617-A601-6DD9EF0E20F0}"/>
              </a:ext>
            </a:extLst>
          </p:cNvPr>
          <p:cNvSpPr txBox="1">
            <a:spLocks/>
          </p:cNvSpPr>
          <p:nvPr/>
        </p:nvSpPr>
        <p:spPr>
          <a:xfrm>
            <a:off x="2401724" y="194664"/>
            <a:ext cx="782638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B13B85C-EB07-40ED-918E-7E292DA0748B}"/>
              </a:ext>
            </a:extLst>
          </p:cNvPr>
          <p:cNvSpPr txBox="1">
            <a:spLocks/>
          </p:cNvSpPr>
          <p:nvPr/>
        </p:nvSpPr>
        <p:spPr>
          <a:xfrm>
            <a:off x="3593147" y="187590"/>
            <a:ext cx="782638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A7B49E5E-16C5-4E18-AB03-A1D4BF0C9D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3605236"/>
              </p:ext>
            </p:extLst>
          </p:nvPr>
        </p:nvGraphicFramePr>
        <p:xfrm>
          <a:off x="2305923" y="1734143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0AFFC704-E901-4A53-A5AF-0C405B6B93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5858088"/>
              </p:ext>
            </p:extLst>
          </p:nvPr>
        </p:nvGraphicFramePr>
        <p:xfrm>
          <a:off x="2324973" y="2588534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C54C4AFE-DEA8-4016-A471-62C0F715BE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5285205"/>
              </p:ext>
            </p:extLst>
          </p:nvPr>
        </p:nvGraphicFramePr>
        <p:xfrm>
          <a:off x="3526400" y="872678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B5AF54CA-E77B-4CE6-AD55-EDB8469429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2357269"/>
              </p:ext>
            </p:extLst>
          </p:nvPr>
        </p:nvGraphicFramePr>
        <p:xfrm>
          <a:off x="3507350" y="1727069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BCA9E438-7F07-40DC-AAC3-96B28123C2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6671827"/>
              </p:ext>
            </p:extLst>
          </p:nvPr>
        </p:nvGraphicFramePr>
        <p:xfrm>
          <a:off x="3526400" y="2581460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23" name="Title 1">
            <a:extLst>
              <a:ext uri="{FF2B5EF4-FFF2-40B4-BE49-F238E27FC236}">
                <a16:creationId xmlns:a16="http://schemas.microsoft.com/office/drawing/2014/main" id="{197EFDE0-E2FC-408F-B41B-837E9999E5DF}"/>
              </a:ext>
            </a:extLst>
          </p:cNvPr>
          <p:cNvSpPr txBox="1">
            <a:spLocks/>
          </p:cNvSpPr>
          <p:nvPr/>
        </p:nvSpPr>
        <p:spPr>
          <a:xfrm>
            <a:off x="4682857" y="183994"/>
            <a:ext cx="782638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82B1E0A7-58E3-40D3-989A-98C36BE96BFF}"/>
              </a:ext>
            </a:extLst>
          </p:cNvPr>
          <p:cNvSpPr txBox="1">
            <a:spLocks/>
          </p:cNvSpPr>
          <p:nvPr/>
        </p:nvSpPr>
        <p:spPr>
          <a:xfrm>
            <a:off x="4812625" y="943853"/>
            <a:ext cx="475541" cy="4743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1BBCB86C-A16E-4878-9461-E0BC41E704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9743848"/>
              </p:ext>
            </p:extLst>
          </p:nvPr>
        </p:nvGraphicFramePr>
        <p:xfrm>
          <a:off x="4682857" y="883848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10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E7E02A8C-1688-4B57-A5AB-2D5290FF04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912555"/>
              </p:ext>
            </p:extLst>
          </p:nvPr>
        </p:nvGraphicFramePr>
        <p:xfrm>
          <a:off x="4663807" y="1738239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id="{795BC6EC-2AF3-4BB3-908F-DE16E64CBC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1617097"/>
              </p:ext>
            </p:extLst>
          </p:nvPr>
        </p:nvGraphicFramePr>
        <p:xfrm>
          <a:off x="4682857" y="2592630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34" name="Title 1">
            <a:extLst>
              <a:ext uri="{FF2B5EF4-FFF2-40B4-BE49-F238E27FC236}">
                <a16:creationId xmlns:a16="http://schemas.microsoft.com/office/drawing/2014/main" id="{1DF7F73F-0C44-4B17-9814-8957A22DE1A9}"/>
              </a:ext>
            </a:extLst>
          </p:cNvPr>
          <p:cNvSpPr txBox="1">
            <a:spLocks/>
          </p:cNvSpPr>
          <p:nvPr/>
        </p:nvSpPr>
        <p:spPr>
          <a:xfrm>
            <a:off x="5962229" y="959333"/>
            <a:ext cx="475541" cy="4743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CFD60BBF-BF37-4C8F-8666-0E7B15E549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251009"/>
              </p:ext>
            </p:extLst>
          </p:nvPr>
        </p:nvGraphicFramePr>
        <p:xfrm>
          <a:off x="5832461" y="899328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B56D0913-A100-462F-9C53-386F0767F9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3847175"/>
              </p:ext>
            </p:extLst>
          </p:nvPr>
        </p:nvGraphicFramePr>
        <p:xfrm>
          <a:off x="5813411" y="1753719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C7D45965-AFB0-44FF-9A37-71DF1E7C47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961688"/>
              </p:ext>
            </p:extLst>
          </p:nvPr>
        </p:nvGraphicFramePr>
        <p:xfrm>
          <a:off x="5832461" y="2608110"/>
          <a:ext cx="782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sp>
        <p:nvSpPr>
          <p:cNvPr id="39" name="Title 1">
            <a:extLst>
              <a:ext uri="{FF2B5EF4-FFF2-40B4-BE49-F238E27FC236}">
                <a16:creationId xmlns:a16="http://schemas.microsoft.com/office/drawing/2014/main" id="{8F9EF648-44C9-42A3-BDA0-3D8F2FA1C563}"/>
              </a:ext>
            </a:extLst>
          </p:cNvPr>
          <p:cNvSpPr txBox="1">
            <a:spLocks/>
          </p:cNvSpPr>
          <p:nvPr/>
        </p:nvSpPr>
        <p:spPr>
          <a:xfrm>
            <a:off x="5904931" y="183994"/>
            <a:ext cx="782638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1322AE0F-D30D-4E67-B2CE-0542B9A24E1A}"/>
              </a:ext>
            </a:extLst>
          </p:cNvPr>
          <p:cNvSpPr txBox="1">
            <a:spLocks/>
          </p:cNvSpPr>
          <p:nvPr/>
        </p:nvSpPr>
        <p:spPr>
          <a:xfrm>
            <a:off x="7017640" y="3445354"/>
            <a:ext cx="4475731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ใช้การแยก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merge 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สองลิสต์เข้าด้วยกัน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9B8EE86-3318-451E-BFE2-23B0E71C605A}"/>
              </a:ext>
            </a:extLst>
          </p:cNvPr>
          <p:cNvGrpSpPr/>
          <p:nvPr/>
        </p:nvGrpSpPr>
        <p:grpSpPr>
          <a:xfrm>
            <a:off x="2964505" y="3233481"/>
            <a:ext cx="790986" cy="534517"/>
            <a:chOff x="3452884" y="3288950"/>
            <a:chExt cx="790986" cy="534517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B5749A6-DA16-41F0-BC4F-FE5E1479DCFF}"/>
                </a:ext>
              </a:extLst>
            </p:cNvPr>
            <p:cNvCxnSpPr>
              <a:cxnSpLocks/>
            </p:cNvCxnSpPr>
            <p:nvPr/>
          </p:nvCxnSpPr>
          <p:spPr>
            <a:xfrm>
              <a:off x="3452884" y="3288950"/>
              <a:ext cx="406291" cy="5311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05E950B-EA26-41B8-A1F0-895BB28A75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9181" y="3288950"/>
              <a:ext cx="324689" cy="5345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A6E37BC-6D9D-49B2-A747-1E59E69D6F73}"/>
              </a:ext>
            </a:extLst>
          </p:cNvPr>
          <p:cNvGrpSpPr/>
          <p:nvPr/>
        </p:nvGrpSpPr>
        <p:grpSpPr>
          <a:xfrm>
            <a:off x="5171243" y="3179762"/>
            <a:ext cx="790986" cy="534517"/>
            <a:chOff x="3452884" y="3288950"/>
            <a:chExt cx="790986" cy="534517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DA5E6CF-49EC-464D-AA75-30F9F596EB16}"/>
                </a:ext>
              </a:extLst>
            </p:cNvPr>
            <p:cNvCxnSpPr>
              <a:cxnSpLocks/>
            </p:cNvCxnSpPr>
            <p:nvPr/>
          </p:nvCxnSpPr>
          <p:spPr>
            <a:xfrm>
              <a:off x="3452884" y="3288950"/>
              <a:ext cx="406291" cy="5311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F7F24D6-39F6-4A30-954C-F4A3FF183D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9181" y="3288950"/>
              <a:ext cx="324689" cy="5345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64" name="Content Placeholder 4">
            <a:extLst>
              <a:ext uri="{FF2B5EF4-FFF2-40B4-BE49-F238E27FC236}">
                <a16:creationId xmlns:a16="http://schemas.microsoft.com/office/drawing/2014/main" id="{23295899-FAA4-414F-96B3-530E0C4721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3583291"/>
              </p:ext>
            </p:extLst>
          </p:nvPr>
        </p:nvGraphicFramePr>
        <p:xfrm>
          <a:off x="2964505" y="4061195"/>
          <a:ext cx="78263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65" name="Content Placeholder 4">
            <a:extLst>
              <a:ext uri="{FF2B5EF4-FFF2-40B4-BE49-F238E27FC236}">
                <a16:creationId xmlns:a16="http://schemas.microsoft.com/office/drawing/2014/main" id="{4EF4054E-9760-4600-89D7-7F1BDBC870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900622"/>
              </p:ext>
            </p:extLst>
          </p:nvPr>
        </p:nvGraphicFramePr>
        <p:xfrm>
          <a:off x="5187248" y="4049633"/>
          <a:ext cx="78263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50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3" grpId="0"/>
      <p:bldP spid="46" grpId="0"/>
      <p:bldP spid="34" grpId="0"/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2D665DF5-818F-42C7-A8FE-4DA90B9633E9}"/>
              </a:ext>
            </a:extLst>
          </p:cNvPr>
          <p:cNvSpPr txBox="1">
            <a:spLocks/>
          </p:cNvSpPr>
          <p:nvPr/>
        </p:nvSpPr>
        <p:spPr>
          <a:xfrm>
            <a:off x="7062397" y="2769661"/>
            <a:ext cx="2911572" cy="6153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9B8EE86-3318-451E-BFE2-23B0E71C605A}"/>
              </a:ext>
            </a:extLst>
          </p:cNvPr>
          <p:cNvGrpSpPr/>
          <p:nvPr/>
        </p:nvGrpSpPr>
        <p:grpSpPr>
          <a:xfrm>
            <a:off x="3287561" y="3220504"/>
            <a:ext cx="790986" cy="534517"/>
            <a:chOff x="3452884" y="3288950"/>
            <a:chExt cx="790986" cy="534517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B5749A6-DA16-41F0-BC4F-FE5E1479DCFF}"/>
                </a:ext>
              </a:extLst>
            </p:cNvPr>
            <p:cNvCxnSpPr>
              <a:cxnSpLocks/>
            </p:cNvCxnSpPr>
            <p:nvPr/>
          </p:nvCxnSpPr>
          <p:spPr>
            <a:xfrm>
              <a:off x="3452884" y="3288950"/>
              <a:ext cx="406291" cy="5311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05E950B-EA26-41B8-A1F0-895BB28A75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9181" y="3288950"/>
              <a:ext cx="324689" cy="5345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64" name="Content Placeholder 4">
            <a:extLst>
              <a:ext uri="{FF2B5EF4-FFF2-40B4-BE49-F238E27FC236}">
                <a16:creationId xmlns:a16="http://schemas.microsoft.com/office/drawing/2014/main" id="{23295899-FAA4-414F-96B3-530E0C4721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5231588"/>
              </p:ext>
            </p:extLst>
          </p:nvPr>
        </p:nvGraphicFramePr>
        <p:xfrm>
          <a:off x="2612080" y="451220"/>
          <a:ext cx="78263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65" name="Content Placeholder 4">
            <a:extLst>
              <a:ext uri="{FF2B5EF4-FFF2-40B4-BE49-F238E27FC236}">
                <a16:creationId xmlns:a16="http://schemas.microsoft.com/office/drawing/2014/main" id="{4EF4054E-9760-4600-89D7-7F1BDBC870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3347658"/>
              </p:ext>
            </p:extLst>
          </p:nvPr>
        </p:nvGraphicFramePr>
        <p:xfrm>
          <a:off x="4078547" y="451220"/>
          <a:ext cx="78263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70964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13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16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78984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CA51FAF-25AB-4282-91F3-275BE0B1C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718161"/>
              </p:ext>
            </p:extLst>
          </p:nvPr>
        </p:nvGraphicFramePr>
        <p:xfrm>
          <a:off x="1050545" y="4064828"/>
          <a:ext cx="812799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88985317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7663902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9299342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763282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7043078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8362561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70498474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103936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813467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2224931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9366995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95528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4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6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8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9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10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13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15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16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18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19</a:t>
                      </a:r>
                      <a:endParaRPr lang="th-TH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193884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7FBF85-8B56-446C-86ED-73128CD9889E}"/>
              </a:ext>
            </a:extLst>
          </p:cNvPr>
          <p:cNvCxnSpPr/>
          <p:nvPr/>
        </p:nvCxnSpPr>
        <p:spPr>
          <a:xfrm>
            <a:off x="5200650" y="0"/>
            <a:ext cx="0" cy="37516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4C6EB6-8CBB-40B7-AA75-121263FC1A65}"/>
              </a:ext>
            </a:extLst>
          </p:cNvPr>
          <p:cNvCxnSpPr>
            <a:cxnSpLocks/>
          </p:cNvCxnSpPr>
          <p:nvPr/>
        </p:nvCxnSpPr>
        <p:spPr>
          <a:xfrm flipH="1">
            <a:off x="5200651" y="3760051"/>
            <a:ext cx="68770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C15877-CAAD-41E7-A0E5-E8C4A7283F32}"/>
              </a:ext>
            </a:extLst>
          </p:cNvPr>
          <p:cNvGrpSpPr/>
          <p:nvPr/>
        </p:nvGrpSpPr>
        <p:grpSpPr>
          <a:xfrm>
            <a:off x="5650967" y="441701"/>
            <a:ext cx="2491322" cy="2470210"/>
            <a:chOff x="5508092" y="174537"/>
            <a:chExt cx="2491322" cy="2470210"/>
          </a:xfrm>
        </p:grpSpPr>
        <p:sp>
          <p:nvSpPr>
            <p:cNvPr id="44" name="Title 1">
              <a:extLst>
                <a:ext uri="{FF2B5EF4-FFF2-40B4-BE49-F238E27FC236}">
                  <a16:creationId xmlns:a16="http://schemas.microsoft.com/office/drawing/2014/main" id="{707524D4-82A3-46BC-AAAE-EC09EAC3DD4C}"/>
                </a:ext>
              </a:extLst>
            </p:cNvPr>
            <p:cNvSpPr txBox="1">
              <a:spLocks/>
            </p:cNvSpPr>
            <p:nvPr/>
          </p:nvSpPr>
          <p:spPr>
            <a:xfrm>
              <a:off x="5508092" y="174537"/>
              <a:ext cx="475195" cy="31832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A</a:t>
              </a:r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9" name="Title 1">
              <a:extLst>
                <a:ext uri="{FF2B5EF4-FFF2-40B4-BE49-F238E27FC236}">
                  <a16:creationId xmlns:a16="http://schemas.microsoft.com/office/drawing/2014/main" id="{3F5DCE0C-527E-4220-B718-E29851365895}"/>
                </a:ext>
              </a:extLst>
            </p:cNvPr>
            <p:cNvSpPr txBox="1">
              <a:spLocks/>
            </p:cNvSpPr>
            <p:nvPr/>
          </p:nvSpPr>
          <p:spPr>
            <a:xfrm>
              <a:off x="6130384" y="180843"/>
              <a:ext cx="475195" cy="31832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B</a:t>
              </a:r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0" name="Title 1">
              <a:extLst>
                <a:ext uri="{FF2B5EF4-FFF2-40B4-BE49-F238E27FC236}">
                  <a16:creationId xmlns:a16="http://schemas.microsoft.com/office/drawing/2014/main" id="{E3786C50-C259-422F-BD4B-DD5239E672BD}"/>
                </a:ext>
              </a:extLst>
            </p:cNvPr>
            <p:cNvSpPr txBox="1">
              <a:spLocks/>
            </p:cNvSpPr>
            <p:nvPr/>
          </p:nvSpPr>
          <p:spPr>
            <a:xfrm>
              <a:off x="6753753" y="203438"/>
              <a:ext cx="475195" cy="31832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C</a:t>
              </a:r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1" name="Title 1">
              <a:extLst>
                <a:ext uri="{FF2B5EF4-FFF2-40B4-BE49-F238E27FC236}">
                  <a16:creationId xmlns:a16="http://schemas.microsoft.com/office/drawing/2014/main" id="{55DC382F-E2CA-4A51-8404-782A56F9FFEA}"/>
                </a:ext>
              </a:extLst>
            </p:cNvPr>
            <p:cNvSpPr txBox="1">
              <a:spLocks/>
            </p:cNvSpPr>
            <p:nvPr/>
          </p:nvSpPr>
          <p:spPr>
            <a:xfrm>
              <a:off x="7524219" y="203438"/>
              <a:ext cx="475195" cy="31832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D</a:t>
              </a:r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2" name="Title 1">
              <a:extLst>
                <a:ext uri="{FF2B5EF4-FFF2-40B4-BE49-F238E27FC236}">
                  <a16:creationId xmlns:a16="http://schemas.microsoft.com/office/drawing/2014/main" id="{201C0451-2515-4783-B03E-F5A8EFC46C36}"/>
                </a:ext>
              </a:extLst>
            </p:cNvPr>
            <p:cNvSpPr txBox="1">
              <a:spLocks/>
            </p:cNvSpPr>
            <p:nvPr/>
          </p:nvSpPr>
          <p:spPr>
            <a:xfrm>
              <a:off x="5722413" y="901002"/>
              <a:ext cx="747174" cy="30552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List 1</a:t>
              </a:r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3" name="Title 1">
              <a:extLst>
                <a:ext uri="{FF2B5EF4-FFF2-40B4-BE49-F238E27FC236}">
                  <a16:creationId xmlns:a16="http://schemas.microsoft.com/office/drawing/2014/main" id="{B7512E87-F577-4FC3-902F-7103AC105221}"/>
                </a:ext>
              </a:extLst>
            </p:cNvPr>
            <p:cNvSpPr txBox="1">
              <a:spLocks/>
            </p:cNvSpPr>
            <p:nvPr/>
          </p:nvSpPr>
          <p:spPr>
            <a:xfrm>
              <a:off x="5994394" y="1595827"/>
              <a:ext cx="747174" cy="30552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List 2</a:t>
              </a:r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4" name="Title 1">
              <a:extLst>
                <a:ext uri="{FF2B5EF4-FFF2-40B4-BE49-F238E27FC236}">
                  <a16:creationId xmlns:a16="http://schemas.microsoft.com/office/drawing/2014/main" id="{7232A504-3DBD-4183-922B-6F27432AA92A}"/>
                </a:ext>
              </a:extLst>
            </p:cNvPr>
            <p:cNvSpPr txBox="1">
              <a:spLocks/>
            </p:cNvSpPr>
            <p:nvPr/>
          </p:nvSpPr>
          <p:spPr>
            <a:xfrm>
              <a:off x="6259410" y="2339224"/>
              <a:ext cx="747174" cy="30552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List 3</a:t>
              </a:r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19BC1C1-B5D3-4F4B-952D-77052116772E}"/>
                </a:ext>
              </a:extLst>
            </p:cNvPr>
            <p:cNvCxnSpPr>
              <a:cxnSpLocks/>
            </p:cNvCxnSpPr>
            <p:nvPr/>
          </p:nvCxnSpPr>
          <p:spPr>
            <a:xfrm>
              <a:off x="6129097" y="1259140"/>
              <a:ext cx="168694" cy="2768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E4B76B6-96D7-4C95-B40A-E7D6250CA8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9587" y="569368"/>
              <a:ext cx="484092" cy="8916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10BA609-4D5D-4E2E-BE41-CDFB738D3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9097" y="507534"/>
              <a:ext cx="254040" cy="2575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5A11E61-E320-4F77-A404-F7B0D9C4BDDA}"/>
                </a:ext>
              </a:extLst>
            </p:cNvPr>
            <p:cNvCxnSpPr>
              <a:cxnSpLocks/>
            </p:cNvCxnSpPr>
            <p:nvPr/>
          </p:nvCxnSpPr>
          <p:spPr>
            <a:xfrm>
              <a:off x="5837745" y="511700"/>
              <a:ext cx="181907" cy="2476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8427776-D0B6-4836-A389-F8CE1B49A1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9522" y="569368"/>
              <a:ext cx="819001" cy="16404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A76CBF0-8A0E-4134-80A5-321A475D1415}"/>
                </a:ext>
              </a:extLst>
            </p:cNvPr>
            <p:cNvCxnSpPr>
              <a:cxnSpLocks/>
            </p:cNvCxnSpPr>
            <p:nvPr/>
          </p:nvCxnSpPr>
          <p:spPr>
            <a:xfrm>
              <a:off x="6436885" y="1981838"/>
              <a:ext cx="168694" cy="2768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" name="Title 1">
            <a:extLst>
              <a:ext uri="{FF2B5EF4-FFF2-40B4-BE49-F238E27FC236}">
                <a16:creationId xmlns:a16="http://schemas.microsoft.com/office/drawing/2014/main" id="{E79C30EE-7469-41A9-8348-87FDF7C03BA5}"/>
              </a:ext>
            </a:extLst>
          </p:cNvPr>
          <p:cNvSpPr txBox="1">
            <a:spLocks/>
          </p:cNvSpPr>
          <p:nvPr/>
        </p:nvSpPr>
        <p:spPr>
          <a:xfrm>
            <a:off x="8743209" y="512092"/>
            <a:ext cx="475195" cy="3183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</a:t>
            </a:r>
            <a:endParaRPr lang="th-TH" sz="2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871D301E-7C01-4B54-9D1A-5DE428181DBA}"/>
              </a:ext>
            </a:extLst>
          </p:cNvPr>
          <p:cNvSpPr txBox="1">
            <a:spLocks/>
          </p:cNvSpPr>
          <p:nvPr/>
        </p:nvSpPr>
        <p:spPr>
          <a:xfrm>
            <a:off x="9534560" y="489997"/>
            <a:ext cx="475195" cy="3183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</a:t>
            </a:r>
            <a:endParaRPr lang="th-TH" sz="2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849C3333-4D73-4783-9928-0A2912C2D196}"/>
              </a:ext>
            </a:extLst>
          </p:cNvPr>
          <p:cNvSpPr txBox="1">
            <a:spLocks/>
          </p:cNvSpPr>
          <p:nvPr/>
        </p:nvSpPr>
        <p:spPr>
          <a:xfrm>
            <a:off x="10222197" y="471383"/>
            <a:ext cx="475195" cy="3183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endParaRPr lang="th-TH" sz="2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EA2E0B22-D23A-4DCE-9BD5-67B8F0162E8F}"/>
              </a:ext>
            </a:extLst>
          </p:cNvPr>
          <p:cNvSpPr txBox="1">
            <a:spLocks/>
          </p:cNvSpPr>
          <p:nvPr/>
        </p:nvSpPr>
        <p:spPr>
          <a:xfrm>
            <a:off x="10973093" y="480107"/>
            <a:ext cx="475195" cy="3183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</a:t>
            </a:r>
            <a:endParaRPr lang="th-TH" sz="2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87F2205-0253-44F7-962C-781189651963}"/>
              </a:ext>
            </a:extLst>
          </p:cNvPr>
          <p:cNvGrpSpPr/>
          <p:nvPr/>
        </p:nvGrpSpPr>
        <p:grpSpPr>
          <a:xfrm flipH="1">
            <a:off x="8999091" y="760029"/>
            <a:ext cx="2307656" cy="2209757"/>
            <a:chOff x="8886871" y="558911"/>
            <a:chExt cx="2016110" cy="2137213"/>
          </a:xfrm>
        </p:grpSpPr>
        <p:sp>
          <p:nvSpPr>
            <p:cNvPr id="74" name="Title 1">
              <a:extLst>
                <a:ext uri="{FF2B5EF4-FFF2-40B4-BE49-F238E27FC236}">
                  <a16:creationId xmlns:a16="http://schemas.microsoft.com/office/drawing/2014/main" id="{A307BFE4-936D-440E-BD4D-D26FE59B0D24}"/>
                </a:ext>
              </a:extLst>
            </p:cNvPr>
            <p:cNvSpPr txBox="1">
              <a:spLocks/>
            </p:cNvSpPr>
            <p:nvPr/>
          </p:nvSpPr>
          <p:spPr>
            <a:xfrm>
              <a:off x="8886871" y="952379"/>
              <a:ext cx="747174" cy="30552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List 1</a:t>
              </a:r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5" name="Title 1">
              <a:extLst>
                <a:ext uri="{FF2B5EF4-FFF2-40B4-BE49-F238E27FC236}">
                  <a16:creationId xmlns:a16="http://schemas.microsoft.com/office/drawing/2014/main" id="{789A3C58-2F1A-4722-B995-A796F792103F}"/>
                </a:ext>
              </a:extLst>
            </p:cNvPr>
            <p:cNvSpPr txBox="1">
              <a:spLocks/>
            </p:cNvSpPr>
            <p:nvPr/>
          </p:nvSpPr>
          <p:spPr>
            <a:xfrm>
              <a:off x="9158852" y="1647204"/>
              <a:ext cx="747174" cy="30552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List 2</a:t>
              </a:r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6" name="Title 1">
              <a:extLst>
                <a:ext uri="{FF2B5EF4-FFF2-40B4-BE49-F238E27FC236}">
                  <a16:creationId xmlns:a16="http://schemas.microsoft.com/office/drawing/2014/main" id="{7297142B-D189-4F04-92F2-7AD2955840FB}"/>
                </a:ext>
              </a:extLst>
            </p:cNvPr>
            <p:cNvSpPr txBox="1">
              <a:spLocks/>
            </p:cNvSpPr>
            <p:nvPr/>
          </p:nvSpPr>
          <p:spPr>
            <a:xfrm>
              <a:off x="9423868" y="2390601"/>
              <a:ext cx="747174" cy="30552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List 3</a:t>
              </a:r>
              <a:endPara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5D52D99-36B0-4084-AC4C-F192A06121AB}"/>
                </a:ext>
              </a:extLst>
            </p:cNvPr>
            <p:cNvCxnSpPr>
              <a:cxnSpLocks/>
            </p:cNvCxnSpPr>
            <p:nvPr/>
          </p:nvCxnSpPr>
          <p:spPr>
            <a:xfrm>
              <a:off x="9293555" y="1310517"/>
              <a:ext cx="168694" cy="2768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8DADCB4-0D10-4F79-9F04-BE938BC8E2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34045" y="620745"/>
              <a:ext cx="484092" cy="8916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4F64DFD-B289-4D1B-B0A1-398664E874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3555" y="558911"/>
              <a:ext cx="254040" cy="2575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198F0A5A-EC89-4BBC-8B6C-F1234A38C62D}"/>
                </a:ext>
              </a:extLst>
            </p:cNvPr>
            <p:cNvCxnSpPr>
              <a:cxnSpLocks/>
            </p:cNvCxnSpPr>
            <p:nvPr/>
          </p:nvCxnSpPr>
          <p:spPr>
            <a:xfrm>
              <a:off x="9002203" y="563077"/>
              <a:ext cx="181907" cy="2476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46B9E48A-DCD9-4C89-A1E9-D7EDB6BFDA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83980" y="620745"/>
              <a:ext cx="819001" cy="16404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9CC00CD0-EE70-4AC8-8C68-0C25F1BB592D}"/>
                </a:ext>
              </a:extLst>
            </p:cNvPr>
            <p:cNvCxnSpPr>
              <a:cxnSpLocks/>
            </p:cNvCxnSpPr>
            <p:nvPr/>
          </p:nvCxnSpPr>
          <p:spPr>
            <a:xfrm>
              <a:off x="9601343" y="2033215"/>
              <a:ext cx="168694" cy="2768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45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70" grpId="0"/>
      <p:bldP spid="71" grpId="0"/>
      <p:bldP spid="72" grpId="0"/>
      <p:bldP spid="7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>
            <a:extLst>
              <a:ext uri="{FF2B5EF4-FFF2-40B4-BE49-F238E27FC236}">
                <a16:creationId xmlns:a16="http://schemas.microsoft.com/office/drawing/2014/main" id="{1FBEC911-04FB-4ED1-88B1-8F69444968FA}"/>
              </a:ext>
            </a:extLst>
          </p:cNvPr>
          <p:cNvSpPr txBox="1">
            <a:spLocks/>
          </p:cNvSpPr>
          <p:nvPr/>
        </p:nvSpPr>
        <p:spPr>
          <a:xfrm>
            <a:off x="1611116" y="2596182"/>
            <a:ext cx="265309" cy="4602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67" name="Table 4">
            <a:extLst>
              <a:ext uri="{FF2B5EF4-FFF2-40B4-BE49-F238E27FC236}">
                <a16:creationId xmlns:a16="http://schemas.microsoft.com/office/drawing/2014/main" id="{1DDDC4CE-9FA0-465F-8427-6392185FDB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884085"/>
              </p:ext>
            </p:extLst>
          </p:nvPr>
        </p:nvGraphicFramePr>
        <p:xfrm>
          <a:off x="2597847" y="1582561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50453B5A-513E-4F04-BAAB-9160D9689D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948207"/>
              </p:ext>
            </p:extLst>
          </p:nvPr>
        </p:nvGraphicFramePr>
        <p:xfrm>
          <a:off x="2597847" y="1163748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9" name="Title 1">
            <a:extLst>
              <a:ext uri="{FF2B5EF4-FFF2-40B4-BE49-F238E27FC236}">
                <a16:creationId xmlns:a16="http://schemas.microsoft.com/office/drawing/2014/main" id="{DB27B849-D2D1-4316-98AA-4E5A0A2D9057}"/>
              </a:ext>
            </a:extLst>
          </p:cNvPr>
          <p:cNvSpPr txBox="1">
            <a:spLocks/>
          </p:cNvSpPr>
          <p:nvPr/>
        </p:nvSpPr>
        <p:spPr>
          <a:xfrm>
            <a:off x="9964799" y="1139839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DCA50F1-028A-463A-8ECB-70132C9AE124}"/>
              </a:ext>
            </a:extLst>
          </p:cNvPr>
          <p:cNvSpPr txBox="1">
            <a:spLocks/>
          </p:cNvSpPr>
          <p:nvPr/>
        </p:nvSpPr>
        <p:spPr>
          <a:xfrm>
            <a:off x="9964798" y="1672287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4AF4DD5-9A92-4C1D-9ED4-FED5AA297A77}"/>
              </a:ext>
            </a:extLst>
          </p:cNvPr>
          <p:cNvGrpSpPr/>
          <p:nvPr/>
        </p:nvGrpSpPr>
        <p:grpSpPr>
          <a:xfrm>
            <a:off x="3155393" y="2129740"/>
            <a:ext cx="790574" cy="362075"/>
            <a:chOff x="3305176" y="4018555"/>
            <a:chExt cx="790574" cy="362075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F3FD4F6A-8250-420C-B110-E2F6B3A07A55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1C9B9F2-AFAC-4C13-9549-20E0143F541D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BD2AE10-27FC-4569-8D10-6390EA39B7C6}"/>
              </a:ext>
            </a:extLst>
          </p:cNvPr>
          <p:cNvGrpSpPr/>
          <p:nvPr/>
        </p:nvGrpSpPr>
        <p:grpSpPr>
          <a:xfrm>
            <a:off x="4937505" y="2090665"/>
            <a:ext cx="790574" cy="362075"/>
            <a:chOff x="3305176" y="4018555"/>
            <a:chExt cx="790574" cy="362075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0DC8B3E-B28F-435C-842E-7221B9F96C5C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7F87713-C59B-4E48-A7E3-8190CC451218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0B2682C-7D94-485F-8774-2E748F4F0043}"/>
              </a:ext>
            </a:extLst>
          </p:cNvPr>
          <p:cNvGrpSpPr/>
          <p:nvPr/>
        </p:nvGrpSpPr>
        <p:grpSpPr>
          <a:xfrm>
            <a:off x="6684390" y="2057590"/>
            <a:ext cx="790574" cy="362075"/>
            <a:chOff x="3305176" y="4018555"/>
            <a:chExt cx="790574" cy="362075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7B0EDA23-E78A-4969-8FDF-8205CE9EACDA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AF5B4E50-8E0D-4ED4-B056-1B00A121CD02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99343A2-4313-4B3A-82C7-01C0E0578E45}"/>
              </a:ext>
            </a:extLst>
          </p:cNvPr>
          <p:cNvGrpSpPr/>
          <p:nvPr/>
        </p:nvGrpSpPr>
        <p:grpSpPr>
          <a:xfrm>
            <a:off x="8431275" y="2024515"/>
            <a:ext cx="790574" cy="362075"/>
            <a:chOff x="3305176" y="4018555"/>
            <a:chExt cx="790574" cy="362075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78670978-6BCA-42E1-A083-3E055256DD02}"/>
                </a:ext>
              </a:extLst>
            </p:cNvPr>
            <p:cNvCxnSpPr/>
            <p:nvPr/>
          </p:nvCxnSpPr>
          <p:spPr>
            <a:xfrm flipH="1">
              <a:off x="3305176" y="4018555"/>
              <a:ext cx="419100" cy="34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120850ED-157E-42E9-8735-95B94D8F7501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76" y="4032885"/>
              <a:ext cx="371474" cy="34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0788391-C82E-445C-9CDF-C28BF40D9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38307"/>
              </p:ext>
            </p:extLst>
          </p:nvPr>
        </p:nvGraphicFramePr>
        <p:xfrm>
          <a:off x="2765448" y="2567242"/>
          <a:ext cx="149524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620">
                  <a:extLst>
                    <a:ext uri="{9D8B030D-6E8A-4147-A177-3AD203B41FA5}">
                      <a16:colId xmlns:a16="http://schemas.microsoft.com/office/drawing/2014/main" val="2442927838"/>
                    </a:ext>
                  </a:extLst>
                </a:gridCol>
                <a:gridCol w="747620">
                  <a:extLst>
                    <a:ext uri="{9D8B030D-6E8A-4147-A177-3AD203B41FA5}">
                      <a16:colId xmlns:a16="http://schemas.microsoft.com/office/drawing/2014/main" val="563721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54385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F7191AA-8D8A-4785-8C05-A275348EF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288792"/>
              </p:ext>
            </p:extLst>
          </p:nvPr>
        </p:nvGraphicFramePr>
        <p:xfrm>
          <a:off x="4560659" y="2567242"/>
          <a:ext cx="149524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620">
                  <a:extLst>
                    <a:ext uri="{9D8B030D-6E8A-4147-A177-3AD203B41FA5}">
                      <a16:colId xmlns:a16="http://schemas.microsoft.com/office/drawing/2014/main" val="2393557230"/>
                    </a:ext>
                  </a:extLst>
                </a:gridCol>
                <a:gridCol w="747620">
                  <a:extLst>
                    <a:ext uri="{9D8B030D-6E8A-4147-A177-3AD203B41FA5}">
                      <a16:colId xmlns:a16="http://schemas.microsoft.com/office/drawing/2014/main" val="2105153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66881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6A4EA0A-9F34-4CBE-9D5C-EC1880540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2981"/>
              </p:ext>
            </p:extLst>
          </p:nvPr>
        </p:nvGraphicFramePr>
        <p:xfrm>
          <a:off x="6355870" y="2567242"/>
          <a:ext cx="149524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620">
                  <a:extLst>
                    <a:ext uri="{9D8B030D-6E8A-4147-A177-3AD203B41FA5}">
                      <a16:colId xmlns:a16="http://schemas.microsoft.com/office/drawing/2014/main" val="919305165"/>
                    </a:ext>
                  </a:extLst>
                </a:gridCol>
                <a:gridCol w="747620">
                  <a:extLst>
                    <a:ext uri="{9D8B030D-6E8A-4147-A177-3AD203B41FA5}">
                      <a16:colId xmlns:a16="http://schemas.microsoft.com/office/drawing/2014/main" val="4209835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51065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52F8C39-39CD-44F0-9560-A084FFDE6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512419"/>
              </p:ext>
            </p:extLst>
          </p:nvPr>
        </p:nvGraphicFramePr>
        <p:xfrm>
          <a:off x="8102755" y="2567242"/>
          <a:ext cx="149524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620">
                  <a:extLst>
                    <a:ext uri="{9D8B030D-6E8A-4147-A177-3AD203B41FA5}">
                      <a16:colId xmlns:a16="http://schemas.microsoft.com/office/drawing/2014/main" val="2427030209"/>
                    </a:ext>
                  </a:extLst>
                </a:gridCol>
                <a:gridCol w="747620">
                  <a:extLst>
                    <a:ext uri="{9D8B030D-6E8A-4147-A177-3AD203B41FA5}">
                      <a16:colId xmlns:a16="http://schemas.microsoft.com/office/drawing/2014/main" val="65256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95098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34C9AB4-6DF1-4BB4-8049-C5041BCBA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20622"/>
              </p:ext>
            </p:extLst>
          </p:nvPr>
        </p:nvGraphicFramePr>
        <p:xfrm>
          <a:off x="2448623" y="4013106"/>
          <a:ext cx="36072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34125399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59871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399702071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90803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405772"/>
                  </a:ext>
                </a:extLst>
              </a:tr>
            </a:tbl>
          </a:graphicData>
        </a:graphic>
      </p:graphicFrame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D5A14621-FAB1-4223-87BD-3C4C47B4C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452659"/>
              </p:ext>
            </p:extLst>
          </p:nvPr>
        </p:nvGraphicFramePr>
        <p:xfrm>
          <a:off x="6368382" y="3993334"/>
          <a:ext cx="36072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34125399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59871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399702071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390803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405772"/>
                  </a:ext>
                </a:extLst>
              </a:tr>
            </a:tbl>
          </a:graphicData>
        </a:graphic>
      </p:graphicFrame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45BDB5D-729E-47D3-9B42-35E8E0E9835C}"/>
              </a:ext>
            </a:extLst>
          </p:cNvPr>
          <p:cNvGrpSpPr/>
          <p:nvPr/>
        </p:nvGrpSpPr>
        <p:grpSpPr>
          <a:xfrm flipV="1">
            <a:off x="4225300" y="3339824"/>
            <a:ext cx="670717" cy="391094"/>
            <a:chOff x="2493215" y="4491147"/>
            <a:chExt cx="670717" cy="341656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FA9CB765-3994-479B-AD17-0E4DC21108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3215" y="4491147"/>
              <a:ext cx="316831" cy="3160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035F64E7-9D52-4F96-AFB2-6D8B8E1591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8225" y="4491147"/>
              <a:ext cx="265707" cy="3416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C3BCF8F-FC9A-4F5E-8B84-60471432D517}"/>
              </a:ext>
            </a:extLst>
          </p:cNvPr>
          <p:cNvGrpSpPr/>
          <p:nvPr/>
        </p:nvGrpSpPr>
        <p:grpSpPr>
          <a:xfrm flipV="1">
            <a:off x="7639515" y="3323892"/>
            <a:ext cx="670717" cy="391094"/>
            <a:chOff x="2493215" y="4491147"/>
            <a:chExt cx="670717" cy="341656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DDCE12B8-1D9C-4C73-9A47-5914BC894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3215" y="4491147"/>
              <a:ext cx="316831" cy="3160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9D8B3CB5-BA32-42D8-80D3-FAB7A00061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8225" y="4491147"/>
              <a:ext cx="265707" cy="3416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B4AE08D-F498-42DC-93DB-E01EB669F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619468"/>
              </p:ext>
            </p:extLst>
          </p:nvPr>
        </p:nvGraphicFramePr>
        <p:xfrm>
          <a:off x="2597847" y="534965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318389093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095432013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051179917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26652738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949794709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70345370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66186302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198426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806982"/>
                  </a:ext>
                </a:extLst>
              </a:tr>
            </a:tbl>
          </a:graphicData>
        </a:graphic>
      </p:graphicFrame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47A3974-5DCA-4403-9774-4DED41E7375E}"/>
              </a:ext>
            </a:extLst>
          </p:cNvPr>
          <p:cNvGrpSpPr/>
          <p:nvPr/>
        </p:nvGrpSpPr>
        <p:grpSpPr>
          <a:xfrm flipV="1">
            <a:off x="5869764" y="4708389"/>
            <a:ext cx="670717" cy="391094"/>
            <a:chOff x="2493215" y="4491147"/>
            <a:chExt cx="670717" cy="341656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4E6D0F4B-009D-4913-A97F-52A33FA96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3215" y="4491147"/>
              <a:ext cx="316831" cy="3160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5307F69-124F-4C68-B8B7-6FF4597043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8225" y="4491147"/>
              <a:ext cx="265707" cy="3416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7" name="Title 1">
            <a:extLst>
              <a:ext uri="{FF2B5EF4-FFF2-40B4-BE49-F238E27FC236}">
                <a16:creationId xmlns:a16="http://schemas.microsoft.com/office/drawing/2014/main" id="{BD39762F-009D-41A7-A07D-1FE91F86B2E6}"/>
              </a:ext>
            </a:extLst>
          </p:cNvPr>
          <p:cNvSpPr txBox="1">
            <a:spLocks/>
          </p:cNvSpPr>
          <p:nvPr/>
        </p:nvSpPr>
        <p:spPr>
          <a:xfrm>
            <a:off x="1570033" y="4022274"/>
            <a:ext cx="265309" cy="4602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8" name="Title 1">
            <a:extLst>
              <a:ext uri="{FF2B5EF4-FFF2-40B4-BE49-F238E27FC236}">
                <a16:creationId xmlns:a16="http://schemas.microsoft.com/office/drawing/2014/main" id="{DAD68033-8C78-4695-968D-91729AFFD0F8}"/>
              </a:ext>
            </a:extLst>
          </p:cNvPr>
          <p:cNvSpPr txBox="1">
            <a:spLocks/>
          </p:cNvSpPr>
          <p:nvPr/>
        </p:nvSpPr>
        <p:spPr>
          <a:xfrm>
            <a:off x="1620641" y="5368770"/>
            <a:ext cx="265309" cy="4602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9" name="Title 1">
            <a:extLst>
              <a:ext uri="{FF2B5EF4-FFF2-40B4-BE49-F238E27FC236}">
                <a16:creationId xmlns:a16="http://schemas.microsoft.com/office/drawing/2014/main" id="{90A4EBFE-F5E4-4C50-8835-DFB82041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528" y="167783"/>
            <a:ext cx="5407024" cy="904875"/>
          </a:xfrm>
        </p:spPr>
        <p:txBody>
          <a:bodyPr/>
          <a:lstStyle/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two-way-merge sort 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0" name="Title 1">
            <a:extLst>
              <a:ext uri="{FF2B5EF4-FFF2-40B4-BE49-F238E27FC236}">
                <a16:creationId xmlns:a16="http://schemas.microsoft.com/office/drawing/2014/main" id="{0D64139F-A113-4946-8526-3D5A2EE5D446}"/>
              </a:ext>
            </a:extLst>
          </p:cNvPr>
          <p:cNvSpPr txBox="1">
            <a:spLocks/>
          </p:cNvSpPr>
          <p:nvPr/>
        </p:nvSpPr>
        <p:spPr>
          <a:xfrm>
            <a:off x="10180834" y="2496832"/>
            <a:ext cx="55112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n</a:t>
            </a:r>
            <a:endParaRPr lang="th-TH" sz="2800" dirty="0"/>
          </a:p>
        </p:txBody>
      </p:sp>
      <p:sp>
        <p:nvSpPr>
          <p:cNvPr id="131" name="Title 1">
            <a:extLst>
              <a:ext uri="{FF2B5EF4-FFF2-40B4-BE49-F238E27FC236}">
                <a16:creationId xmlns:a16="http://schemas.microsoft.com/office/drawing/2014/main" id="{32292050-0835-4366-B10D-AE4A5BC05E47}"/>
              </a:ext>
            </a:extLst>
          </p:cNvPr>
          <p:cNvSpPr txBox="1">
            <a:spLocks/>
          </p:cNvSpPr>
          <p:nvPr/>
        </p:nvSpPr>
        <p:spPr>
          <a:xfrm>
            <a:off x="10180834" y="3977008"/>
            <a:ext cx="55112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n</a:t>
            </a:r>
            <a:endParaRPr lang="th-TH" sz="2800" dirty="0"/>
          </a:p>
        </p:txBody>
      </p:sp>
      <p:sp>
        <p:nvSpPr>
          <p:cNvPr id="132" name="Title 1">
            <a:extLst>
              <a:ext uri="{FF2B5EF4-FFF2-40B4-BE49-F238E27FC236}">
                <a16:creationId xmlns:a16="http://schemas.microsoft.com/office/drawing/2014/main" id="{A36C2D19-2B9F-40C7-8B29-280D19F3A487}"/>
              </a:ext>
            </a:extLst>
          </p:cNvPr>
          <p:cNvSpPr txBox="1">
            <a:spLocks/>
          </p:cNvSpPr>
          <p:nvPr/>
        </p:nvSpPr>
        <p:spPr>
          <a:xfrm>
            <a:off x="10248734" y="5512543"/>
            <a:ext cx="55112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n</a:t>
            </a:r>
            <a:endParaRPr lang="th-TH" sz="28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A3A3DE3-6352-41B7-A5E8-A700F1DE03FD}"/>
              </a:ext>
            </a:extLst>
          </p:cNvPr>
          <p:cNvCxnSpPr/>
          <p:nvPr/>
        </p:nvCxnSpPr>
        <p:spPr>
          <a:xfrm>
            <a:off x="10126298" y="2436188"/>
            <a:ext cx="0" cy="37496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" name="Title 1">
            <a:extLst>
              <a:ext uri="{FF2B5EF4-FFF2-40B4-BE49-F238E27FC236}">
                <a16:creationId xmlns:a16="http://schemas.microsoft.com/office/drawing/2014/main" id="{7BD7D5DF-5CB7-4A73-88CB-CF7F566E9D43}"/>
              </a:ext>
            </a:extLst>
          </p:cNvPr>
          <p:cNvSpPr txBox="1">
            <a:spLocks/>
          </p:cNvSpPr>
          <p:nvPr/>
        </p:nvSpPr>
        <p:spPr>
          <a:xfrm>
            <a:off x="10524295" y="2499992"/>
            <a:ext cx="1281968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/>
              <a:t>8/2/2/2 =1</a:t>
            </a:r>
            <a:endParaRPr lang="th-TH" sz="2000" dirty="0"/>
          </a:p>
        </p:txBody>
      </p:sp>
      <p:sp>
        <p:nvSpPr>
          <p:cNvPr id="134" name="Title 1">
            <a:extLst>
              <a:ext uri="{FF2B5EF4-FFF2-40B4-BE49-F238E27FC236}">
                <a16:creationId xmlns:a16="http://schemas.microsoft.com/office/drawing/2014/main" id="{E3CA0075-9035-4F7F-ABAE-07FDF1D1BF1C}"/>
              </a:ext>
            </a:extLst>
          </p:cNvPr>
          <p:cNvSpPr txBox="1">
            <a:spLocks/>
          </p:cNvSpPr>
          <p:nvPr/>
        </p:nvSpPr>
        <p:spPr>
          <a:xfrm>
            <a:off x="10639541" y="3923663"/>
            <a:ext cx="1281968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/>
              <a:t>8/2</a:t>
            </a:r>
            <a:r>
              <a:rPr lang="en-US" sz="2000" baseline="30000" dirty="0"/>
              <a:t>3</a:t>
            </a:r>
            <a:r>
              <a:rPr lang="en-US" sz="2000" dirty="0"/>
              <a:t> =1</a:t>
            </a:r>
            <a:endParaRPr lang="th-TH" sz="2000" dirty="0"/>
          </a:p>
        </p:txBody>
      </p:sp>
      <p:sp>
        <p:nvSpPr>
          <p:cNvPr id="135" name="Title 1">
            <a:extLst>
              <a:ext uri="{FF2B5EF4-FFF2-40B4-BE49-F238E27FC236}">
                <a16:creationId xmlns:a16="http://schemas.microsoft.com/office/drawing/2014/main" id="{804D4F77-17BD-4907-AAEA-2DF83929C0D7}"/>
              </a:ext>
            </a:extLst>
          </p:cNvPr>
          <p:cNvSpPr txBox="1">
            <a:spLocks/>
          </p:cNvSpPr>
          <p:nvPr/>
        </p:nvSpPr>
        <p:spPr>
          <a:xfrm>
            <a:off x="10686601" y="4482553"/>
            <a:ext cx="1281968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/>
              <a:t>8 =2</a:t>
            </a:r>
            <a:r>
              <a:rPr lang="en-US" sz="2000" baseline="30000" dirty="0"/>
              <a:t>3</a:t>
            </a:r>
            <a:endParaRPr lang="th-TH" sz="2000" dirty="0"/>
          </a:p>
        </p:txBody>
      </p:sp>
      <p:sp>
        <p:nvSpPr>
          <p:cNvPr id="136" name="Title 1">
            <a:extLst>
              <a:ext uri="{FF2B5EF4-FFF2-40B4-BE49-F238E27FC236}">
                <a16:creationId xmlns:a16="http://schemas.microsoft.com/office/drawing/2014/main" id="{73CA9BB2-B856-4950-A21A-81E5B29AD7AD}"/>
              </a:ext>
            </a:extLst>
          </p:cNvPr>
          <p:cNvSpPr txBox="1">
            <a:spLocks/>
          </p:cNvSpPr>
          <p:nvPr/>
        </p:nvSpPr>
        <p:spPr>
          <a:xfrm>
            <a:off x="10639541" y="5055090"/>
            <a:ext cx="1281968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/>
              <a:t>log</a:t>
            </a:r>
            <a:r>
              <a:rPr lang="en-US" sz="2000" baseline="-25000" dirty="0"/>
              <a:t>2</a:t>
            </a:r>
            <a:r>
              <a:rPr lang="en-US" sz="2000" baseline="30000" dirty="0"/>
              <a:t>8 </a:t>
            </a:r>
            <a:r>
              <a:rPr lang="en-US" sz="2000" dirty="0"/>
              <a:t>=3</a:t>
            </a:r>
            <a:endParaRPr lang="th-TH" sz="2000" baseline="30000" dirty="0"/>
          </a:p>
        </p:txBody>
      </p:sp>
      <p:sp>
        <p:nvSpPr>
          <p:cNvPr id="137" name="Title 1">
            <a:extLst>
              <a:ext uri="{FF2B5EF4-FFF2-40B4-BE49-F238E27FC236}">
                <a16:creationId xmlns:a16="http://schemas.microsoft.com/office/drawing/2014/main" id="{A7B1A1BF-175D-4B28-A7D0-805004A5F2A9}"/>
              </a:ext>
            </a:extLst>
          </p:cNvPr>
          <p:cNvSpPr txBox="1">
            <a:spLocks/>
          </p:cNvSpPr>
          <p:nvPr/>
        </p:nvSpPr>
        <p:spPr>
          <a:xfrm>
            <a:off x="5284510" y="6123243"/>
            <a:ext cx="3933042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2000" dirty="0"/>
              <a:t>จำนวนโพรเซส </a:t>
            </a:r>
            <a:r>
              <a:rPr lang="en-US" sz="2000" dirty="0"/>
              <a:t>= </a:t>
            </a:r>
            <a:r>
              <a:rPr lang="th-TH" sz="2400" dirty="0"/>
              <a:t>Θ(n log k)</a:t>
            </a:r>
            <a:endParaRPr lang="th-TH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208957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1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1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1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1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1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 tmFilter="0, 0; .2, .5; .8, .5; 1, 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250" autoRev="1" fill="hold"/>
                                        <p:tgtEl>
                                          <p:spTgt spid="1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250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 tmFilter="0, 0; .2, .5; .8, .5; 1, 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4" dur="250" autoRev="1" fill="hold"/>
                                        <p:tgtEl>
                                          <p:spTgt spid="1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 tmFilter="0, 0; .2, .5; .8, .5; 1, 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1" dur="250" autoRev="1" fill="hold"/>
                                        <p:tgtEl>
                                          <p:spTgt spid="1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69" grpId="0"/>
      <p:bldP spid="69" grpId="1"/>
      <p:bldP spid="70" grpId="0"/>
      <p:bldP spid="70" grpId="1"/>
      <p:bldP spid="127" grpId="0"/>
      <p:bldP spid="128" grpId="0"/>
      <p:bldP spid="129" grpId="0"/>
      <p:bldP spid="130" grpId="0"/>
      <p:bldP spid="130" grpId="1"/>
      <p:bldP spid="131" grpId="0"/>
      <p:bldP spid="131" grpId="1"/>
      <p:bldP spid="132" grpId="0"/>
      <p:bldP spid="132" grpId="1"/>
      <p:bldP spid="133" grpId="0"/>
      <p:bldP spid="133" grpId="1"/>
      <p:bldP spid="134" grpId="0"/>
      <p:bldP spid="134" grpId="1"/>
      <p:bldP spid="135" grpId="0"/>
      <p:bldP spid="135" grpId="1"/>
      <p:bldP spid="136" grpId="0"/>
      <p:bldP spid="136" grpId="1"/>
      <p:bldP spid="137" grpId="0"/>
      <p:bldP spid="137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89B4-04D2-4B4C-AD15-9B719BA13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47675"/>
            <a:ext cx="10018713" cy="1752599"/>
          </a:xfrm>
        </p:spPr>
        <p:txBody>
          <a:bodyPr/>
          <a:lstStyle/>
          <a:p>
            <a:r>
              <a:rPr lang="en-US" dirty="0"/>
              <a:t>Polyphase Merge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778AD-3BD1-48B4-BB9D-7401DC637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76" y="1828800"/>
            <a:ext cx="9029700" cy="4410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การเรียงลำดับแบบผสานหลายเฟส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เป็นรูปแบบของการ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เรียงลำดับการผสานจากล่างขึ้นบน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ที่เรียงลำดับรายการโดยใช้การกระจาย รายการย่อย (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runs)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ที่ไม่สม่ำเสมอ ซึ่ง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ส่วนใหญ่ใช้สำหรับการเรียงลำดับภายนอก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มีประสิทธิภาพมากกว่า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การเรียงลำดับ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ผสานทั่วไปเมื่อมีน้อยกว่า 8 ไฟล์</a:t>
            </a:r>
          </a:p>
          <a:p>
            <a:pPr marL="0" indent="0">
              <a:buNone/>
            </a:pP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การทำงานภายนอก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(เช่น เทปไดร์ฟหรือไฟล์บนฮาร์ดไดร์ฟ) การเรียงลำดับการรวมหลายเฟสไม่ใช่การเรียงลำดับที่เสถียร </a:t>
            </a:r>
          </a:p>
        </p:txBody>
      </p:sp>
    </p:spTree>
    <p:extLst>
      <p:ext uri="{BB962C8B-B14F-4D97-AF65-F5344CB8AC3E}">
        <p14:creationId xmlns:p14="http://schemas.microsoft.com/office/powerpoint/2010/main" val="4029517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82EF1-9A6F-4652-857D-2C36E12F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0467" y="629336"/>
            <a:ext cx="5678489" cy="828675"/>
          </a:xfrm>
        </p:spPr>
        <p:txBody>
          <a:bodyPr>
            <a:noAutofit/>
          </a:bodyPr>
          <a:lstStyle/>
          <a:p>
            <a:r>
              <a:rPr lang="th-TH" b="1" dirty="0">
                <a:effectLst/>
                <a:latin typeface="TH Sarabun New" panose="020B0500040200020003" pitchFamily="34" charset="-34"/>
                <a:ea typeface="Times New Roman" panose="02020603050405020304" pitchFamily="18" charset="0"/>
                <a:cs typeface="TH Sarabun New" panose="020B0500040200020003" pitchFamily="34" charset="-34"/>
              </a:rPr>
              <a:t>Polyphase merge example</a:t>
            </a:r>
            <a:endParaRPr lang="th-TH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54ED7-7C5C-4FF6-AB85-71120186C532}"/>
              </a:ext>
            </a:extLst>
          </p:cNvPr>
          <p:cNvSpPr txBox="1"/>
          <p:nvPr/>
        </p:nvSpPr>
        <p:spPr>
          <a:xfrm>
            <a:off x="2905124" y="2134289"/>
            <a:ext cx="8455024" cy="356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th-TH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H Sarabun New" panose="020B0500040200020003" pitchFamily="34" charset="-34"/>
              </a:rPr>
              <a:t>สมมุติว่าเรามี 3 เทป  (T1, T2, T3 ) และเราจะ merge ตามลำดับดังนี้ 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th-TH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H Sarabun New" panose="020B0500040200020003" pitchFamily="34" charset="-34"/>
              </a:rPr>
              <a:t>จัดเรียงและแจกจ่ายบันทึกไปยัง T1 และ T2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th-TH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H Sarabun New" panose="020B0500040200020003" pitchFamily="34" charset="-34"/>
              </a:rPr>
              <a:t>Merge T1 และ T2 ไปยัง T3 เหลือไว้บางตัวใน T2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th-TH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H Sarabun New" panose="020B0500040200020003" pitchFamily="34" charset="-34"/>
              </a:rPr>
              <a:t>Merge T2 และ T3 ไปยัง T1 เหลือไว้บางตัวใน T2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th-TH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H Sarabun New" panose="020B0500040200020003" pitchFamily="34" charset="-34"/>
              </a:rPr>
              <a:t>Merge T3 และ T1 ไปยัง T2 เหลือไว้บางตัวใน T3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th-TH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H Sarabun New" panose="020B0500040200020003" pitchFamily="34" charset="-34"/>
              </a:rPr>
              <a:t>Merge T1 และ T2 ไปยัง T3 เหลือไว้บางตัวใน T2 และอื่นๆ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th-TH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H Sarabun New" panose="020B0500040200020003" pitchFamily="34" charset="-34"/>
              </a:rPr>
              <a:t>เรามักทิ้งเทปต้นฉบับไว้สองอันและเทปหนึ่งอันสำหรับวางไฟล์ที่ผสาน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629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6.png">
            <a:extLst>
              <a:ext uri="{FF2B5EF4-FFF2-40B4-BE49-F238E27FC236}">
                <a16:creationId xmlns:a16="http://schemas.microsoft.com/office/drawing/2014/main" id="{860392AD-822D-4C3E-8A80-E988F457AA9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60627" y="874236"/>
            <a:ext cx="6594595" cy="510952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19819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1F9A-D470-42E2-9988-CDB575A61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667375"/>
          </a:xfrm>
        </p:spPr>
        <p:txBody>
          <a:bodyPr>
            <a:normAutofit/>
          </a:bodyPr>
          <a:lstStyle/>
          <a:p>
            <a:r>
              <a:rPr lang="en-US" sz="13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Thank You</a:t>
            </a:r>
            <a:endParaRPr lang="th-TH" sz="13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6346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7DDC-E25B-498F-B762-DD652DF38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860" y="838200"/>
            <a:ext cx="7440615" cy="5181600"/>
          </a:xfrm>
        </p:spPr>
        <p:txBody>
          <a:bodyPr>
            <a:noAutofit/>
          </a:bodyPr>
          <a:lstStyle/>
          <a:p>
            <a:pPr algn="l"/>
            <a:r>
              <a:rPr lang="th-TH" b="1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	ขั้นตอนวิธีไฮบริด</a:t>
            </a:r>
            <a:r>
              <a:rPr lang="th-TH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</a:t>
            </a:r>
            <a:r>
              <a:rPr lang="th-TH" b="0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  <a:hlinkClick r:id="rId2" tooltip="อัลกอริทึม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อัลกอริทึม</a:t>
            </a:r>
            <a:r>
              <a:rPr lang="th-TH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ที่รวมสองหรือขั้นตอนวิธีการอื่น ๆ ที่แก้ปัญหาเดียวกันเลือกหนึ่งอย่างใดอย่างหนึ่ง </a:t>
            </a:r>
            <a:br>
              <a:rPr lang="th-TH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br>
              <a:rPr lang="th-TH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b="0" i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	(ขึ้นอยู่กับข้อมูล) หรือสลับระหว่างพวกเขาในช่วงเวลาของขั้นตอนวิธี โดยทั่วไปจะทำเพื่อรวมคุณลักษณะที่ต้องการของแต่ละรายการ เพื่อให้อัลกอริธึมโดยรวมดีกว่าส่วนประกอบแต่ละรายการ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5220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7F8F-E41D-412E-923E-EA836F96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485775"/>
            <a:ext cx="10018713" cy="1285875"/>
          </a:xfrm>
        </p:spPr>
        <p:txBody>
          <a:bodyPr/>
          <a:lstStyle/>
          <a:p>
            <a:r>
              <a:rPr lang="th-TH" sz="4000" b="1" dirty="0">
                <a:effectLst/>
                <a:ea typeface="Arial" panose="020B0604020202020204" pitchFamily="34" charset="0"/>
                <a:cs typeface="TH Sarabun New" panose="020B0500040200020003" pitchFamily="34" charset="-34"/>
              </a:rPr>
              <a:t>รายการเรียงลำดับ merge sort</a:t>
            </a:r>
            <a:endParaRPr lang="th-T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71901-1B5D-4334-82C3-1E0025541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6369" y="2038349"/>
            <a:ext cx="7951791" cy="31242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h-TH" sz="4000" dirty="0">
                <a:effectLst/>
                <a:ea typeface="Arial" panose="020B0604020202020204" pitchFamily="34" charset="0"/>
                <a:cs typeface="TH Sarabun New" panose="020B0500040200020003" pitchFamily="34" charset="-34"/>
              </a:rPr>
              <a:t>		จะเป็นลักษณะ การตัด array ออกเป็น 2 ส่วนในแต่ละส่วนก็จะเอาไป recursion ตัดออกเป็นชิ้นย่อย ๆ ลงไปอีกจนเหลือขนาดเล็ก ที่สามารถ sort ได้ </a:t>
            </a:r>
          </a:p>
          <a:p>
            <a:pPr marL="0" indent="0">
              <a:buNone/>
            </a:pPr>
            <a:r>
              <a:rPr lang="th-TH" sz="4000" dirty="0">
                <a:effectLst/>
                <a:ea typeface="Arial" panose="020B0604020202020204" pitchFamily="34" charset="0"/>
                <a:cs typeface="TH Sarabun New" panose="020B0500040200020003" pitchFamily="34" charset="-34"/>
              </a:rPr>
              <a:t>		ก็จะจัดการ sort ชิ้นเล็กๆ ให้เสร็จแล้วค่อยนำชิ้นเล็กๆ ที่ sort เสร็จมาต่อกันอีกที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183050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639D-2F6D-40BD-8E89-095E6769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940" y="3533014"/>
            <a:ext cx="1466153" cy="85686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List</a:t>
            </a:r>
            <a:br>
              <a:rPr lang="en-US" sz="2800" dirty="0"/>
            </a:br>
            <a:r>
              <a:rPr lang="en-US" sz="2800" dirty="0"/>
              <a:t>Alpha</a:t>
            </a:r>
            <a:endParaRPr lang="th-TH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562702"/>
              </p:ext>
            </p:extLst>
          </p:nvPr>
        </p:nvGraphicFramePr>
        <p:xfrm>
          <a:off x="2899093" y="3871722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1417524"/>
              </p:ext>
            </p:extLst>
          </p:nvPr>
        </p:nvGraphicFramePr>
        <p:xfrm>
          <a:off x="2899093" y="3452909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266045" y="342900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266044" y="3961448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C651D11-5225-4276-B8C2-401E5441B55A}"/>
              </a:ext>
            </a:extLst>
          </p:cNvPr>
          <p:cNvSpPr txBox="1">
            <a:spLocks/>
          </p:cNvSpPr>
          <p:nvPr/>
        </p:nvSpPr>
        <p:spPr>
          <a:xfrm>
            <a:off x="2954988" y="1919381"/>
            <a:ext cx="7102762" cy="6875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3200" b="1" dirty="0"/>
              <a:t>สมมติ</a:t>
            </a:r>
            <a:r>
              <a:rPr lang="en-US" sz="3200" b="1" dirty="0"/>
              <a:t> list Alpha </a:t>
            </a:r>
            <a:r>
              <a:rPr lang="th-TH" sz="3200" b="1" dirty="0"/>
              <a:t>ขึ้นมา ขนาด </a:t>
            </a:r>
            <a:r>
              <a:rPr lang="en-US" sz="3200" b="1" dirty="0"/>
              <a:t>8</a:t>
            </a:r>
            <a:r>
              <a:rPr lang="th-TH" sz="3200" b="1" dirty="0"/>
              <a:t> มี </a:t>
            </a:r>
            <a:r>
              <a:rPr lang="en-US" sz="3200" b="1" dirty="0"/>
              <a:t>element</a:t>
            </a:r>
            <a:r>
              <a:rPr lang="th-TH" sz="3200" b="1" dirty="0"/>
              <a:t> ดังภาพ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C52DA26-A0E8-4B7F-BE31-2CB6BBA170E0}"/>
              </a:ext>
            </a:extLst>
          </p:cNvPr>
          <p:cNvSpPr txBox="1">
            <a:spLocks/>
          </p:cNvSpPr>
          <p:nvPr/>
        </p:nvSpPr>
        <p:spPr>
          <a:xfrm>
            <a:off x="4347688" y="5107526"/>
            <a:ext cx="4243960" cy="6875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2400" b="1" dirty="0"/>
              <a:t>ใช้</a:t>
            </a:r>
            <a:r>
              <a:rPr lang="en-US" sz="2400" b="1" dirty="0"/>
              <a:t> 2</a:t>
            </a:r>
            <a:r>
              <a:rPr lang="th-TH" sz="2400" b="1" dirty="0"/>
              <a:t> ตัวแปรเป็น พารามิเตอร์คือ </a:t>
            </a:r>
            <a:r>
              <a:rPr lang="en-US" sz="2400" b="1" dirty="0"/>
              <a:t>low, height</a:t>
            </a:r>
            <a:endParaRPr lang="th-TH" sz="24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3FB5FE-307C-4A36-804B-468625322A83}"/>
              </a:ext>
            </a:extLst>
          </p:cNvPr>
          <p:cNvGrpSpPr/>
          <p:nvPr/>
        </p:nvGrpSpPr>
        <p:grpSpPr>
          <a:xfrm>
            <a:off x="1520064" y="4448684"/>
            <a:ext cx="2205610" cy="990218"/>
            <a:chOff x="1623440" y="1327214"/>
            <a:chExt cx="2205610" cy="990218"/>
          </a:xfrm>
        </p:grpSpPr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CBA70706-14E4-4703-9104-FE126FBE89F8}"/>
                </a:ext>
              </a:extLst>
            </p:cNvPr>
            <p:cNvSpPr txBox="1">
              <a:spLocks/>
            </p:cNvSpPr>
            <p:nvPr/>
          </p:nvSpPr>
          <p:spPr>
            <a:xfrm>
              <a:off x="3185540" y="1327214"/>
              <a:ext cx="643510" cy="53035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2000" b="1" dirty="0"/>
                <a:t>low</a:t>
              </a:r>
              <a:endParaRPr lang="th-TH" sz="2000" b="1" dirty="0"/>
            </a:p>
          </p:txBody>
        </p:sp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966EEFC2-9A07-4566-B29A-36759FB42BC4}"/>
                </a:ext>
              </a:extLst>
            </p:cNvPr>
            <p:cNvSpPr txBox="1">
              <a:spLocks/>
            </p:cNvSpPr>
            <p:nvPr/>
          </p:nvSpPr>
          <p:spPr>
            <a:xfrm>
              <a:off x="1623440" y="1921384"/>
              <a:ext cx="803593" cy="39604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800" b="1" dirty="0"/>
                <a:t>start</a:t>
              </a:r>
              <a:endParaRPr lang="th-TH" sz="1800" b="1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BFF17F7-B8E5-47E6-A4C6-8E23083667E2}"/>
                </a:ext>
              </a:extLst>
            </p:cNvPr>
            <p:cNvCxnSpPr/>
            <p:nvPr/>
          </p:nvCxnSpPr>
          <p:spPr>
            <a:xfrm flipV="1">
              <a:off x="2232691" y="1724025"/>
              <a:ext cx="815309" cy="314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9B6502-0DFD-45F4-B082-5783CBB86330}"/>
              </a:ext>
            </a:extLst>
          </p:cNvPr>
          <p:cNvGrpSpPr/>
          <p:nvPr/>
        </p:nvGrpSpPr>
        <p:grpSpPr>
          <a:xfrm>
            <a:off x="9130475" y="4389882"/>
            <a:ext cx="2362199" cy="1194528"/>
            <a:chOff x="9305925" y="1333310"/>
            <a:chExt cx="2286001" cy="1194528"/>
          </a:xfrm>
        </p:grpSpPr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945C4D52-D1B9-4E6E-9B3C-4DDC0E29AF62}"/>
                </a:ext>
              </a:extLst>
            </p:cNvPr>
            <p:cNvSpPr txBox="1">
              <a:spLocks/>
            </p:cNvSpPr>
            <p:nvPr/>
          </p:nvSpPr>
          <p:spPr>
            <a:xfrm>
              <a:off x="9305925" y="1333310"/>
              <a:ext cx="874395" cy="51816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2000" b="1" dirty="0"/>
                <a:t>height</a:t>
              </a:r>
              <a:endParaRPr lang="th-TH" sz="2000" b="1" dirty="0"/>
            </a:p>
          </p:txBody>
        </p:sp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3BA20CC6-DD91-402E-8A25-D49238BDF6FC}"/>
                </a:ext>
              </a:extLst>
            </p:cNvPr>
            <p:cNvSpPr txBox="1">
              <a:spLocks/>
            </p:cNvSpPr>
            <p:nvPr/>
          </p:nvSpPr>
          <p:spPr>
            <a:xfrm>
              <a:off x="10880980" y="2131790"/>
              <a:ext cx="710946" cy="39604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800" b="1" dirty="0"/>
                <a:t>end</a:t>
              </a:r>
              <a:endParaRPr lang="th-TH" sz="1800" b="1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351B3BA-A4FE-4DAA-B3AB-42DC9355A9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80320" y="1874044"/>
              <a:ext cx="554355" cy="4025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83A91537-187C-4456-9070-1A753A4D2036}"/>
              </a:ext>
            </a:extLst>
          </p:cNvPr>
          <p:cNvSpPr txBox="1">
            <a:spLocks/>
          </p:cNvSpPr>
          <p:nvPr/>
        </p:nvSpPr>
        <p:spPr>
          <a:xfrm>
            <a:off x="4424354" y="3643598"/>
            <a:ext cx="4902264" cy="30895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/>
              <a:t>1. Algorithm merge sort(low, height)</a:t>
            </a:r>
          </a:p>
          <a:p>
            <a:pPr algn="l"/>
            <a:r>
              <a:rPr lang="en-US" sz="2400" dirty="0"/>
              <a:t>2.	if (low &lt; heigh):</a:t>
            </a:r>
          </a:p>
          <a:p>
            <a:pPr algn="l"/>
            <a:r>
              <a:rPr lang="en-US" sz="2400" dirty="0"/>
              <a:t>3.		mid = (low + height)/2 </a:t>
            </a:r>
          </a:p>
          <a:p>
            <a:pPr algn="l"/>
            <a:r>
              <a:rPr lang="en-US" sz="2400" dirty="0"/>
              <a:t>4.		merge sort(low, mid)</a:t>
            </a:r>
          </a:p>
          <a:p>
            <a:pPr algn="l"/>
            <a:r>
              <a:rPr lang="en-US" sz="2400" dirty="0"/>
              <a:t>5.		merge sort(mid + 1, height)</a:t>
            </a:r>
          </a:p>
          <a:p>
            <a:pPr algn="l"/>
            <a:r>
              <a:rPr lang="en-US" sz="2400" dirty="0"/>
              <a:t>6.		merge (low, mid, height)</a:t>
            </a:r>
          </a:p>
          <a:p>
            <a:pPr algn="l"/>
            <a:endParaRPr lang="th-TH" sz="2400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C214081-58BF-4EBC-8236-1D34A8250C01}"/>
              </a:ext>
            </a:extLst>
          </p:cNvPr>
          <p:cNvSpPr txBox="1">
            <a:spLocks/>
          </p:cNvSpPr>
          <p:nvPr/>
        </p:nvSpPr>
        <p:spPr>
          <a:xfrm>
            <a:off x="2080758" y="4080890"/>
            <a:ext cx="1731455" cy="6875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2400" b="1" dirty="0"/>
              <a:t>ได้อัลกอริทึมดังนี้</a:t>
            </a:r>
          </a:p>
        </p:txBody>
      </p:sp>
    </p:spTree>
    <p:extLst>
      <p:ext uri="{BB962C8B-B14F-4D97-AF65-F5344CB8AC3E}">
        <p14:creationId xmlns:p14="http://schemas.microsoft.com/office/powerpoint/2010/main" val="93987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6" grpId="1"/>
      <p:bldP spid="7" grpId="0"/>
      <p:bldP spid="9" grpId="0"/>
      <p:bldP spid="10" grpId="0"/>
      <p:bldP spid="10" grpId="1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639D-2F6D-40BD-8E89-095E6769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5" y="401956"/>
            <a:ext cx="1466153" cy="85686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List</a:t>
            </a:r>
            <a:br>
              <a:rPr lang="en-US" sz="2800" dirty="0"/>
            </a:br>
            <a:r>
              <a:rPr lang="en-US" sz="2800" dirty="0"/>
              <a:t>Alpha</a:t>
            </a:r>
            <a:endParaRPr lang="th-TH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65768" y="74066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/>
        </p:nvGraphicFramePr>
        <p:xfrm>
          <a:off x="2965768" y="321851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332720" y="29794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332719" y="83039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F5483A-839D-44DB-8875-35838F570366}"/>
              </a:ext>
            </a:extLst>
          </p:cNvPr>
          <p:cNvSpPr txBox="1">
            <a:spLocks/>
          </p:cNvSpPr>
          <p:nvPr/>
        </p:nvSpPr>
        <p:spPr>
          <a:xfrm>
            <a:off x="1766761" y="3549492"/>
            <a:ext cx="4902264" cy="30895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/>
              <a:t>1. Algorithm merge sort(low, height)</a:t>
            </a:r>
          </a:p>
          <a:p>
            <a:pPr algn="l"/>
            <a:r>
              <a:rPr lang="en-US" sz="2400" dirty="0"/>
              <a:t>2.	if (low &lt; heigh):</a:t>
            </a:r>
          </a:p>
          <a:p>
            <a:pPr algn="l"/>
            <a:r>
              <a:rPr lang="en-US" sz="2400" dirty="0"/>
              <a:t>3.		</a:t>
            </a:r>
            <a:r>
              <a:rPr lang="en-US" sz="2400" b="1" dirty="0"/>
              <a:t>mid = (low + height)/2 </a:t>
            </a:r>
          </a:p>
          <a:p>
            <a:pPr algn="l"/>
            <a:r>
              <a:rPr lang="en-US" sz="2400" dirty="0"/>
              <a:t>4.		merge sort(low, mid)</a:t>
            </a:r>
          </a:p>
          <a:p>
            <a:pPr algn="l"/>
            <a:r>
              <a:rPr lang="en-US" sz="2400" dirty="0"/>
              <a:t>5.		merge sort(mid + 1, height)</a:t>
            </a:r>
          </a:p>
          <a:p>
            <a:pPr algn="l"/>
            <a:r>
              <a:rPr lang="en-US" sz="2400" dirty="0"/>
              <a:t>6.		merge (low, mid, height)</a:t>
            </a:r>
          </a:p>
          <a:p>
            <a:pPr algn="l"/>
            <a:endParaRPr lang="th-TH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0E0FB6-7B80-4F79-9737-C5D72A3B01CD}"/>
              </a:ext>
            </a:extLst>
          </p:cNvPr>
          <p:cNvGrpSpPr/>
          <p:nvPr/>
        </p:nvGrpSpPr>
        <p:grpSpPr>
          <a:xfrm>
            <a:off x="1623440" y="1327214"/>
            <a:ext cx="2205610" cy="990218"/>
            <a:chOff x="1623440" y="1327214"/>
            <a:chExt cx="2205610" cy="990218"/>
          </a:xfrm>
        </p:grpSpPr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EBB6B14-174D-4747-A8F5-00BFC6CB3203}"/>
                </a:ext>
              </a:extLst>
            </p:cNvPr>
            <p:cNvSpPr txBox="1">
              <a:spLocks/>
            </p:cNvSpPr>
            <p:nvPr/>
          </p:nvSpPr>
          <p:spPr>
            <a:xfrm>
              <a:off x="3185540" y="1327214"/>
              <a:ext cx="643510" cy="53035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2000" dirty="0"/>
                <a:t>low</a:t>
              </a:r>
              <a:endParaRPr lang="th-TH" sz="2000" dirty="0"/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595BAF22-550E-4E91-A7B8-6F49AC03C24C}"/>
                </a:ext>
              </a:extLst>
            </p:cNvPr>
            <p:cNvSpPr txBox="1">
              <a:spLocks/>
            </p:cNvSpPr>
            <p:nvPr/>
          </p:nvSpPr>
          <p:spPr>
            <a:xfrm>
              <a:off x="1623440" y="1921384"/>
              <a:ext cx="803593" cy="39604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800" dirty="0"/>
                <a:t>start</a:t>
              </a:r>
              <a:endParaRPr lang="th-TH" sz="18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21CBF34-2210-4B57-9554-F51FFFF49B9C}"/>
                </a:ext>
              </a:extLst>
            </p:cNvPr>
            <p:cNvCxnSpPr/>
            <p:nvPr/>
          </p:nvCxnSpPr>
          <p:spPr>
            <a:xfrm flipV="1">
              <a:off x="2232691" y="1724025"/>
              <a:ext cx="815309" cy="314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1C55D6-2298-4A92-ACFC-16EA105A2929}"/>
              </a:ext>
            </a:extLst>
          </p:cNvPr>
          <p:cNvGrpSpPr/>
          <p:nvPr/>
        </p:nvGrpSpPr>
        <p:grpSpPr>
          <a:xfrm>
            <a:off x="9305925" y="1333310"/>
            <a:ext cx="2286001" cy="1194528"/>
            <a:chOff x="9305925" y="1333310"/>
            <a:chExt cx="2286001" cy="1194528"/>
          </a:xfrm>
        </p:grpSpPr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46F86F8A-2BBD-44F1-AF89-3099A39A980E}"/>
                </a:ext>
              </a:extLst>
            </p:cNvPr>
            <p:cNvSpPr txBox="1">
              <a:spLocks/>
            </p:cNvSpPr>
            <p:nvPr/>
          </p:nvSpPr>
          <p:spPr>
            <a:xfrm>
              <a:off x="9305925" y="1333310"/>
              <a:ext cx="874395" cy="51816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2000" dirty="0"/>
                <a:t>height</a:t>
              </a:r>
              <a:endParaRPr lang="th-TH" sz="2000" dirty="0"/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5A48AB57-F19C-466D-9D73-41AE4B69176B}"/>
                </a:ext>
              </a:extLst>
            </p:cNvPr>
            <p:cNvSpPr txBox="1">
              <a:spLocks/>
            </p:cNvSpPr>
            <p:nvPr/>
          </p:nvSpPr>
          <p:spPr>
            <a:xfrm>
              <a:off x="10880980" y="2131790"/>
              <a:ext cx="710946" cy="39604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800" dirty="0"/>
                <a:t>end</a:t>
              </a:r>
              <a:endParaRPr lang="th-TH" sz="1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34388A9-9C97-4666-861E-0E1AEB0DCA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80320" y="1874044"/>
              <a:ext cx="554355" cy="4025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21B55628-8ECC-4367-8060-1F1EBD2D17CC}"/>
              </a:ext>
            </a:extLst>
          </p:cNvPr>
          <p:cNvSpPr txBox="1">
            <a:spLocks/>
          </p:cNvSpPr>
          <p:nvPr/>
        </p:nvSpPr>
        <p:spPr>
          <a:xfrm>
            <a:off x="6269196" y="4319016"/>
            <a:ext cx="5800884" cy="6875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b="1" dirty="0"/>
              <a:t>// sample (1+8)/2 = 4.5 </a:t>
            </a:r>
            <a:r>
              <a:rPr lang="th-TH" sz="2000" b="1" dirty="0"/>
              <a:t>หมายถึง </a:t>
            </a:r>
            <a:r>
              <a:rPr lang="en-US" sz="2000" b="1" dirty="0"/>
              <a:t>index </a:t>
            </a:r>
            <a:r>
              <a:rPr lang="th-TH" sz="2000" b="1" dirty="0"/>
              <a:t>ที่ </a:t>
            </a:r>
            <a:r>
              <a:rPr lang="en-US" sz="2000" b="1" dirty="0"/>
              <a:t>4 element = 5  </a:t>
            </a:r>
            <a:endParaRPr lang="th-TH" sz="2000" b="1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6114BE7-E69A-4545-AF2B-222060D8DC72}"/>
              </a:ext>
            </a:extLst>
          </p:cNvPr>
          <p:cNvSpPr txBox="1">
            <a:spLocks/>
          </p:cNvSpPr>
          <p:nvPr/>
        </p:nvSpPr>
        <p:spPr>
          <a:xfrm>
            <a:off x="7858125" y="2702924"/>
            <a:ext cx="4333875" cy="150999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2800" b="1" dirty="0"/>
              <a:t>มองเหมือนว่า</a:t>
            </a:r>
            <a:r>
              <a:rPr lang="en-US" sz="2800" b="1" dirty="0"/>
              <a:t>list</a:t>
            </a:r>
            <a:r>
              <a:rPr lang="th-TH" sz="2800" b="1" dirty="0"/>
              <a:t>ข้างต้นเป็นปัญหาที่ใหญ่มากเราต้องการที่จะแก้ เราจึงแบ่งเป็นปัญหาย่อยๆ โดยหาค่า</a:t>
            </a:r>
            <a:r>
              <a:rPr lang="en-US" sz="2800" b="1" dirty="0"/>
              <a:t> mid</a:t>
            </a:r>
            <a:r>
              <a:rPr lang="th-TH" sz="2800" b="1" dirty="0"/>
              <a:t> นั่นเอง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54F2FFA-6565-4015-ADBF-FC5D0F8EA31B}"/>
              </a:ext>
            </a:extLst>
          </p:cNvPr>
          <p:cNvCxnSpPr>
            <a:cxnSpLocks/>
          </p:cNvCxnSpPr>
          <p:nvPr/>
        </p:nvCxnSpPr>
        <p:spPr>
          <a:xfrm flipV="1">
            <a:off x="10457497" y="4137662"/>
            <a:ext cx="141986" cy="210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6D3F85-19BA-47B6-AF21-30833986DFEA}"/>
              </a:ext>
            </a:extLst>
          </p:cNvPr>
          <p:cNvCxnSpPr/>
          <p:nvPr/>
        </p:nvCxnSpPr>
        <p:spPr>
          <a:xfrm flipV="1">
            <a:off x="6562725" y="21018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2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639D-2F6D-40BD-8E89-095E6769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5" y="401956"/>
            <a:ext cx="1466153" cy="85686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List</a:t>
            </a:r>
            <a:br>
              <a:rPr lang="en-US" sz="2800" dirty="0"/>
            </a:br>
            <a:r>
              <a:rPr lang="en-US" sz="2800" dirty="0"/>
              <a:t>Alpha</a:t>
            </a:r>
            <a:endParaRPr lang="th-TH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65768" y="74066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/>
        </p:nvGraphicFramePr>
        <p:xfrm>
          <a:off x="2965768" y="321851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332720" y="29794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332719" y="83039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F5483A-839D-44DB-8875-35838F570366}"/>
              </a:ext>
            </a:extLst>
          </p:cNvPr>
          <p:cNvSpPr txBox="1">
            <a:spLocks/>
          </p:cNvSpPr>
          <p:nvPr/>
        </p:nvSpPr>
        <p:spPr>
          <a:xfrm>
            <a:off x="1766761" y="3429000"/>
            <a:ext cx="4902264" cy="30895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/>
              <a:t>1. Algorithm merge sort(low, height)</a:t>
            </a:r>
          </a:p>
          <a:p>
            <a:pPr algn="l"/>
            <a:r>
              <a:rPr lang="en-US" sz="2400" dirty="0"/>
              <a:t>2.	if (low &lt; heigh):</a:t>
            </a:r>
          </a:p>
          <a:p>
            <a:pPr algn="l"/>
            <a:r>
              <a:rPr lang="en-US" sz="2400" dirty="0"/>
              <a:t>3.		mid = (low + height)/2 </a:t>
            </a:r>
          </a:p>
          <a:p>
            <a:pPr algn="l"/>
            <a:r>
              <a:rPr lang="en-US" sz="2400" dirty="0"/>
              <a:t>4.		</a:t>
            </a:r>
            <a:r>
              <a:rPr lang="en-US" sz="2400" b="1" dirty="0"/>
              <a:t>merge sort(low, mid)</a:t>
            </a:r>
          </a:p>
          <a:p>
            <a:pPr algn="l"/>
            <a:r>
              <a:rPr lang="en-US" sz="2400" dirty="0"/>
              <a:t>5.		</a:t>
            </a:r>
            <a:r>
              <a:rPr lang="en-US" sz="2400" b="1" dirty="0"/>
              <a:t>merge sort(mid + 1, height)</a:t>
            </a:r>
          </a:p>
          <a:p>
            <a:pPr algn="l"/>
            <a:r>
              <a:rPr lang="en-US" sz="2400" dirty="0"/>
              <a:t>6.		merge (low, mid, height)</a:t>
            </a:r>
          </a:p>
          <a:p>
            <a:pPr algn="l"/>
            <a:endParaRPr lang="th-TH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0E0FB6-7B80-4F79-9737-C5D72A3B01CD}"/>
              </a:ext>
            </a:extLst>
          </p:cNvPr>
          <p:cNvGrpSpPr/>
          <p:nvPr/>
        </p:nvGrpSpPr>
        <p:grpSpPr>
          <a:xfrm>
            <a:off x="1623440" y="1327214"/>
            <a:ext cx="2205610" cy="990218"/>
            <a:chOff x="1623440" y="1327214"/>
            <a:chExt cx="2205610" cy="990218"/>
          </a:xfrm>
        </p:grpSpPr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EBB6B14-174D-4747-A8F5-00BFC6CB3203}"/>
                </a:ext>
              </a:extLst>
            </p:cNvPr>
            <p:cNvSpPr txBox="1">
              <a:spLocks/>
            </p:cNvSpPr>
            <p:nvPr/>
          </p:nvSpPr>
          <p:spPr>
            <a:xfrm>
              <a:off x="3185540" y="1327214"/>
              <a:ext cx="643510" cy="53035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2000" dirty="0"/>
                <a:t>low</a:t>
              </a:r>
              <a:endParaRPr lang="th-TH" sz="2000" dirty="0"/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595BAF22-550E-4E91-A7B8-6F49AC03C24C}"/>
                </a:ext>
              </a:extLst>
            </p:cNvPr>
            <p:cNvSpPr txBox="1">
              <a:spLocks/>
            </p:cNvSpPr>
            <p:nvPr/>
          </p:nvSpPr>
          <p:spPr>
            <a:xfrm>
              <a:off x="1623440" y="1921384"/>
              <a:ext cx="803593" cy="39604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800" dirty="0"/>
                <a:t>start</a:t>
              </a:r>
              <a:endParaRPr lang="th-TH" sz="18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21CBF34-2210-4B57-9554-F51FFFF49B9C}"/>
                </a:ext>
              </a:extLst>
            </p:cNvPr>
            <p:cNvCxnSpPr/>
            <p:nvPr/>
          </p:nvCxnSpPr>
          <p:spPr>
            <a:xfrm flipV="1">
              <a:off x="2232691" y="1724025"/>
              <a:ext cx="815309" cy="314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1C55D6-2298-4A92-ACFC-16EA105A2929}"/>
              </a:ext>
            </a:extLst>
          </p:cNvPr>
          <p:cNvGrpSpPr/>
          <p:nvPr/>
        </p:nvGrpSpPr>
        <p:grpSpPr>
          <a:xfrm>
            <a:off x="9305925" y="1333310"/>
            <a:ext cx="2286001" cy="1194528"/>
            <a:chOff x="9305925" y="1333310"/>
            <a:chExt cx="2286001" cy="1194528"/>
          </a:xfrm>
        </p:grpSpPr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46F86F8A-2BBD-44F1-AF89-3099A39A980E}"/>
                </a:ext>
              </a:extLst>
            </p:cNvPr>
            <p:cNvSpPr txBox="1">
              <a:spLocks/>
            </p:cNvSpPr>
            <p:nvPr/>
          </p:nvSpPr>
          <p:spPr>
            <a:xfrm>
              <a:off x="9305925" y="1333310"/>
              <a:ext cx="874395" cy="51816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2000" dirty="0"/>
                <a:t>height</a:t>
              </a:r>
              <a:endParaRPr lang="th-TH" sz="2000" dirty="0"/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5A48AB57-F19C-466D-9D73-41AE4B69176B}"/>
                </a:ext>
              </a:extLst>
            </p:cNvPr>
            <p:cNvSpPr txBox="1">
              <a:spLocks/>
            </p:cNvSpPr>
            <p:nvPr/>
          </p:nvSpPr>
          <p:spPr>
            <a:xfrm>
              <a:off x="10880980" y="2131790"/>
              <a:ext cx="710946" cy="39604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800" dirty="0"/>
                <a:t>end</a:t>
              </a:r>
              <a:endParaRPr lang="th-TH" sz="1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34388A9-9C97-4666-861E-0E1AEB0DCA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80320" y="1874044"/>
              <a:ext cx="554355" cy="4025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21B55628-8ECC-4367-8060-1F1EBD2D17CC}"/>
              </a:ext>
            </a:extLst>
          </p:cNvPr>
          <p:cNvSpPr txBox="1">
            <a:spLocks/>
          </p:cNvSpPr>
          <p:nvPr/>
        </p:nvSpPr>
        <p:spPr>
          <a:xfrm>
            <a:off x="5872369" y="4591940"/>
            <a:ext cx="5800884" cy="6875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//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low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ด้าน ซ้าย ไปถึงตรงกลาง 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75F89CA-6BC7-48F1-8A9F-C8A21BA4E1E5}"/>
              </a:ext>
            </a:extLst>
          </p:cNvPr>
          <p:cNvSpPr txBox="1">
            <a:spLocks/>
          </p:cNvSpPr>
          <p:nvPr/>
        </p:nvSpPr>
        <p:spPr>
          <a:xfrm>
            <a:off x="4121276" y="2119408"/>
            <a:ext cx="4985768" cy="7646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4400" b="1" dirty="0"/>
              <a:t>ดำเนินการ</a:t>
            </a:r>
            <a:r>
              <a:rPr lang="en-US" sz="4400" b="1" dirty="0"/>
              <a:t>sort </a:t>
            </a:r>
            <a:r>
              <a:rPr lang="th-TH" sz="4400" b="1" dirty="0"/>
              <a:t>ทั้งซ้ายและขวา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BEEC015-983C-41D3-9B62-EA9C03BD9A44}"/>
              </a:ext>
            </a:extLst>
          </p:cNvPr>
          <p:cNvSpPr txBox="1">
            <a:spLocks/>
          </p:cNvSpPr>
          <p:nvPr/>
        </p:nvSpPr>
        <p:spPr>
          <a:xfrm>
            <a:off x="6391116" y="5236909"/>
            <a:ext cx="5800884" cy="6875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//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จาก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mid + 1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 5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element = 6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เป็นต้นไปจนถึงตำแหน่ง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height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28A70B-39E5-4182-A695-1FA8222F21D3}"/>
              </a:ext>
            </a:extLst>
          </p:cNvPr>
          <p:cNvCxnSpPr/>
          <p:nvPr/>
        </p:nvCxnSpPr>
        <p:spPr>
          <a:xfrm flipV="1">
            <a:off x="6581775" y="5149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11305A99-9D1A-4E68-9E86-0A8D367A6314}"/>
              </a:ext>
            </a:extLst>
          </p:cNvPr>
          <p:cNvSpPr txBox="1">
            <a:spLocks/>
          </p:cNvSpPr>
          <p:nvPr/>
        </p:nvSpPr>
        <p:spPr>
          <a:xfrm>
            <a:off x="5659596" y="4383407"/>
            <a:ext cx="5800884" cy="39604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600" dirty="0"/>
              <a:t>// sample (1+8)/2 = 4.5 </a:t>
            </a:r>
            <a:r>
              <a:rPr lang="th-TH" sz="1600" dirty="0"/>
              <a:t>หมายถึง </a:t>
            </a:r>
            <a:r>
              <a:rPr lang="en-US" sz="1600" dirty="0"/>
              <a:t>index </a:t>
            </a:r>
            <a:r>
              <a:rPr lang="th-TH" sz="1600" dirty="0"/>
              <a:t>ที่ </a:t>
            </a:r>
            <a:r>
              <a:rPr lang="en-US" sz="1600" dirty="0"/>
              <a:t>4 element = 5  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353423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639D-2F6D-40BD-8E89-095E6769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5" y="401956"/>
            <a:ext cx="1466153" cy="85686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List</a:t>
            </a:r>
            <a:br>
              <a:rPr lang="en-US" sz="2800" dirty="0"/>
            </a:br>
            <a:r>
              <a:rPr lang="en-US" sz="2800" dirty="0"/>
              <a:t>Alpha</a:t>
            </a:r>
            <a:endParaRPr lang="th-TH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65768" y="74066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/>
        </p:nvGraphicFramePr>
        <p:xfrm>
          <a:off x="2965768" y="321851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332720" y="29794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332719" y="83039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F5483A-839D-44DB-8875-35838F570366}"/>
              </a:ext>
            </a:extLst>
          </p:cNvPr>
          <p:cNvSpPr txBox="1">
            <a:spLocks/>
          </p:cNvSpPr>
          <p:nvPr/>
        </p:nvSpPr>
        <p:spPr>
          <a:xfrm>
            <a:off x="1679511" y="2653570"/>
            <a:ext cx="4902264" cy="30895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/>
              <a:t>1. Algorithm merge sort(low, height)</a:t>
            </a:r>
          </a:p>
          <a:p>
            <a:pPr algn="l"/>
            <a:r>
              <a:rPr lang="en-US" sz="2400" dirty="0"/>
              <a:t>2.	if (low &lt; heigh):</a:t>
            </a:r>
          </a:p>
          <a:p>
            <a:pPr algn="l"/>
            <a:r>
              <a:rPr lang="en-US" sz="2400" dirty="0"/>
              <a:t>3.		mid = (low + height)/2 </a:t>
            </a:r>
          </a:p>
          <a:p>
            <a:pPr algn="l"/>
            <a:r>
              <a:rPr lang="en-US" sz="2400" dirty="0"/>
              <a:t>4.		merge sort(low, mid)</a:t>
            </a:r>
          </a:p>
          <a:p>
            <a:pPr algn="l"/>
            <a:r>
              <a:rPr lang="en-US" sz="2400" dirty="0"/>
              <a:t>5.		merge sort(mid + 1, height)</a:t>
            </a:r>
          </a:p>
          <a:p>
            <a:pPr algn="l"/>
            <a:r>
              <a:rPr lang="en-US" sz="2400" dirty="0"/>
              <a:t>6.		</a:t>
            </a:r>
            <a:r>
              <a:rPr lang="en-US" sz="2400" b="1" dirty="0"/>
              <a:t>merge (low, mid, height)</a:t>
            </a:r>
          </a:p>
          <a:p>
            <a:pPr algn="l"/>
            <a:endParaRPr lang="th-TH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0E0FB6-7B80-4F79-9737-C5D72A3B01CD}"/>
              </a:ext>
            </a:extLst>
          </p:cNvPr>
          <p:cNvGrpSpPr/>
          <p:nvPr/>
        </p:nvGrpSpPr>
        <p:grpSpPr>
          <a:xfrm>
            <a:off x="1623440" y="1327214"/>
            <a:ext cx="2205610" cy="990218"/>
            <a:chOff x="1623440" y="1327214"/>
            <a:chExt cx="2205610" cy="990218"/>
          </a:xfrm>
        </p:grpSpPr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EBB6B14-174D-4747-A8F5-00BFC6CB3203}"/>
                </a:ext>
              </a:extLst>
            </p:cNvPr>
            <p:cNvSpPr txBox="1">
              <a:spLocks/>
            </p:cNvSpPr>
            <p:nvPr/>
          </p:nvSpPr>
          <p:spPr>
            <a:xfrm>
              <a:off x="3185540" y="1327214"/>
              <a:ext cx="643510" cy="530353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2000" dirty="0"/>
                <a:t>low</a:t>
              </a:r>
              <a:endParaRPr lang="th-TH" sz="2000" dirty="0"/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595BAF22-550E-4E91-A7B8-6F49AC03C24C}"/>
                </a:ext>
              </a:extLst>
            </p:cNvPr>
            <p:cNvSpPr txBox="1">
              <a:spLocks/>
            </p:cNvSpPr>
            <p:nvPr/>
          </p:nvSpPr>
          <p:spPr>
            <a:xfrm>
              <a:off x="1623440" y="1921384"/>
              <a:ext cx="803593" cy="39604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800" dirty="0"/>
                <a:t>start</a:t>
              </a:r>
              <a:endParaRPr lang="th-TH" sz="18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21CBF34-2210-4B57-9554-F51FFFF49B9C}"/>
                </a:ext>
              </a:extLst>
            </p:cNvPr>
            <p:cNvCxnSpPr/>
            <p:nvPr/>
          </p:nvCxnSpPr>
          <p:spPr>
            <a:xfrm flipV="1">
              <a:off x="2232691" y="1724025"/>
              <a:ext cx="815309" cy="314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1C55D6-2298-4A92-ACFC-16EA105A2929}"/>
              </a:ext>
            </a:extLst>
          </p:cNvPr>
          <p:cNvGrpSpPr/>
          <p:nvPr/>
        </p:nvGrpSpPr>
        <p:grpSpPr>
          <a:xfrm>
            <a:off x="9305925" y="1333310"/>
            <a:ext cx="2286001" cy="1194528"/>
            <a:chOff x="9305925" y="1333310"/>
            <a:chExt cx="2286001" cy="1194528"/>
          </a:xfrm>
        </p:grpSpPr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46F86F8A-2BBD-44F1-AF89-3099A39A980E}"/>
                </a:ext>
              </a:extLst>
            </p:cNvPr>
            <p:cNvSpPr txBox="1">
              <a:spLocks/>
            </p:cNvSpPr>
            <p:nvPr/>
          </p:nvSpPr>
          <p:spPr>
            <a:xfrm>
              <a:off x="9305925" y="1333310"/>
              <a:ext cx="874395" cy="51816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2000" dirty="0"/>
                <a:t>height</a:t>
              </a:r>
              <a:endParaRPr lang="th-TH" sz="2000" dirty="0"/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5A48AB57-F19C-466D-9D73-41AE4B69176B}"/>
                </a:ext>
              </a:extLst>
            </p:cNvPr>
            <p:cNvSpPr txBox="1">
              <a:spLocks/>
            </p:cNvSpPr>
            <p:nvPr/>
          </p:nvSpPr>
          <p:spPr>
            <a:xfrm>
              <a:off x="10880980" y="2131790"/>
              <a:ext cx="710946" cy="396048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sz="1800" dirty="0"/>
                <a:t>end</a:t>
              </a:r>
              <a:endParaRPr lang="th-TH" sz="1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34388A9-9C97-4666-861E-0E1AEB0DCA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80320" y="1874044"/>
              <a:ext cx="554355" cy="4025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6BEEC015-983C-41D3-9B62-EA9C03BD9A44}"/>
              </a:ext>
            </a:extLst>
          </p:cNvPr>
          <p:cNvSpPr txBox="1">
            <a:spLocks/>
          </p:cNvSpPr>
          <p:nvPr/>
        </p:nvSpPr>
        <p:spPr>
          <a:xfrm>
            <a:off x="6206219" y="4624103"/>
            <a:ext cx="4587511" cy="11605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//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เมื่อทำการเรียงลำดับฝั่งซ้ายและขวา</a:t>
            </a:r>
          </a:p>
          <a:p>
            <a:pPr algn="l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เราจะทำการ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merge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เข้าด้วยกัน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28A70B-39E5-4182-A695-1FA8222F21D3}"/>
              </a:ext>
            </a:extLst>
          </p:cNvPr>
          <p:cNvCxnSpPr/>
          <p:nvPr/>
        </p:nvCxnSpPr>
        <p:spPr>
          <a:xfrm flipV="1">
            <a:off x="6581775" y="5149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DDB5B4BC-FC17-4A26-B846-C09B0C146165}"/>
              </a:ext>
            </a:extLst>
          </p:cNvPr>
          <p:cNvSpPr txBox="1">
            <a:spLocks/>
          </p:cNvSpPr>
          <p:nvPr/>
        </p:nvSpPr>
        <p:spPr>
          <a:xfrm>
            <a:off x="5785119" y="3816510"/>
            <a:ext cx="5800884" cy="6875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// </a:t>
            </a:r>
            <a:r>
              <a: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low </a:t>
            </a:r>
            <a:r>
              <a: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ด้าน ซ้าย ไปถึงตรงกลาง 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A7F621A-4CDA-4D1A-A3C7-288EEECD1BE7}"/>
              </a:ext>
            </a:extLst>
          </p:cNvPr>
          <p:cNvSpPr txBox="1">
            <a:spLocks/>
          </p:cNvSpPr>
          <p:nvPr/>
        </p:nvSpPr>
        <p:spPr>
          <a:xfrm>
            <a:off x="6183447" y="4241610"/>
            <a:ext cx="5800884" cy="6875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//</a:t>
            </a:r>
            <a:r>
              <a: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จาก 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mid + 1 </a:t>
            </a:r>
            <a:r>
              <a: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 5</a:t>
            </a:r>
            <a:r>
              <a: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element = 6</a:t>
            </a:r>
            <a:r>
              <a:rPr lang="th-TH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เป็นต้นไปจนถึงตำแหน่ง </a:t>
            </a:r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height</a:t>
            </a:r>
            <a:endParaRPr lang="th-TH" sz="2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98110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E722D-2210-4DA6-83ED-D835A7EBD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953201"/>
              </p:ext>
            </p:extLst>
          </p:nvPr>
        </p:nvGraphicFramePr>
        <p:xfrm>
          <a:off x="2965768" y="740664"/>
          <a:ext cx="721455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9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3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7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6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4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2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3E1440-E6A1-48FF-8D15-A9BDEEB5E443}"/>
              </a:ext>
            </a:extLst>
          </p:cNvPr>
          <p:cNvGraphicFramePr>
            <a:graphicFrameLocks/>
          </p:cNvGraphicFramePr>
          <p:nvPr/>
        </p:nvGraphicFramePr>
        <p:xfrm>
          <a:off x="2965768" y="321851"/>
          <a:ext cx="7214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819">
                  <a:extLst>
                    <a:ext uri="{9D8B030D-6E8A-4147-A177-3AD203B41FA5}">
                      <a16:colId xmlns:a16="http://schemas.microsoft.com/office/drawing/2014/main" val="12761586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84739058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11053911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302063145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609762244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2316639066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4051870878"/>
                    </a:ext>
                  </a:extLst>
                </a:gridCol>
                <a:gridCol w="901819">
                  <a:extLst>
                    <a:ext uri="{9D8B030D-6E8A-4147-A177-3AD203B41FA5}">
                      <a16:colId xmlns:a16="http://schemas.microsoft.com/office/drawing/2014/main" val="165457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2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3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4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5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6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7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8</a:t>
                      </a:r>
                      <a:endParaRPr lang="th-TH" sz="1800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4157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7FEB91C-B40E-4BDB-99BF-730D0E5238B7}"/>
              </a:ext>
            </a:extLst>
          </p:cNvPr>
          <p:cNvSpPr txBox="1">
            <a:spLocks/>
          </p:cNvSpPr>
          <p:nvPr/>
        </p:nvSpPr>
        <p:spPr>
          <a:xfrm>
            <a:off x="10332720" y="297942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index</a:t>
            </a:r>
            <a:endParaRPr lang="th-TH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881DA1-5A4C-41F1-8000-6685EF73C81C}"/>
              </a:ext>
            </a:extLst>
          </p:cNvPr>
          <p:cNvSpPr txBox="1">
            <a:spLocks/>
          </p:cNvSpPr>
          <p:nvPr/>
        </p:nvSpPr>
        <p:spPr>
          <a:xfrm>
            <a:off x="10332719" y="830390"/>
            <a:ext cx="1466153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element</a:t>
            </a:r>
            <a:endParaRPr lang="th-TH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F5483A-839D-44DB-8875-35838F570366}"/>
              </a:ext>
            </a:extLst>
          </p:cNvPr>
          <p:cNvSpPr txBox="1">
            <a:spLocks/>
          </p:cNvSpPr>
          <p:nvPr/>
        </p:nvSpPr>
        <p:spPr>
          <a:xfrm>
            <a:off x="8291163" y="1943099"/>
            <a:ext cx="3778314" cy="21902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1. Algorithm merge sort(low, height)</a:t>
            </a:r>
          </a:p>
          <a:p>
            <a:pPr algn="l"/>
            <a:r>
              <a:rPr lang="en-US" sz="1800" dirty="0"/>
              <a:t>2.	if (low &lt; heigh):</a:t>
            </a:r>
          </a:p>
          <a:p>
            <a:pPr algn="l"/>
            <a:r>
              <a:rPr lang="en-US" sz="1800" dirty="0"/>
              <a:t>3.		mid = (low + height)/2 </a:t>
            </a:r>
          </a:p>
          <a:p>
            <a:pPr algn="l"/>
            <a:r>
              <a:rPr lang="en-US" sz="1800" dirty="0"/>
              <a:t>4.		merge sort(low, mid)</a:t>
            </a:r>
          </a:p>
          <a:p>
            <a:pPr algn="l"/>
            <a:r>
              <a:rPr lang="en-US" sz="1800" dirty="0"/>
              <a:t>5.		merge sort(mid + 1, height)</a:t>
            </a:r>
          </a:p>
          <a:p>
            <a:pPr algn="l"/>
            <a:r>
              <a:rPr lang="en-US" sz="1800" dirty="0"/>
              <a:t>6.		merge (low, mid, height)</a:t>
            </a:r>
          </a:p>
          <a:p>
            <a:pPr algn="l"/>
            <a:endParaRPr lang="th-TH" sz="18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28A70B-39E5-4182-A695-1FA8222F21D3}"/>
              </a:ext>
            </a:extLst>
          </p:cNvPr>
          <p:cNvCxnSpPr/>
          <p:nvPr/>
        </p:nvCxnSpPr>
        <p:spPr>
          <a:xfrm flipV="1">
            <a:off x="6581775" y="51499"/>
            <a:ext cx="0" cy="170300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6677390-7BBD-41AC-9D06-C925A3ED3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037694"/>
              </p:ext>
            </p:extLst>
          </p:nvPr>
        </p:nvGraphicFramePr>
        <p:xfrm>
          <a:off x="4739038" y="2489117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1, 8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4A11FC7-E0A7-44BF-A0A4-DC91A3D69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398359"/>
              </p:ext>
            </p:extLst>
          </p:nvPr>
        </p:nvGraphicFramePr>
        <p:xfrm>
          <a:off x="3081688" y="3472097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1,4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DC9D2CE-5988-4172-A76D-80B440B88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97785"/>
              </p:ext>
            </p:extLst>
          </p:nvPr>
        </p:nvGraphicFramePr>
        <p:xfrm>
          <a:off x="6126782" y="3533917"/>
          <a:ext cx="10140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2">
                  <a:extLst>
                    <a:ext uri="{9D8B030D-6E8A-4147-A177-3AD203B41FA5}">
                      <a16:colId xmlns:a16="http://schemas.microsoft.com/office/drawing/2014/main" val="370559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ckwell" panose="02060603020205020403" pitchFamily="18" charset="0"/>
                        </a:rPr>
                        <a:t>5,8 </a:t>
                      </a:r>
                      <a:endParaRPr lang="th-TH" sz="28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03435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80AEE0-55EF-4BDE-8CBB-D3B520B7B9F3}"/>
              </a:ext>
            </a:extLst>
          </p:cNvPr>
          <p:cNvCxnSpPr/>
          <p:nvPr/>
        </p:nvCxnSpPr>
        <p:spPr>
          <a:xfrm flipH="1">
            <a:off x="4171950" y="3083477"/>
            <a:ext cx="419100" cy="345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BD0E2C-0878-4BEF-98F2-72FF6885F4CD}"/>
              </a:ext>
            </a:extLst>
          </p:cNvPr>
          <p:cNvCxnSpPr>
            <a:cxnSpLocks/>
          </p:cNvCxnSpPr>
          <p:nvPr/>
        </p:nvCxnSpPr>
        <p:spPr>
          <a:xfrm>
            <a:off x="5852764" y="3083477"/>
            <a:ext cx="304800" cy="388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itle 1">
            <a:extLst>
              <a:ext uri="{FF2B5EF4-FFF2-40B4-BE49-F238E27FC236}">
                <a16:creationId xmlns:a16="http://schemas.microsoft.com/office/drawing/2014/main" id="{FAD42A1F-C528-4761-89FC-266965B253E0}"/>
              </a:ext>
            </a:extLst>
          </p:cNvPr>
          <p:cNvSpPr txBox="1">
            <a:spLocks/>
          </p:cNvSpPr>
          <p:nvPr/>
        </p:nvSpPr>
        <p:spPr>
          <a:xfrm>
            <a:off x="3612531" y="4405645"/>
            <a:ext cx="3267075" cy="21902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Low &lt; height ? </a:t>
            </a:r>
            <a:br>
              <a:rPr lang="en-US" dirty="0"/>
            </a:br>
            <a:r>
              <a:rPr lang="en-US" dirty="0"/>
              <a:t>Yes</a:t>
            </a:r>
          </a:p>
          <a:p>
            <a:r>
              <a:rPr lang="en-US" dirty="0"/>
              <a:t>True !</a:t>
            </a:r>
            <a:endParaRPr lang="th-TH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E56F48E4-1E22-4074-BF8A-D21FB42FA260}"/>
              </a:ext>
            </a:extLst>
          </p:cNvPr>
          <p:cNvSpPr txBox="1">
            <a:spLocks/>
          </p:cNvSpPr>
          <p:nvPr/>
        </p:nvSpPr>
        <p:spPr>
          <a:xfrm>
            <a:off x="3874469" y="2027079"/>
            <a:ext cx="1014062" cy="5187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low</a:t>
            </a:r>
            <a:endParaRPr lang="th-TH" sz="2800" dirty="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0D9BE774-D48F-41C5-A45E-78BBEE0934D8}"/>
              </a:ext>
            </a:extLst>
          </p:cNvPr>
          <p:cNvSpPr txBox="1">
            <a:spLocks/>
          </p:cNvSpPr>
          <p:nvPr/>
        </p:nvSpPr>
        <p:spPr>
          <a:xfrm>
            <a:off x="5852764" y="1915349"/>
            <a:ext cx="1645994" cy="7533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/>
              <a:t>Height</a:t>
            </a:r>
            <a:endParaRPr lang="th-TH" sz="24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EDF9016-8B1E-4340-B412-999BCF9D61DF}"/>
              </a:ext>
            </a:extLst>
          </p:cNvPr>
          <p:cNvSpPr txBox="1">
            <a:spLocks/>
          </p:cNvSpPr>
          <p:nvPr/>
        </p:nvSpPr>
        <p:spPr>
          <a:xfrm>
            <a:off x="97072" y="140064"/>
            <a:ext cx="2503554" cy="457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ยกตัวอย่างด้วย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index)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39517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420</TotalTime>
  <Words>2236</Words>
  <Application>Microsoft Office PowerPoint</Application>
  <PresentationFormat>Widescreen</PresentationFormat>
  <Paragraphs>683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</vt:lpstr>
      <vt:lpstr>Corbel</vt:lpstr>
      <vt:lpstr>Rockwell</vt:lpstr>
      <vt:lpstr>TH Sarabun New</vt:lpstr>
      <vt:lpstr>Parallax</vt:lpstr>
      <vt:lpstr>External Merge Sort</vt:lpstr>
      <vt:lpstr>External Sort</vt:lpstr>
      <vt:lpstr> ขั้นตอนวิธีไฮบริดเป็นอัลกอริทึมที่รวมสองหรือขั้นตอนวิธีการอื่น ๆ ที่แก้ปัญหาเดียวกันเลือกหนึ่งอย่างใดอย่างหนึ่ง    (ขึ้นอยู่กับข้อมูล) หรือสลับระหว่างพวกเขาในช่วงเวลาของขั้นตอนวิธี โดยทั่วไปจะทำเพื่อรวมคุณลักษณะที่ต้องการของแต่ละรายการ เพื่อให้อัลกอริธึมโดยรวมดีกว่าส่วนประกอบแต่ละรายการ</vt:lpstr>
      <vt:lpstr>รายการเรียงลำดับ merge sort</vt:lpstr>
      <vt:lpstr>List Alpha</vt:lpstr>
      <vt:lpstr>List Alpha</vt:lpstr>
      <vt:lpstr>List Alpha</vt:lpstr>
      <vt:lpstr>List Alpha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ตัวอย่างเพิ่มเติม</vt:lpstr>
      <vt:lpstr>Balance Merge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two-way-merge sort </vt:lpstr>
      <vt:lpstr>Polyphase Merge</vt:lpstr>
      <vt:lpstr>Polyphase merge example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Merge Sort</dc:title>
  <dc:creator>Akkarapon Phikulsri</dc:creator>
  <cp:lastModifiedBy>Akkarapon Phikulsri</cp:lastModifiedBy>
  <cp:revision>152</cp:revision>
  <dcterms:created xsi:type="dcterms:W3CDTF">2021-10-22T11:35:23Z</dcterms:created>
  <dcterms:modified xsi:type="dcterms:W3CDTF">2021-10-23T09:54:15Z</dcterms:modified>
</cp:coreProperties>
</file>