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5" r:id="rId6"/>
    <p:sldId id="257" r:id="rId7"/>
    <p:sldId id="262" r:id="rId8"/>
    <p:sldId id="263" r:id="rId9"/>
    <p:sldId id="261" r:id="rId10"/>
    <p:sldId id="268" r:id="rId11"/>
    <p:sldId id="269" r:id="rId12"/>
    <p:sldId id="270" r:id="rId13"/>
    <p:sldId id="277" r:id="rId14"/>
    <p:sldId id="272" r:id="rId15"/>
    <p:sldId id="273" r:id="rId16"/>
    <p:sldId id="278" r:id="rId17"/>
    <p:sldId id="27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857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22/10/64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71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22/10/64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307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22/10/64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52511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22/10/64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9623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22/10/64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8426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22/10/64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639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22/10/64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5197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22/10/64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04468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22/10/64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6637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22/10/64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908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22/10/64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2446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22/10/64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939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22/10/64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587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22/10/64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050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22/10/64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7249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22/10/64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39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22/10/64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839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83E75B-3980-4DF0-B681-E2E4E1FA9860}" type="datetimeFigureOut">
              <a:rPr lang="th-TH" smtClean="0"/>
              <a:t>22/10/64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0064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mong.in.th/wiki/Algorith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90AD-73D0-414E-8A39-35FBA04F6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1701" y="1144057"/>
            <a:ext cx="8574622" cy="1134534"/>
          </a:xfrm>
        </p:spPr>
        <p:txBody>
          <a:bodyPr/>
          <a:lstStyle/>
          <a:p>
            <a:r>
              <a:rPr lang="en-US" dirty="0"/>
              <a:t>External Merge Sort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01F8A-9ABC-45F4-8256-2D1EA3AC3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5451" y="2510366"/>
            <a:ext cx="5968997" cy="3823759"/>
          </a:xfrm>
        </p:spPr>
        <p:txBody>
          <a:bodyPr>
            <a:normAutofit/>
          </a:bodyPr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เสนอ </a:t>
            </a:r>
          </a:p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อาจารย์สุรีย์พัชร มุสิกะภวัต</a:t>
            </a:r>
          </a:p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</a:t>
            </a:r>
          </a:p>
          <a:p>
            <a:pPr algn="l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63102105112  นายอัครพล  พิกุลศรี</a:t>
            </a:r>
          </a:p>
          <a:p>
            <a:pPr algn="l"/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	63102105136  นายสิทธิพร  วงศ์บาตร</a:t>
            </a:r>
          </a:p>
          <a:p>
            <a:pPr algn="l"/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	63102105140  นายชลสิทธิ์  สีสถาน</a:t>
            </a:r>
          </a:p>
          <a:p>
            <a:pPr algn="l"/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	63102105141  นายธนวัฒน์  สารินทร์</a:t>
            </a:r>
          </a:p>
          <a:p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49719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639D-2F6D-40BD-8E89-095E6769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5" y="401956"/>
            <a:ext cx="1466153" cy="85686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List</a:t>
            </a:r>
            <a:br>
              <a:rPr lang="en-US" sz="2800" dirty="0"/>
            </a:br>
            <a:r>
              <a:rPr lang="en-US" sz="2800" dirty="0"/>
              <a:t>Alpha</a:t>
            </a:r>
            <a:endParaRPr lang="th-TH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F5483A-839D-44DB-8875-35838F570366}"/>
              </a:ext>
            </a:extLst>
          </p:cNvPr>
          <p:cNvSpPr txBox="1">
            <a:spLocks/>
          </p:cNvSpPr>
          <p:nvPr/>
        </p:nvSpPr>
        <p:spPr>
          <a:xfrm>
            <a:off x="1679511" y="2653570"/>
            <a:ext cx="4902264" cy="30895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/>
              <a:t>1. Algorithm merge sort(low, height)</a:t>
            </a:r>
          </a:p>
          <a:p>
            <a:pPr algn="l"/>
            <a:r>
              <a:rPr lang="en-US" sz="2400" dirty="0"/>
              <a:t>2.	if (low &lt; heigh):</a:t>
            </a:r>
          </a:p>
          <a:p>
            <a:pPr algn="l"/>
            <a:r>
              <a:rPr lang="en-US" sz="2400" dirty="0"/>
              <a:t>3.		mid = (low + height)/2 </a:t>
            </a:r>
          </a:p>
          <a:p>
            <a:pPr algn="l"/>
            <a:r>
              <a:rPr lang="en-US" sz="2400" dirty="0"/>
              <a:t>4.		merge sort(low, mid)</a:t>
            </a:r>
          </a:p>
          <a:p>
            <a:pPr algn="l"/>
            <a:r>
              <a:rPr lang="en-US" sz="2400" dirty="0"/>
              <a:t>5.		merge sort(mid + 1, height)</a:t>
            </a:r>
          </a:p>
          <a:p>
            <a:pPr algn="l"/>
            <a:r>
              <a:rPr lang="en-US" sz="2400" dirty="0"/>
              <a:t>6.		</a:t>
            </a:r>
            <a:r>
              <a:rPr lang="en-US" sz="2400" b="1" dirty="0"/>
              <a:t>merge (low, mid, height)</a:t>
            </a:r>
          </a:p>
          <a:p>
            <a:pPr algn="l"/>
            <a:endParaRPr lang="th-TH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0E0FB6-7B80-4F79-9737-C5D72A3B01CD}"/>
              </a:ext>
            </a:extLst>
          </p:cNvPr>
          <p:cNvGrpSpPr/>
          <p:nvPr/>
        </p:nvGrpSpPr>
        <p:grpSpPr>
          <a:xfrm>
            <a:off x="1623440" y="1327214"/>
            <a:ext cx="2205610" cy="990218"/>
            <a:chOff x="1623440" y="1327214"/>
            <a:chExt cx="2205610" cy="990218"/>
          </a:xfrm>
        </p:grpSpPr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EBB6B14-174D-4747-A8F5-00BFC6CB3203}"/>
                </a:ext>
              </a:extLst>
            </p:cNvPr>
            <p:cNvSpPr txBox="1">
              <a:spLocks/>
            </p:cNvSpPr>
            <p:nvPr/>
          </p:nvSpPr>
          <p:spPr>
            <a:xfrm>
              <a:off x="3185540" y="1327214"/>
              <a:ext cx="643510" cy="53035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dirty="0"/>
                <a:t>low</a:t>
              </a:r>
              <a:endParaRPr lang="th-TH" sz="2000" dirty="0"/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595BAF22-550E-4E91-A7B8-6F49AC03C24C}"/>
                </a:ext>
              </a:extLst>
            </p:cNvPr>
            <p:cNvSpPr txBox="1">
              <a:spLocks/>
            </p:cNvSpPr>
            <p:nvPr/>
          </p:nvSpPr>
          <p:spPr>
            <a:xfrm>
              <a:off x="1623440" y="1921384"/>
              <a:ext cx="803593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dirty="0"/>
                <a:t>start</a:t>
              </a:r>
              <a:endParaRPr lang="th-TH" sz="18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21CBF34-2210-4B57-9554-F51FFFF49B9C}"/>
                </a:ext>
              </a:extLst>
            </p:cNvPr>
            <p:cNvCxnSpPr/>
            <p:nvPr/>
          </p:nvCxnSpPr>
          <p:spPr>
            <a:xfrm flipV="1">
              <a:off x="2232691" y="1724025"/>
              <a:ext cx="815309" cy="314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1C55D6-2298-4A92-ACFC-16EA105A2929}"/>
              </a:ext>
            </a:extLst>
          </p:cNvPr>
          <p:cNvGrpSpPr/>
          <p:nvPr/>
        </p:nvGrpSpPr>
        <p:grpSpPr>
          <a:xfrm>
            <a:off x="9305925" y="1333310"/>
            <a:ext cx="2286001" cy="1194528"/>
            <a:chOff x="9305925" y="1333310"/>
            <a:chExt cx="2286001" cy="1194528"/>
          </a:xfrm>
        </p:grpSpPr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46F86F8A-2BBD-44F1-AF89-3099A39A980E}"/>
                </a:ext>
              </a:extLst>
            </p:cNvPr>
            <p:cNvSpPr txBox="1">
              <a:spLocks/>
            </p:cNvSpPr>
            <p:nvPr/>
          </p:nvSpPr>
          <p:spPr>
            <a:xfrm>
              <a:off x="9305925" y="1333310"/>
              <a:ext cx="874395" cy="51816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dirty="0"/>
                <a:t>height</a:t>
              </a:r>
              <a:endParaRPr lang="th-TH" sz="2000" dirty="0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5A48AB57-F19C-466D-9D73-41AE4B69176B}"/>
                </a:ext>
              </a:extLst>
            </p:cNvPr>
            <p:cNvSpPr txBox="1">
              <a:spLocks/>
            </p:cNvSpPr>
            <p:nvPr/>
          </p:nvSpPr>
          <p:spPr>
            <a:xfrm>
              <a:off x="10880980" y="2131790"/>
              <a:ext cx="710946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dirty="0"/>
                <a:t>end</a:t>
              </a:r>
              <a:endParaRPr lang="th-TH" sz="1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34388A9-9C97-4666-861E-0E1AEB0DCA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80320" y="1874044"/>
              <a:ext cx="554355" cy="4025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6BEEC015-983C-41D3-9B62-EA9C03BD9A44}"/>
              </a:ext>
            </a:extLst>
          </p:cNvPr>
          <p:cNvSpPr txBox="1">
            <a:spLocks/>
          </p:cNvSpPr>
          <p:nvPr/>
        </p:nvSpPr>
        <p:spPr>
          <a:xfrm>
            <a:off x="6206219" y="4624103"/>
            <a:ext cx="4587511" cy="11605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//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เมื่อทำการเรียงลำดับฝั่งซ้ายและขวา</a:t>
            </a:r>
          </a:p>
          <a:p>
            <a:pPr algn="l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เราจะทำการ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เข้าด้วยกัน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/>
          <p:nvPr/>
        </p:nvCxnSpPr>
        <p:spPr>
          <a:xfrm flipV="1">
            <a:off x="6581775" y="5149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DDB5B4BC-FC17-4A26-B846-C09B0C146165}"/>
              </a:ext>
            </a:extLst>
          </p:cNvPr>
          <p:cNvSpPr txBox="1">
            <a:spLocks/>
          </p:cNvSpPr>
          <p:nvPr/>
        </p:nvSpPr>
        <p:spPr>
          <a:xfrm>
            <a:off x="5785119" y="3816510"/>
            <a:ext cx="5800884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// </a:t>
            </a:r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low </a:t>
            </a:r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ด้าน ซ้าย ไปถึงตรงกลาง 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A7F621A-4CDA-4D1A-A3C7-288EEECD1BE7}"/>
              </a:ext>
            </a:extLst>
          </p:cNvPr>
          <p:cNvSpPr txBox="1">
            <a:spLocks/>
          </p:cNvSpPr>
          <p:nvPr/>
        </p:nvSpPr>
        <p:spPr>
          <a:xfrm>
            <a:off x="6183447" y="4241610"/>
            <a:ext cx="5800884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//</a:t>
            </a:r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จาก 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mid + 1 </a:t>
            </a:r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 5</a:t>
            </a:r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element = 6</a:t>
            </a:r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เป็นต้นไปจนถึงตำแหน่ง 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height</a:t>
            </a:r>
            <a:endParaRPr lang="th-TH" sz="2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98110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953201"/>
              </p:ext>
            </p:extLst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F5483A-839D-44DB-8875-35838F570366}"/>
              </a:ext>
            </a:extLst>
          </p:cNvPr>
          <p:cNvSpPr txBox="1">
            <a:spLocks/>
          </p:cNvSpPr>
          <p:nvPr/>
        </p:nvSpPr>
        <p:spPr>
          <a:xfrm>
            <a:off x="8291163" y="1943099"/>
            <a:ext cx="3778314" cy="21902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1. Algorithm merge sort(low, height)</a:t>
            </a:r>
          </a:p>
          <a:p>
            <a:pPr algn="l"/>
            <a:r>
              <a:rPr lang="en-US" sz="1800" dirty="0"/>
              <a:t>2.	if (low &lt; heigh):</a:t>
            </a:r>
          </a:p>
          <a:p>
            <a:pPr algn="l"/>
            <a:r>
              <a:rPr lang="en-US" sz="1800" dirty="0"/>
              <a:t>3.		mid = (low + height)/2 </a:t>
            </a:r>
          </a:p>
          <a:p>
            <a:pPr algn="l"/>
            <a:r>
              <a:rPr lang="en-US" sz="1800" dirty="0"/>
              <a:t>4.		merge sort(low, mid)</a:t>
            </a:r>
          </a:p>
          <a:p>
            <a:pPr algn="l"/>
            <a:r>
              <a:rPr lang="en-US" sz="1800" dirty="0"/>
              <a:t>5.		merge sort(mid + 1, height)</a:t>
            </a:r>
          </a:p>
          <a:p>
            <a:pPr algn="l"/>
            <a:r>
              <a:rPr lang="en-US" sz="1800" dirty="0"/>
              <a:t>6.		merge (low, mid, height)</a:t>
            </a:r>
          </a:p>
          <a:p>
            <a:pPr algn="l"/>
            <a:endParaRPr lang="th-TH" sz="1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/>
          <p:nvPr/>
        </p:nvCxnSpPr>
        <p:spPr>
          <a:xfrm flipV="1">
            <a:off x="6581775" y="5149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6677390-7BBD-41AC-9D06-C925A3ED3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037694"/>
              </p:ext>
            </p:extLst>
          </p:nvPr>
        </p:nvGraphicFramePr>
        <p:xfrm>
          <a:off x="4739038" y="2489117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1, 8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4A11FC7-E0A7-44BF-A0A4-DC91A3D69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398359"/>
              </p:ext>
            </p:extLst>
          </p:nvPr>
        </p:nvGraphicFramePr>
        <p:xfrm>
          <a:off x="3081688" y="3472097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1,4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DC9D2CE-5988-4172-A76D-80B440B88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97785"/>
              </p:ext>
            </p:extLst>
          </p:nvPr>
        </p:nvGraphicFramePr>
        <p:xfrm>
          <a:off x="6126782" y="3533917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5,8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80AEE0-55EF-4BDE-8CBB-D3B520B7B9F3}"/>
              </a:ext>
            </a:extLst>
          </p:cNvPr>
          <p:cNvCxnSpPr/>
          <p:nvPr/>
        </p:nvCxnSpPr>
        <p:spPr>
          <a:xfrm flipH="1">
            <a:off x="4171950" y="3083477"/>
            <a:ext cx="419100" cy="34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BD0E2C-0878-4BEF-98F2-72FF6885F4CD}"/>
              </a:ext>
            </a:extLst>
          </p:cNvPr>
          <p:cNvCxnSpPr>
            <a:cxnSpLocks/>
          </p:cNvCxnSpPr>
          <p:nvPr/>
        </p:nvCxnSpPr>
        <p:spPr>
          <a:xfrm>
            <a:off x="5852764" y="3083477"/>
            <a:ext cx="304800" cy="38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itle 1">
            <a:extLst>
              <a:ext uri="{FF2B5EF4-FFF2-40B4-BE49-F238E27FC236}">
                <a16:creationId xmlns:a16="http://schemas.microsoft.com/office/drawing/2014/main" id="{FAD42A1F-C528-4761-89FC-266965B253E0}"/>
              </a:ext>
            </a:extLst>
          </p:cNvPr>
          <p:cNvSpPr txBox="1">
            <a:spLocks/>
          </p:cNvSpPr>
          <p:nvPr/>
        </p:nvSpPr>
        <p:spPr>
          <a:xfrm>
            <a:off x="3612531" y="4405645"/>
            <a:ext cx="3267075" cy="21902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Low &lt; height ? </a:t>
            </a:r>
            <a:br>
              <a:rPr lang="en-US" dirty="0"/>
            </a:br>
            <a:r>
              <a:rPr lang="en-US" dirty="0"/>
              <a:t>Yes</a:t>
            </a:r>
          </a:p>
          <a:p>
            <a:r>
              <a:rPr lang="en-US" dirty="0"/>
              <a:t>True !</a:t>
            </a:r>
            <a:endParaRPr lang="th-TH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E56F48E4-1E22-4074-BF8A-D21FB42FA260}"/>
              </a:ext>
            </a:extLst>
          </p:cNvPr>
          <p:cNvSpPr txBox="1">
            <a:spLocks/>
          </p:cNvSpPr>
          <p:nvPr/>
        </p:nvSpPr>
        <p:spPr>
          <a:xfrm>
            <a:off x="3874469" y="2027079"/>
            <a:ext cx="1014062" cy="5187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low</a:t>
            </a:r>
            <a:endParaRPr lang="th-TH" sz="2800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0D9BE774-D48F-41C5-A45E-78BBEE0934D8}"/>
              </a:ext>
            </a:extLst>
          </p:cNvPr>
          <p:cNvSpPr txBox="1">
            <a:spLocks/>
          </p:cNvSpPr>
          <p:nvPr/>
        </p:nvSpPr>
        <p:spPr>
          <a:xfrm>
            <a:off x="5852764" y="1915349"/>
            <a:ext cx="1645994" cy="7533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/>
              <a:t>Height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439517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F5483A-839D-44DB-8875-35838F570366}"/>
              </a:ext>
            </a:extLst>
          </p:cNvPr>
          <p:cNvSpPr txBox="1">
            <a:spLocks/>
          </p:cNvSpPr>
          <p:nvPr/>
        </p:nvSpPr>
        <p:spPr>
          <a:xfrm>
            <a:off x="8291163" y="1943099"/>
            <a:ext cx="3778314" cy="21902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1. Algorithm merge sort(low, height)</a:t>
            </a:r>
          </a:p>
          <a:p>
            <a:pPr algn="l"/>
            <a:r>
              <a:rPr lang="en-US" sz="1800" dirty="0"/>
              <a:t>2.	if (low &lt; heigh):</a:t>
            </a:r>
          </a:p>
          <a:p>
            <a:pPr algn="l"/>
            <a:r>
              <a:rPr lang="en-US" sz="1800" dirty="0"/>
              <a:t>3.		mid = (low + height)/2 </a:t>
            </a:r>
          </a:p>
          <a:p>
            <a:pPr algn="l"/>
            <a:r>
              <a:rPr lang="en-US" sz="1800" dirty="0"/>
              <a:t>4.		merge sort(low, mid)</a:t>
            </a:r>
          </a:p>
          <a:p>
            <a:pPr algn="l"/>
            <a:r>
              <a:rPr lang="en-US" sz="1800" dirty="0"/>
              <a:t>5.		merge sort(mid + 1, height)</a:t>
            </a:r>
          </a:p>
          <a:p>
            <a:pPr algn="l"/>
            <a:r>
              <a:rPr lang="en-US" sz="1800" dirty="0"/>
              <a:t>6.		merge (low, mid, height)</a:t>
            </a:r>
          </a:p>
          <a:p>
            <a:pPr algn="l"/>
            <a:endParaRPr lang="th-TH" sz="1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/>
          <p:nvPr/>
        </p:nvCxnSpPr>
        <p:spPr>
          <a:xfrm flipV="1">
            <a:off x="6581775" y="5149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6677390-7BBD-41AC-9D06-C925A3ED3640}"/>
              </a:ext>
            </a:extLst>
          </p:cNvPr>
          <p:cNvGraphicFramePr>
            <a:graphicFrameLocks noGrp="1"/>
          </p:cNvGraphicFramePr>
          <p:nvPr/>
        </p:nvGraphicFramePr>
        <p:xfrm>
          <a:off x="4739038" y="2489117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1, 8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4A11FC7-E0A7-44BF-A0A4-DC91A3D69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67277"/>
              </p:ext>
            </p:extLst>
          </p:nvPr>
        </p:nvGraphicFramePr>
        <p:xfrm>
          <a:off x="3081688" y="3472097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1,4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DC9D2CE-5988-4172-A76D-80B440B88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872680"/>
              </p:ext>
            </p:extLst>
          </p:nvPr>
        </p:nvGraphicFramePr>
        <p:xfrm>
          <a:off x="6126782" y="3467373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5,8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80AEE0-55EF-4BDE-8CBB-D3B520B7B9F3}"/>
              </a:ext>
            </a:extLst>
          </p:cNvPr>
          <p:cNvCxnSpPr/>
          <p:nvPr/>
        </p:nvCxnSpPr>
        <p:spPr>
          <a:xfrm flipH="1">
            <a:off x="4171950" y="3083477"/>
            <a:ext cx="419100" cy="34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BD0E2C-0878-4BEF-98F2-72FF6885F4CD}"/>
              </a:ext>
            </a:extLst>
          </p:cNvPr>
          <p:cNvCxnSpPr>
            <a:cxnSpLocks/>
          </p:cNvCxnSpPr>
          <p:nvPr/>
        </p:nvCxnSpPr>
        <p:spPr>
          <a:xfrm>
            <a:off x="5852764" y="3083477"/>
            <a:ext cx="304800" cy="38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769FD0-9633-435F-921B-1E64DBFA411E}"/>
              </a:ext>
            </a:extLst>
          </p:cNvPr>
          <p:cNvCxnSpPr/>
          <p:nvPr/>
        </p:nvCxnSpPr>
        <p:spPr>
          <a:xfrm flipV="1">
            <a:off x="4739038" y="0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03151F-283D-4265-A72D-C0CA2A37AD0B}"/>
              </a:ext>
            </a:extLst>
          </p:cNvPr>
          <p:cNvCxnSpPr/>
          <p:nvPr/>
        </p:nvCxnSpPr>
        <p:spPr>
          <a:xfrm flipV="1">
            <a:off x="8382701" y="-9610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91B3018-0410-408F-B37F-1DEF18A9E4F5}"/>
              </a:ext>
            </a:extLst>
          </p:cNvPr>
          <p:cNvGrpSpPr/>
          <p:nvPr/>
        </p:nvGrpSpPr>
        <p:grpSpPr>
          <a:xfrm>
            <a:off x="3238502" y="4031827"/>
            <a:ext cx="790574" cy="362075"/>
            <a:chOff x="3305176" y="4018555"/>
            <a:chExt cx="790574" cy="36207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28FC81-FD02-473D-9926-B8D42010A3B5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6C4466B-D9F2-44EE-84C5-2F918ED0EA71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478746-68C6-460F-AD68-401B1F8CC0D4}"/>
              </a:ext>
            </a:extLst>
          </p:cNvPr>
          <p:cNvGrpSpPr/>
          <p:nvPr/>
        </p:nvGrpSpPr>
        <p:grpSpPr>
          <a:xfrm>
            <a:off x="6238526" y="4015275"/>
            <a:ext cx="790574" cy="362075"/>
            <a:chOff x="3305176" y="4018555"/>
            <a:chExt cx="790574" cy="36207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167495E-E5B6-46C3-A957-5B3A999154BC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6719012-9D00-4B2F-BAC1-6A171BAE1B16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CEA1CDF-9392-4F07-A4A9-FD4FDE374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845182"/>
              </p:ext>
            </p:extLst>
          </p:nvPr>
        </p:nvGraphicFramePr>
        <p:xfrm>
          <a:off x="2224440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1,2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EDFB054-BC7D-427A-ADAE-D8ACCCFB9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021755"/>
              </p:ext>
            </p:extLst>
          </p:nvPr>
        </p:nvGraphicFramePr>
        <p:xfrm>
          <a:off x="3727183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3,4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9CF7817-EFB5-4E51-9401-E5D505155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350201"/>
              </p:ext>
            </p:extLst>
          </p:nvPr>
        </p:nvGraphicFramePr>
        <p:xfrm>
          <a:off x="5345733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5B0C704-C76C-433B-93BE-10A68B0DE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479547"/>
              </p:ext>
            </p:extLst>
          </p:nvPr>
        </p:nvGraphicFramePr>
        <p:xfrm>
          <a:off x="6964283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7,8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sp>
        <p:nvSpPr>
          <p:cNvPr id="32" name="Title 1">
            <a:extLst>
              <a:ext uri="{FF2B5EF4-FFF2-40B4-BE49-F238E27FC236}">
                <a16:creationId xmlns:a16="http://schemas.microsoft.com/office/drawing/2014/main" id="{D9D12235-1375-4944-9CEB-D74BB749E6D7}"/>
              </a:ext>
            </a:extLst>
          </p:cNvPr>
          <p:cNvSpPr txBox="1">
            <a:spLocks/>
          </p:cNvSpPr>
          <p:nvPr/>
        </p:nvSpPr>
        <p:spPr>
          <a:xfrm>
            <a:off x="8444261" y="4781759"/>
            <a:ext cx="3267075" cy="19245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Low &lt; height ? </a:t>
            </a:r>
            <a:br>
              <a:rPr lang="en-US" dirty="0"/>
            </a:br>
            <a:r>
              <a:rPr lang="en-US" dirty="0"/>
              <a:t>Yes</a:t>
            </a:r>
          </a:p>
          <a:p>
            <a:r>
              <a:rPr lang="en-US" dirty="0"/>
              <a:t>True !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83793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F5483A-839D-44DB-8875-35838F570366}"/>
              </a:ext>
            </a:extLst>
          </p:cNvPr>
          <p:cNvSpPr txBox="1">
            <a:spLocks/>
          </p:cNvSpPr>
          <p:nvPr/>
        </p:nvSpPr>
        <p:spPr>
          <a:xfrm>
            <a:off x="8291163" y="1943099"/>
            <a:ext cx="3778314" cy="21902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1. Algorithm merge sort(low, height)</a:t>
            </a:r>
          </a:p>
          <a:p>
            <a:pPr algn="l"/>
            <a:r>
              <a:rPr lang="en-US" sz="1800" dirty="0"/>
              <a:t>2.	if (low &lt; heigh):</a:t>
            </a:r>
          </a:p>
          <a:p>
            <a:pPr algn="l"/>
            <a:r>
              <a:rPr lang="en-US" sz="1800" dirty="0"/>
              <a:t>3.		mid = (low + height)/2 </a:t>
            </a:r>
          </a:p>
          <a:p>
            <a:pPr algn="l"/>
            <a:r>
              <a:rPr lang="en-US" sz="1800" dirty="0"/>
              <a:t>4.		merge sort(low, mid)</a:t>
            </a:r>
          </a:p>
          <a:p>
            <a:pPr algn="l"/>
            <a:r>
              <a:rPr lang="en-US" sz="1800" dirty="0"/>
              <a:t>5.		merge sort(mid + 1, height)</a:t>
            </a:r>
          </a:p>
          <a:p>
            <a:pPr algn="l"/>
            <a:r>
              <a:rPr lang="en-US" sz="1800" dirty="0"/>
              <a:t>6.		merge (low, mid, height)</a:t>
            </a:r>
          </a:p>
          <a:p>
            <a:pPr algn="l"/>
            <a:endParaRPr lang="th-TH" sz="1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/>
          <p:nvPr/>
        </p:nvCxnSpPr>
        <p:spPr>
          <a:xfrm flipV="1">
            <a:off x="6581775" y="5149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6677390-7BBD-41AC-9D06-C925A3ED3640}"/>
              </a:ext>
            </a:extLst>
          </p:cNvPr>
          <p:cNvGraphicFramePr>
            <a:graphicFrameLocks noGrp="1"/>
          </p:cNvGraphicFramePr>
          <p:nvPr/>
        </p:nvGraphicFramePr>
        <p:xfrm>
          <a:off x="4739038" y="2489117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1, 8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4A11FC7-E0A7-44BF-A0A4-DC91A3D69F5F}"/>
              </a:ext>
            </a:extLst>
          </p:cNvPr>
          <p:cNvGraphicFramePr>
            <a:graphicFrameLocks noGrp="1"/>
          </p:cNvGraphicFramePr>
          <p:nvPr/>
        </p:nvGraphicFramePr>
        <p:xfrm>
          <a:off x="3081688" y="3472097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1,4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DC9D2CE-5988-4172-A76D-80B440B883B4}"/>
              </a:ext>
            </a:extLst>
          </p:cNvPr>
          <p:cNvGraphicFramePr>
            <a:graphicFrameLocks noGrp="1"/>
          </p:cNvGraphicFramePr>
          <p:nvPr/>
        </p:nvGraphicFramePr>
        <p:xfrm>
          <a:off x="6126782" y="3467373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5,8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80AEE0-55EF-4BDE-8CBB-D3B520B7B9F3}"/>
              </a:ext>
            </a:extLst>
          </p:cNvPr>
          <p:cNvCxnSpPr/>
          <p:nvPr/>
        </p:nvCxnSpPr>
        <p:spPr>
          <a:xfrm flipH="1">
            <a:off x="4171950" y="3083477"/>
            <a:ext cx="419100" cy="34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BD0E2C-0878-4BEF-98F2-72FF6885F4CD}"/>
              </a:ext>
            </a:extLst>
          </p:cNvPr>
          <p:cNvCxnSpPr>
            <a:cxnSpLocks/>
          </p:cNvCxnSpPr>
          <p:nvPr/>
        </p:nvCxnSpPr>
        <p:spPr>
          <a:xfrm>
            <a:off x="5852764" y="3083477"/>
            <a:ext cx="304800" cy="38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769FD0-9633-435F-921B-1E64DBFA411E}"/>
              </a:ext>
            </a:extLst>
          </p:cNvPr>
          <p:cNvCxnSpPr/>
          <p:nvPr/>
        </p:nvCxnSpPr>
        <p:spPr>
          <a:xfrm flipV="1">
            <a:off x="4739038" y="0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03151F-283D-4265-A72D-C0CA2A37AD0B}"/>
              </a:ext>
            </a:extLst>
          </p:cNvPr>
          <p:cNvCxnSpPr/>
          <p:nvPr/>
        </p:nvCxnSpPr>
        <p:spPr>
          <a:xfrm flipV="1">
            <a:off x="8382701" y="-9610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91B3018-0410-408F-B37F-1DEF18A9E4F5}"/>
              </a:ext>
            </a:extLst>
          </p:cNvPr>
          <p:cNvGrpSpPr/>
          <p:nvPr/>
        </p:nvGrpSpPr>
        <p:grpSpPr>
          <a:xfrm>
            <a:off x="3238502" y="4031827"/>
            <a:ext cx="790574" cy="362075"/>
            <a:chOff x="3305176" y="4018555"/>
            <a:chExt cx="790574" cy="36207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28FC81-FD02-473D-9926-B8D42010A3B5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6C4466B-D9F2-44EE-84C5-2F918ED0EA71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478746-68C6-460F-AD68-401B1F8CC0D4}"/>
              </a:ext>
            </a:extLst>
          </p:cNvPr>
          <p:cNvGrpSpPr/>
          <p:nvPr/>
        </p:nvGrpSpPr>
        <p:grpSpPr>
          <a:xfrm>
            <a:off x="6238526" y="4015275"/>
            <a:ext cx="790574" cy="362075"/>
            <a:chOff x="3305176" y="4018555"/>
            <a:chExt cx="790574" cy="36207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167495E-E5B6-46C3-A957-5B3A999154BC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6719012-9D00-4B2F-BAC1-6A171BAE1B16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CEA1CDF-9392-4F07-A4A9-FD4FDE37454E}"/>
              </a:ext>
            </a:extLst>
          </p:cNvPr>
          <p:cNvGraphicFramePr>
            <a:graphicFrameLocks noGrp="1"/>
          </p:cNvGraphicFramePr>
          <p:nvPr/>
        </p:nvGraphicFramePr>
        <p:xfrm>
          <a:off x="2224440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1,2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EDFB054-BC7D-427A-ADAE-D8ACCCFB98D1}"/>
              </a:ext>
            </a:extLst>
          </p:cNvPr>
          <p:cNvGraphicFramePr>
            <a:graphicFrameLocks noGrp="1"/>
          </p:cNvGraphicFramePr>
          <p:nvPr/>
        </p:nvGraphicFramePr>
        <p:xfrm>
          <a:off x="3727183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3,4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9CF7817-EFB5-4E51-9401-E5D50515589E}"/>
              </a:ext>
            </a:extLst>
          </p:cNvPr>
          <p:cNvGraphicFramePr>
            <a:graphicFrameLocks noGrp="1"/>
          </p:cNvGraphicFramePr>
          <p:nvPr/>
        </p:nvGraphicFramePr>
        <p:xfrm>
          <a:off x="5345733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5B0C704-C76C-433B-93BE-10A68B0DEB22}"/>
              </a:ext>
            </a:extLst>
          </p:cNvPr>
          <p:cNvGraphicFramePr>
            <a:graphicFrameLocks noGrp="1"/>
          </p:cNvGraphicFramePr>
          <p:nvPr/>
        </p:nvGraphicFramePr>
        <p:xfrm>
          <a:off x="6964283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7,8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sp>
        <p:nvSpPr>
          <p:cNvPr id="32" name="Title 1">
            <a:extLst>
              <a:ext uri="{FF2B5EF4-FFF2-40B4-BE49-F238E27FC236}">
                <a16:creationId xmlns:a16="http://schemas.microsoft.com/office/drawing/2014/main" id="{D9D12235-1375-4944-9CEB-D74BB749E6D7}"/>
              </a:ext>
            </a:extLst>
          </p:cNvPr>
          <p:cNvSpPr txBox="1">
            <a:spLocks/>
          </p:cNvSpPr>
          <p:nvPr/>
        </p:nvSpPr>
        <p:spPr>
          <a:xfrm>
            <a:off x="8444261" y="4781759"/>
            <a:ext cx="3267075" cy="19245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Low &lt; height ? </a:t>
            </a:r>
            <a:br>
              <a:rPr lang="en-US" dirty="0"/>
            </a:br>
            <a:r>
              <a:rPr lang="en-US" dirty="0"/>
              <a:t>Yes</a:t>
            </a:r>
          </a:p>
          <a:p>
            <a:r>
              <a:rPr lang="en-US" dirty="0"/>
              <a:t>True !</a:t>
            </a:r>
            <a:endParaRPr lang="th-TH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B250535-DFEC-4E8A-B247-266E4C636295}"/>
              </a:ext>
            </a:extLst>
          </p:cNvPr>
          <p:cNvSpPr txBox="1">
            <a:spLocks/>
          </p:cNvSpPr>
          <p:nvPr/>
        </p:nvSpPr>
        <p:spPr>
          <a:xfrm>
            <a:off x="2168686" y="5719052"/>
            <a:ext cx="7345391" cy="54143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2400" b="1" dirty="0"/>
              <a:t>เมื่อเราแบ่งครึ่งแล้ว  เนื่องจากยังเข้าเงื่อนไข </a:t>
            </a:r>
            <a:r>
              <a:rPr lang="en-US" sz="2400" b="1" dirty="0"/>
              <a:t>low &lt; height </a:t>
            </a:r>
            <a:r>
              <a:rPr lang="th-TH" sz="2400" b="1" dirty="0"/>
              <a:t>เราจะทำการแบ่งครึ่งอีกครั้ง </a:t>
            </a:r>
          </a:p>
        </p:txBody>
      </p:sp>
    </p:spTree>
    <p:extLst>
      <p:ext uri="{BB962C8B-B14F-4D97-AF65-F5344CB8AC3E}">
        <p14:creationId xmlns:p14="http://schemas.microsoft.com/office/powerpoint/2010/main" val="976204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/>
          <p:nvPr/>
        </p:nvCxnSpPr>
        <p:spPr>
          <a:xfrm flipV="1">
            <a:off x="6581775" y="5149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6677390-7BBD-41AC-9D06-C925A3ED3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959068"/>
              </p:ext>
            </p:extLst>
          </p:nvPr>
        </p:nvGraphicFramePr>
        <p:xfrm>
          <a:off x="5264599" y="23473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1, 8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4A11FC7-E0A7-44BF-A0A4-DC91A3D69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712097"/>
              </p:ext>
            </p:extLst>
          </p:nvPr>
        </p:nvGraphicFramePr>
        <p:xfrm>
          <a:off x="3607249" y="333035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1,4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DC9D2CE-5988-4172-A76D-80B440B88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641259"/>
              </p:ext>
            </p:extLst>
          </p:nvPr>
        </p:nvGraphicFramePr>
        <p:xfrm>
          <a:off x="6652343" y="3325635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5,8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80AEE0-55EF-4BDE-8CBB-D3B520B7B9F3}"/>
              </a:ext>
            </a:extLst>
          </p:cNvPr>
          <p:cNvCxnSpPr/>
          <p:nvPr/>
        </p:nvCxnSpPr>
        <p:spPr>
          <a:xfrm flipH="1">
            <a:off x="4697511" y="2941739"/>
            <a:ext cx="419100" cy="34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BD0E2C-0878-4BEF-98F2-72FF6885F4CD}"/>
              </a:ext>
            </a:extLst>
          </p:cNvPr>
          <p:cNvCxnSpPr>
            <a:cxnSpLocks/>
          </p:cNvCxnSpPr>
          <p:nvPr/>
        </p:nvCxnSpPr>
        <p:spPr>
          <a:xfrm>
            <a:off x="6378325" y="2941739"/>
            <a:ext cx="304800" cy="38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769FD0-9633-435F-921B-1E64DBFA411E}"/>
              </a:ext>
            </a:extLst>
          </p:cNvPr>
          <p:cNvCxnSpPr/>
          <p:nvPr/>
        </p:nvCxnSpPr>
        <p:spPr>
          <a:xfrm flipV="1">
            <a:off x="4739038" y="0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03151F-283D-4265-A72D-C0CA2A37AD0B}"/>
              </a:ext>
            </a:extLst>
          </p:cNvPr>
          <p:cNvCxnSpPr/>
          <p:nvPr/>
        </p:nvCxnSpPr>
        <p:spPr>
          <a:xfrm flipV="1">
            <a:off x="8382701" y="-9610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91B3018-0410-408F-B37F-1DEF18A9E4F5}"/>
              </a:ext>
            </a:extLst>
          </p:cNvPr>
          <p:cNvGrpSpPr/>
          <p:nvPr/>
        </p:nvGrpSpPr>
        <p:grpSpPr>
          <a:xfrm>
            <a:off x="3764063" y="3890089"/>
            <a:ext cx="790574" cy="362075"/>
            <a:chOff x="3305176" y="4018555"/>
            <a:chExt cx="790574" cy="36207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28FC81-FD02-473D-9926-B8D42010A3B5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6C4466B-D9F2-44EE-84C5-2F918ED0EA71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478746-68C6-460F-AD68-401B1F8CC0D4}"/>
              </a:ext>
            </a:extLst>
          </p:cNvPr>
          <p:cNvGrpSpPr/>
          <p:nvPr/>
        </p:nvGrpSpPr>
        <p:grpSpPr>
          <a:xfrm>
            <a:off x="6764087" y="3873537"/>
            <a:ext cx="790574" cy="362075"/>
            <a:chOff x="3305176" y="4018555"/>
            <a:chExt cx="790574" cy="36207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167495E-E5B6-46C3-A957-5B3A999154BC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6719012-9D00-4B2F-BAC1-6A171BAE1B16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CEA1CDF-9392-4F07-A4A9-FD4FDE374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680368"/>
              </p:ext>
            </p:extLst>
          </p:nvPr>
        </p:nvGraphicFramePr>
        <p:xfrm>
          <a:off x="2750001" y="4380941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1,2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EDFB054-BC7D-427A-ADAE-D8ACCCFB9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352711"/>
              </p:ext>
            </p:extLst>
          </p:nvPr>
        </p:nvGraphicFramePr>
        <p:xfrm>
          <a:off x="4252744" y="4380941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3,4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9CF7817-EFB5-4E51-9401-E5D505155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951417"/>
              </p:ext>
            </p:extLst>
          </p:nvPr>
        </p:nvGraphicFramePr>
        <p:xfrm>
          <a:off x="5871294" y="4380941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5B0C704-C76C-433B-93BE-10A68B0DE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35263"/>
              </p:ext>
            </p:extLst>
          </p:nvPr>
        </p:nvGraphicFramePr>
        <p:xfrm>
          <a:off x="7489844" y="4380941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7,8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DD318575-ABB2-4B74-9FBB-07E6D6B118B3}"/>
              </a:ext>
            </a:extLst>
          </p:cNvPr>
          <p:cNvGrpSpPr/>
          <p:nvPr/>
        </p:nvGrpSpPr>
        <p:grpSpPr>
          <a:xfrm>
            <a:off x="2816675" y="4956528"/>
            <a:ext cx="790574" cy="362075"/>
            <a:chOff x="3305176" y="4018555"/>
            <a:chExt cx="790574" cy="362075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B2C54BD-A297-461A-88FB-69A8B51270D5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00E0B13-C5FE-4E3A-8031-CD3525FE02A3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FC2E9E1-E4B4-439F-9052-52A880258FA7}"/>
              </a:ext>
            </a:extLst>
          </p:cNvPr>
          <p:cNvGrpSpPr/>
          <p:nvPr/>
        </p:nvGrpSpPr>
        <p:grpSpPr>
          <a:xfrm>
            <a:off x="4364488" y="4942198"/>
            <a:ext cx="790574" cy="362075"/>
            <a:chOff x="3305176" y="4018555"/>
            <a:chExt cx="790574" cy="362075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6B93CE4-776B-4A41-8B29-D29A29D46111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E5D2023-27E7-435C-B472-E4DF16E296BC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2896FDD-8D8F-4369-BF54-D6A84930626F}"/>
              </a:ext>
            </a:extLst>
          </p:cNvPr>
          <p:cNvGrpSpPr/>
          <p:nvPr/>
        </p:nvGrpSpPr>
        <p:grpSpPr>
          <a:xfrm>
            <a:off x="6006848" y="4956528"/>
            <a:ext cx="790574" cy="362075"/>
            <a:chOff x="3305176" y="4018555"/>
            <a:chExt cx="790574" cy="362075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DCF9B4F-A0C7-430E-B755-3FFFB120285C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81B17F1-1B23-4B3E-9318-808B6A8365BE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69A5AE8-002C-4926-83EF-7A851AAAA4C1}"/>
              </a:ext>
            </a:extLst>
          </p:cNvPr>
          <p:cNvGrpSpPr/>
          <p:nvPr/>
        </p:nvGrpSpPr>
        <p:grpSpPr>
          <a:xfrm>
            <a:off x="7554661" y="4942198"/>
            <a:ext cx="790574" cy="362075"/>
            <a:chOff x="3305176" y="4018555"/>
            <a:chExt cx="790574" cy="362075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4D1A390-08F4-4ED9-AD28-DA7AA990B018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587BBFF-B7EB-446E-B1C6-058DF0D01B5C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5908B24C-B5D3-41DB-A3FB-4614DFAB2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727439"/>
              </p:ext>
            </p:extLst>
          </p:nvPr>
        </p:nvGraphicFramePr>
        <p:xfrm>
          <a:off x="2473754" y="5365984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2D49628A-E67A-4333-82A1-9AF37E075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927399"/>
              </p:ext>
            </p:extLst>
          </p:nvPr>
        </p:nvGraphicFramePr>
        <p:xfrm>
          <a:off x="3179853" y="5365984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FF2D620B-DE53-4224-AC64-4D7F57345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05707"/>
              </p:ext>
            </p:extLst>
          </p:nvPr>
        </p:nvGraphicFramePr>
        <p:xfrm>
          <a:off x="4112083" y="5404072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2E41A0EB-99AD-431C-8AE9-7281B6E7D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012902"/>
              </p:ext>
            </p:extLst>
          </p:nvPr>
        </p:nvGraphicFramePr>
        <p:xfrm>
          <a:off x="4843586" y="5392193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E3F96C63-C43C-4E57-A19B-17C9C48C1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726405"/>
              </p:ext>
            </p:extLst>
          </p:nvPr>
        </p:nvGraphicFramePr>
        <p:xfrm>
          <a:off x="5756074" y="5404072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4968141C-5B67-4361-9EB2-E28589ACD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906494"/>
              </p:ext>
            </p:extLst>
          </p:nvPr>
        </p:nvGraphicFramePr>
        <p:xfrm>
          <a:off x="6475654" y="5404072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48787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CB4F9445-791E-4ED5-8356-C75ABB838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477269"/>
              </p:ext>
            </p:extLst>
          </p:nvPr>
        </p:nvGraphicFramePr>
        <p:xfrm>
          <a:off x="7428290" y="5407586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C52C3EAF-6840-4068-98CC-95E7C384D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87883"/>
              </p:ext>
            </p:extLst>
          </p:nvPr>
        </p:nvGraphicFramePr>
        <p:xfrm>
          <a:off x="8147870" y="5404072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sp>
        <p:nvSpPr>
          <p:cNvPr id="53" name="Title 1">
            <a:extLst>
              <a:ext uri="{FF2B5EF4-FFF2-40B4-BE49-F238E27FC236}">
                <a16:creationId xmlns:a16="http://schemas.microsoft.com/office/drawing/2014/main" id="{EBCB2D6A-D42D-48AC-B1BE-0C0F2E752339}"/>
              </a:ext>
            </a:extLst>
          </p:cNvPr>
          <p:cNvSpPr txBox="1">
            <a:spLocks/>
          </p:cNvSpPr>
          <p:nvPr/>
        </p:nvSpPr>
        <p:spPr>
          <a:xfrm>
            <a:off x="8159498" y="1710118"/>
            <a:ext cx="3778314" cy="21902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1. Algorithm merge sort(low, height)</a:t>
            </a:r>
          </a:p>
          <a:p>
            <a:pPr algn="l"/>
            <a:r>
              <a:rPr lang="en-US" sz="1800" dirty="0"/>
              <a:t>2.	if (low &lt; heigh):</a:t>
            </a:r>
          </a:p>
          <a:p>
            <a:pPr algn="l"/>
            <a:r>
              <a:rPr lang="en-US" sz="1800" dirty="0"/>
              <a:t>3.		mid = (low + height)/2 </a:t>
            </a:r>
          </a:p>
          <a:p>
            <a:pPr algn="l"/>
            <a:r>
              <a:rPr lang="en-US" sz="1800" dirty="0"/>
              <a:t>4.		merge sort(low, mid)</a:t>
            </a:r>
          </a:p>
          <a:p>
            <a:pPr algn="l"/>
            <a:r>
              <a:rPr lang="en-US" sz="1800" dirty="0"/>
              <a:t>5.		merge sort(mid + 1, height)</a:t>
            </a:r>
          </a:p>
          <a:p>
            <a:pPr algn="l"/>
            <a:r>
              <a:rPr lang="en-US" sz="1800" dirty="0"/>
              <a:t>6.		merge (low, mid, height)</a:t>
            </a:r>
          </a:p>
          <a:p>
            <a:pPr algn="l"/>
            <a:endParaRPr lang="th-TH" sz="18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1B2095-24D9-4AFD-905B-391ED2863184}"/>
              </a:ext>
            </a:extLst>
          </p:cNvPr>
          <p:cNvCxnSpPr/>
          <p:nvPr/>
        </p:nvCxnSpPr>
        <p:spPr>
          <a:xfrm flipV="1">
            <a:off x="3881788" y="-110840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F72D402-8882-4603-86B6-18453C4B2244}"/>
              </a:ext>
            </a:extLst>
          </p:cNvPr>
          <p:cNvCxnSpPr/>
          <p:nvPr/>
        </p:nvCxnSpPr>
        <p:spPr>
          <a:xfrm flipV="1">
            <a:off x="5662963" y="-9610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9697CFA-1C03-4C58-AC11-6E60C8334B86}"/>
              </a:ext>
            </a:extLst>
          </p:cNvPr>
          <p:cNvCxnSpPr/>
          <p:nvPr/>
        </p:nvCxnSpPr>
        <p:spPr>
          <a:xfrm flipV="1">
            <a:off x="7444138" y="-81378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9FC76D8-6C49-4FE5-81FE-FF0C366ACC7C}"/>
              </a:ext>
            </a:extLst>
          </p:cNvPr>
          <p:cNvCxnSpPr/>
          <p:nvPr/>
        </p:nvCxnSpPr>
        <p:spPr>
          <a:xfrm flipV="1">
            <a:off x="9272938" y="-81378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374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/>
          <p:nvPr/>
        </p:nvCxnSpPr>
        <p:spPr>
          <a:xfrm flipV="1">
            <a:off x="6581775" y="5149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6677390-7BBD-41AC-9D06-C925A3ED3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794300"/>
              </p:ext>
            </p:extLst>
          </p:nvPr>
        </p:nvGraphicFramePr>
        <p:xfrm>
          <a:off x="4328575" y="5856450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1, 8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4A11FC7-E0A7-44BF-A0A4-DC91A3D69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540167"/>
              </p:ext>
            </p:extLst>
          </p:nvPr>
        </p:nvGraphicFramePr>
        <p:xfrm>
          <a:off x="2795499" y="4597065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1,4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DC9D2CE-5988-4172-A76D-80B440B88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30357"/>
              </p:ext>
            </p:extLst>
          </p:nvPr>
        </p:nvGraphicFramePr>
        <p:xfrm>
          <a:off x="6095999" y="4602382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5,8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pSp>
        <p:nvGrpSpPr>
          <p:cNvPr id="76" name="Group 75">
            <a:extLst>
              <a:ext uri="{FF2B5EF4-FFF2-40B4-BE49-F238E27FC236}">
                <a16:creationId xmlns:a16="http://schemas.microsoft.com/office/drawing/2014/main" id="{3A3CD7B2-8887-494A-8659-6E80AB462A2F}"/>
              </a:ext>
            </a:extLst>
          </p:cNvPr>
          <p:cNvGrpSpPr/>
          <p:nvPr/>
        </p:nvGrpSpPr>
        <p:grpSpPr>
          <a:xfrm>
            <a:off x="5943599" y="4090438"/>
            <a:ext cx="1324829" cy="416310"/>
            <a:chOff x="7551497" y="3602308"/>
            <a:chExt cx="1324829" cy="41631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780AEE0-55EF-4BDE-8CBB-D3B520B7B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59591" y="3602308"/>
              <a:ext cx="316735" cy="4163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1BD0E2C-0878-4BEF-98F2-72FF6885F4CD}"/>
                </a:ext>
              </a:extLst>
            </p:cNvPr>
            <p:cNvCxnSpPr>
              <a:cxnSpLocks/>
            </p:cNvCxnSpPr>
            <p:nvPr/>
          </p:nvCxnSpPr>
          <p:spPr>
            <a:xfrm>
              <a:off x="7551497" y="3629998"/>
              <a:ext cx="304800" cy="3886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769FD0-9633-435F-921B-1E64DBFA411E}"/>
              </a:ext>
            </a:extLst>
          </p:cNvPr>
          <p:cNvCxnSpPr/>
          <p:nvPr/>
        </p:nvCxnSpPr>
        <p:spPr>
          <a:xfrm flipV="1">
            <a:off x="4739038" y="0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03151F-283D-4265-A72D-C0CA2A37AD0B}"/>
              </a:ext>
            </a:extLst>
          </p:cNvPr>
          <p:cNvCxnSpPr/>
          <p:nvPr/>
        </p:nvCxnSpPr>
        <p:spPr>
          <a:xfrm flipV="1">
            <a:off x="8382701" y="-9610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CEA1CDF-9392-4F07-A4A9-FD4FDE374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528015"/>
              </p:ext>
            </p:extLst>
          </p:nvPr>
        </p:nvGraphicFramePr>
        <p:xfrm>
          <a:off x="1949395" y="3461171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1,2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EDFB054-BC7D-427A-ADAE-D8ACCCFB9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904616"/>
              </p:ext>
            </p:extLst>
          </p:nvPr>
        </p:nvGraphicFramePr>
        <p:xfrm>
          <a:off x="3524248" y="3455096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3,4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9CF7817-EFB5-4E51-9401-E5D505155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289389"/>
              </p:ext>
            </p:extLst>
          </p:nvPr>
        </p:nvGraphicFramePr>
        <p:xfrm>
          <a:off x="5203562" y="3455096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5B0C704-C76C-433B-93BE-10A68B0DE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0242"/>
              </p:ext>
            </p:extLst>
          </p:nvPr>
        </p:nvGraphicFramePr>
        <p:xfrm>
          <a:off x="6807791" y="3455096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7,8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pSp>
        <p:nvGrpSpPr>
          <p:cNvPr id="65" name="Group 64">
            <a:extLst>
              <a:ext uri="{FF2B5EF4-FFF2-40B4-BE49-F238E27FC236}">
                <a16:creationId xmlns:a16="http://schemas.microsoft.com/office/drawing/2014/main" id="{28F9D81B-D921-47AC-B787-75623C7ECC70}"/>
              </a:ext>
            </a:extLst>
          </p:cNvPr>
          <p:cNvGrpSpPr/>
          <p:nvPr/>
        </p:nvGrpSpPr>
        <p:grpSpPr>
          <a:xfrm>
            <a:off x="2089400" y="2916619"/>
            <a:ext cx="706099" cy="544552"/>
            <a:chOff x="2791785" y="2430813"/>
            <a:chExt cx="706099" cy="54455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B2C54BD-A297-461A-88FB-69A8B51270D5}"/>
                </a:ext>
              </a:extLst>
            </p:cNvPr>
            <p:cNvCxnSpPr>
              <a:cxnSpLocks/>
              <a:stCxn id="45" idx="2"/>
              <a:endCxn id="25" idx="0"/>
            </p:cNvCxnSpPr>
            <p:nvPr/>
          </p:nvCxnSpPr>
          <p:spPr>
            <a:xfrm>
              <a:off x="2791785" y="2430813"/>
              <a:ext cx="367026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00E0B13-C5FE-4E3A-8031-CD3525FE02A3}"/>
                </a:ext>
              </a:extLst>
            </p:cNvPr>
            <p:cNvCxnSpPr>
              <a:cxnSpLocks/>
              <a:stCxn id="46" idx="2"/>
              <a:endCxn id="25" idx="0"/>
            </p:cNvCxnSpPr>
            <p:nvPr/>
          </p:nvCxnSpPr>
          <p:spPr>
            <a:xfrm flipH="1">
              <a:off x="3158811" y="2430813"/>
              <a:ext cx="339073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5908B24C-B5D3-41DB-A3FB-4614DFAB2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12605"/>
              </p:ext>
            </p:extLst>
          </p:nvPr>
        </p:nvGraphicFramePr>
        <p:xfrm>
          <a:off x="1777925" y="2398459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2D49628A-E67A-4333-82A1-9AF37E075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983409"/>
              </p:ext>
            </p:extLst>
          </p:nvPr>
        </p:nvGraphicFramePr>
        <p:xfrm>
          <a:off x="2484024" y="2398459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FF2D620B-DE53-4224-AC64-4D7F57345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799761"/>
              </p:ext>
            </p:extLst>
          </p:nvPr>
        </p:nvGraphicFramePr>
        <p:xfrm>
          <a:off x="3420953" y="2390021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2E41A0EB-99AD-431C-8AE9-7281B6E7D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235317"/>
              </p:ext>
            </p:extLst>
          </p:nvPr>
        </p:nvGraphicFramePr>
        <p:xfrm>
          <a:off x="4152456" y="2378142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E3F96C63-C43C-4E57-A19B-17C9C48C1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939122"/>
              </p:ext>
            </p:extLst>
          </p:nvPr>
        </p:nvGraphicFramePr>
        <p:xfrm>
          <a:off x="5064944" y="2390021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4968141C-5B67-4361-9EB2-E28589ACD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473489"/>
              </p:ext>
            </p:extLst>
          </p:nvPr>
        </p:nvGraphicFramePr>
        <p:xfrm>
          <a:off x="5784524" y="2390021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48787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CB4F9445-791E-4ED5-8356-C75ABB838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739944"/>
              </p:ext>
            </p:extLst>
          </p:nvPr>
        </p:nvGraphicFramePr>
        <p:xfrm>
          <a:off x="6737160" y="2393535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C52C3EAF-6840-4068-98CC-95E7C384D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534924"/>
              </p:ext>
            </p:extLst>
          </p:nvPr>
        </p:nvGraphicFramePr>
        <p:xfrm>
          <a:off x="7456740" y="2390021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pSp>
        <p:nvGrpSpPr>
          <p:cNvPr id="66" name="Group 65">
            <a:extLst>
              <a:ext uri="{FF2B5EF4-FFF2-40B4-BE49-F238E27FC236}">
                <a16:creationId xmlns:a16="http://schemas.microsoft.com/office/drawing/2014/main" id="{03F2DC66-8AD4-4CF5-BADE-F625E7BD3463}"/>
              </a:ext>
            </a:extLst>
          </p:cNvPr>
          <p:cNvGrpSpPr/>
          <p:nvPr/>
        </p:nvGrpSpPr>
        <p:grpSpPr>
          <a:xfrm>
            <a:off x="3731797" y="2903423"/>
            <a:ext cx="706099" cy="544552"/>
            <a:chOff x="3697298" y="2428489"/>
            <a:chExt cx="706099" cy="544552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1D5BEB0-9C34-4138-B93A-466D58B60B91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98" y="2428489"/>
              <a:ext cx="367026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6F406EF-3B0A-40DD-81B0-7A49E70D3D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4324" y="2428489"/>
              <a:ext cx="339073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8CFBBAB-84DD-4686-9F47-3D9F7CBFE8C6}"/>
              </a:ext>
            </a:extLst>
          </p:cNvPr>
          <p:cNvGrpSpPr/>
          <p:nvPr/>
        </p:nvGrpSpPr>
        <p:grpSpPr>
          <a:xfrm>
            <a:off x="5352052" y="2892551"/>
            <a:ext cx="706099" cy="544552"/>
            <a:chOff x="3697298" y="2428489"/>
            <a:chExt cx="706099" cy="544552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B414634-2C4B-4151-BB66-5B411D676B70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98" y="2428489"/>
              <a:ext cx="367026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AB5F15F-DF1C-4A2E-90A6-A232C0F11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4324" y="2428489"/>
              <a:ext cx="339073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E0B70EC-FB16-4B65-94BD-82BD1803F114}"/>
              </a:ext>
            </a:extLst>
          </p:cNvPr>
          <p:cNvGrpSpPr/>
          <p:nvPr/>
        </p:nvGrpSpPr>
        <p:grpSpPr>
          <a:xfrm>
            <a:off x="6972307" y="2881679"/>
            <a:ext cx="706099" cy="544552"/>
            <a:chOff x="3697298" y="2428489"/>
            <a:chExt cx="706099" cy="544552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8319F8F-9705-42D0-93E2-ACEA41345654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98" y="2428489"/>
              <a:ext cx="367026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BAAC3AA-6349-4480-99EF-B1D19300E5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4324" y="2428489"/>
              <a:ext cx="339073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3E8BE-1634-4BFD-8802-31C3263E3B12}"/>
              </a:ext>
            </a:extLst>
          </p:cNvPr>
          <p:cNvGrpSpPr/>
          <p:nvPr/>
        </p:nvGrpSpPr>
        <p:grpSpPr>
          <a:xfrm>
            <a:off x="2648104" y="4036249"/>
            <a:ext cx="1324829" cy="416310"/>
            <a:chOff x="7551497" y="3602308"/>
            <a:chExt cx="1324829" cy="416310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D89D542-04BD-4729-82A5-3C71FB4E7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59591" y="3602308"/>
              <a:ext cx="316735" cy="4163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1D44EC9-EEC7-478F-AFD3-394E1DA305EB}"/>
                </a:ext>
              </a:extLst>
            </p:cNvPr>
            <p:cNvCxnSpPr>
              <a:cxnSpLocks/>
            </p:cNvCxnSpPr>
            <p:nvPr/>
          </p:nvCxnSpPr>
          <p:spPr>
            <a:xfrm>
              <a:off x="7551497" y="3629998"/>
              <a:ext cx="304800" cy="3886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D29EF7B-E340-4F2E-AA4B-88673811BB2F}"/>
              </a:ext>
            </a:extLst>
          </p:cNvPr>
          <p:cNvCxnSpPr>
            <a:cxnSpLocks/>
          </p:cNvCxnSpPr>
          <p:nvPr/>
        </p:nvCxnSpPr>
        <p:spPr>
          <a:xfrm flipH="1">
            <a:off x="5787016" y="5508540"/>
            <a:ext cx="316735" cy="416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8D374A7-2E85-4E3C-B6DF-A158BB3BADAD}"/>
              </a:ext>
            </a:extLst>
          </p:cNvPr>
          <p:cNvCxnSpPr>
            <a:cxnSpLocks/>
          </p:cNvCxnSpPr>
          <p:nvPr/>
        </p:nvCxnSpPr>
        <p:spPr>
          <a:xfrm>
            <a:off x="3579397" y="5467830"/>
            <a:ext cx="304800" cy="38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Title 1">
            <a:extLst>
              <a:ext uri="{FF2B5EF4-FFF2-40B4-BE49-F238E27FC236}">
                <a16:creationId xmlns:a16="http://schemas.microsoft.com/office/drawing/2014/main" id="{BE756C75-33F3-4A15-98BC-02DA378724E9}"/>
              </a:ext>
            </a:extLst>
          </p:cNvPr>
          <p:cNvSpPr txBox="1">
            <a:spLocks/>
          </p:cNvSpPr>
          <p:nvPr/>
        </p:nvSpPr>
        <p:spPr>
          <a:xfrm>
            <a:off x="8291163" y="1523903"/>
            <a:ext cx="3778314" cy="21902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1. Algorithm merge sort(low, height)</a:t>
            </a:r>
          </a:p>
          <a:p>
            <a:pPr algn="l"/>
            <a:r>
              <a:rPr lang="en-US" sz="1800" dirty="0"/>
              <a:t>2.	if (low &lt; heigh):</a:t>
            </a:r>
          </a:p>
          <a:p>
            <a:pPr algn="l"/>
            <a:r>
              <a:rPr lang="en-US" sz="1800" dirty="0"/>
              <a:t>3.		mid = (low + height)/2 </a:t>
            </a:r>
          </a:p>
          <a:p>
            <a:pPr algn="l"/>
            <a:r>
              <a:rPr lang="en-US" sz="1800" dirty="0"/>
              <a:t>4.		merge sort(low, mid)</a:t>
            </a:r>
          </a:p>
          <a:p>
            <a:pPr algn="l"/>
            <a:r>
              <a:rPr lang="en-US" sz="1800" dirty="0"/>
              <a:t>5.		merge sort(mid + 1, height)</a:t>
            </a:r>
          </a:p>
          <a:p>
            <a:pPr algn="l"/>
            <a:r>
              <a:rPr lang="en-US" sz="1800" dirty="0"/>
              <a:t>6.		merge (low, mid, height)</a:t>
            </a:r>
          </a:p>
          <a:p>
            <a:pPr algn="l"/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2301517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5.png">
            <a:extLst>
              <a:ext uri="{FF2B5EF4-FFF2-40B4-BE49-F238E27FC236}">
                <a16:creationId xmlns:a16="http://schemas.microsoft.com/office/drawing/2014/main" id="{98EA86E5-25A5-4423-938F-85C9892C06D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717662" y="571500"/>
            <a:ext cx="4648678" cy="2455479"/>
          </a:xfrm>
          <a:prstGeom prst="rect">
            <a:avLst/>
          </a:prstGeom>
          <a:ln/>
        </p:spPr>
      </p:pic>
      <p:pic>
        <p:nvPicPr>
          <p:cNvPr id="5" name="image2.png">
            <a:extLst>
              <a:ext uri="{FF2B5EF4-FFF2-40B4-BE49-F238E27FC236}">
                <a16:creationId xmlns:a16="http://schemas.microsoft.com/office/drawing/2014/main" id="{DA5F72BA-CDC3-4239-8F9B-D4AC9A64DFC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17662" y="3352799"/>
            <a:ext cx="4648678" cy="2676526"/>
          </a:xfrm>
          <a:prstGeom prst="rect">
            <a:avLst/>
          </a:prstGeom>
          <a:ln/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E97DFF0-DD47-4599-90A0-017F047DD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506" y="432181"/>
            <a:ext cx="4296254" cy="258527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FF4FF71-5CA6-4FD8-8AE8-73046EA037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935" y="3231372"/>
            <a:ext cx="4480885" cy="300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08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456561"/>
              </p:ext>
            </p:extLst>
          </p:nvPr>
        </p:nvGraphicFramePr>
        <p:xfrm>
          <a:off x="2622868" y="1283589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8378095"/>
              </p:ext>
            </p:extLst>
          </p:nvPr>
        </p:nvGraphicFramePr>
        <p:xfrm>
          <a:off x="2622868" y="864776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9989820" y="840867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9989819" y="1373315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/>
          <p:nvPr/>
        </p:nvCxnSpPr>
        <p:spPr>
          <a:xfrm flipV="1">
            <a:off x="6238875" y="594424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D9F1DD-C5BA-44ED-B7FE-734BF21EE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907012"/>
              </p:ext>
            </p:extLst>
          </p:nvPr>
        </p:nvGraphicFramePr>
        <p:xfrm>
          <a:off x="2145824" y="2566097"/>
          <a:ext cx="36072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843943641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770005773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748802507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831371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1135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AEC1B3-73A4-4521-AFA3-C1400C66A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095425"/>
              </p:ext>
            </p:extLst>
          </p:nvPr>
        </p:nvGraphicFramePr>
        <p:xfrm>
          <a:off x="6615063" y="2545111"/>
          <a:ext cx="36072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02120100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132846390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719461789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36708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76121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986589-4D34-41E1-BC96-CFEF094EF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064028"/>
              </p:ext>
            </p:extLst>
          </p:nvPr>
        </p:nvGraphicFramePr>
        <p:xfrm>
          <a:off x="1721049" y="3777615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269398719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028326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51173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20D372F-4782-4649-B259-F45CA159B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728857"/>
              </p:ext>
            </p:extLst>
          </p:nvPr>
        </p:nvGraphicFramePr>
        <p:xfrm>
          <a:off x="4094163" y="3777615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427636710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758960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142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4AB0A76-D966-42C8-B587-E25C28C67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683966"/>
              </p:ext>
            </p:extLst>
          </p:nvPr>
        </p:nvGraphicFramePr>
        <p:xfrm>
          <a:off x="6615063" y="3777614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4911209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915942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6519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3F226C7-CFDE-46C5-A49F-CC4071E46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394342"/>
              </p:ext>
            </p:extLst>
          </p:nvPr>
        </p:nvGraphicFramePr>
        <p:xfrm>
          <a:off x="8729113" y="3758042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216869481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287987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400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66BE9725-E59A-47BD-9907-161F8D7A2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461950"/>
              </p:ext>
            </p:extLst>
          </p:nvPr>
        </p:nvGraphicFramePr>
        <p:xfrm>
          <a:off x="1766235" y="4952986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AEE569E3-9A04-43DB-B776-4A7278B8C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36333"/>
              </p:ext>
            </p:extLst>
          </p:nvPr>
        </p:nvGraphicFramePr>
        <p:xfrm>
          <a:off x="2649654" y="4952986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2EA2D240-5884-48E8-8FAB-30F388EA9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84424"/>
              </p:ext>
            </p:extLst>
          </p:nvPr>
        </p:nvGraphicFramePr>
        <p:xfrm>
          <a:off x="4109146" y="4952986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2894BD4B-FD8A-49B7-99F1-E4F4D3AC3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00282"/>
              </p:ext>
            </p:extLst>
          </p:nvPr>
        </p:nvGraphicFramePr>
        <p:xfrm>
          <a:off x="5099928" y="4952986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69CEA603-EACE-412E-9B37-BA8C94C8C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515832"/>
              </p:ext>
            </p:extLst>
          </p:nvPr>
        </p:nvGraphicFramePr>
        <p:xfrm>
          <a:off x="6620801" y="4954953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E51254A8-CBD9-41C0-8F86-91D69BDF4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767676"/>
              </p:ext>
            </p:extLst>
          </p:nvPr>
        </p:nvGraphicFramePr>
        <p:xfrm>
          <a:off x="7612133" y="4954953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C97C1AF2-C087-4671-B2F7-9FC56B47B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815687"/>
              </p:ext>
            </p:extLst>
          </p:nvPr>
        </p:nvGraphicFramePr>
        <p:xfrm>
          <a:off x="8880960" y="4954953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5D85C13C-C320-4721-BC50-1B6FD36E5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18489"/>
              </p:ext>
            </p:extLst>
          </p:nvPr>
        </p:nvGraphicFramePr>
        <p:xfrm>
          <a:off x="9822036" y="4954953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8FD32C4-9326-498C-9079-A104ED8FE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736672"/>
              </p:ext>
            </p:extLst>
          </p:nvPr>
        </p:nvGraphicFramePr>
        <p:xfrm>
          <a:off x="2172393" y="2192827"/>
          <a:ext cx="36072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354126189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476163923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8028283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199326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935412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008AE45-71CA-4438-87DB-DD9938D44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397637"/>
              </p:ext>
            </p:extLst>
          </p:nvPr>
        </p:nvGraphicFramePr>
        <p:xfrm>
          <a:off x="6668201" y="2189788"/>
          <a:ext cx="36072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2228330039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316015032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783052681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480010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99794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58FA47AA-3BE0-403F-B8E1-5E2DD96A2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276206"/>
              </p:ext>
            </p:extLst>
          </p:nvPr>
        </p:nvGraphicFramePr>
        <p:xfrm>
          <a:off x="1747835" y="3437539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920479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991EFC39-4522-4696-ADF3-F4C106177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96230"/>
              </p:ext>
            </p:extLst>
          </p:nvPr>
        </p:nvGraphicFramePr>
        <p:xfrm>
          <a:off x="4117976" y="3387315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85802921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71422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279830"/>
                  </a:ext>
                </a:extLst>
              </a:tr>
            </a:tbl>
          </a:graphicData>
        </a:graphic>
      </p:graphicFrame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E338DB0E-26C9-4EF3-AB72-AF59CBE09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699564"/>
              </p:ext>
            </p:extLst>
          </p:nvPr>
        </p:nvGraphicFramePr>
        <p:xfrm>
          <a:off x="6667374" y="3379816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045690127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09842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280330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39762D2F-1810-476A-A276-F1FC67E9D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057304"/>
              </p:ext>
            </p:extLst>
          </p:nvPr>
        </p:nvGraphicFramePr>
        <p:xfrm>
          <a:off x="8693817" y="3362194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90996409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924026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462885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CBE0D1A8-7C74-4B93-AEF6-DADDFB000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442650"/>
              </p:ext>
            </p:extLst>
          </p:nvPr>
        </p:nvGraphicFramePr>
        <p:xfrm>
          <a:off x="1634431" y="4566751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CECF5CC1-0217-45D8-ADD4-C541A096A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278207"/>
              </p:ext>
            </p:extLst>
          </p:nvPr>
        </p:nvGraphicFramePr>
        <p:xfrm>
          <a:off x="2927847" y="4550199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B364A116-DD55-4002-B4D6-3B93DD431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798261"/>
              </p:ext>
            </p:extLst>
          </p:nvPr>
        </p:nvGraphicFramePr>
        <p:xfrm>
          <a:off x="4018807" y="4549730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E58939DC-7608-4FF9-96BC-F852690BA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199635"/>
              </p:ext>
            </p:extLst>
          </p:nvPr>
        </p:nvGraphicFramePr>
        <p:xfrm>
          <a:off x="5312223" y="4533178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B1BF4FD-4890-4ACF-8FBE-1A40F9C51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833341"/>
              </p:ext>
            </p:extLst>
          </p:nvPr>
        </p:nvGraphicFramePr>
        <p:xfrm>
          <a:off x="6619044" y="4521346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F3911D47-2060-4E3C-8495-B7E3FC732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562062"/>
              </p:ext>
            </p:extLst>
          </p:nvPr>
        </p:nvGraphicFramePr>
        <p:xfrm>
          <a:off x="7912460" y="4504794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DDCF83CF-5941-4B0D-9D1A-2A80218B6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12435"/>
              </p:ext>
            </p:extLst>
          </p:nvPr>
        </p:nvGraphicFramePr>
        <p:xfrm>
          <a:off x="8735456" y="4541141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A42CC38D-8489-422F-8FF7-59861CF8E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830086"/>
              </p:ext>
            </p:extLst>
          </p:nvPr>
        </p:nvGraphicFramePr>
        <p:xfrm>
          <a:off x="10028872" y="4524589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80AEE0-55EF-4BDE-8CBB-D3B520B7B9F3}"/>
              </a:ext>
            </a:extLst>
          </p:cNvPr>
          <p:cNvCxnSpPr/>
          <p:nvPr/>
        </p:nvCxnSpPr>
        <p:spPr>
          <a:xfrm flipH="1">
            <a:off x="4823822" y="1867061"/>
            <a:ext cx="419100" cy="34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BD0E2C-0878-4BEF-98F2-72FF6885F4CD}"/>
              </a:ext>
            </a:extLst>
          </p:cNvPr>
          <p:cNvCxnSpPr>
            <a:cxnSpLocks/>
          </p:cNvCxnSpPr>
          <p:nvPr/>
        </p:nvCxnSpPr>
        <p:spPr>
          <a:xfrm>
            <a:off x="7604416" y="1848958"/>
            <a:ext cx="281332" cy="340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2AF5EF4-5412-4965-B51E-AC81D660F611}"/>
              </a:ext>
            </a:extLst>
          </p:cNvPr>
          <p:cNvCxnSpPr/>
          <p:nvPr/>
        </p:nvCxnSpPr>
        <p:spPr>
          <a:xfrm flipH="1">
            <a:off x="2821057" y="3249920"/>
            <a:ext cx="419100" cy="34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0A139E6-5A51-47D6-823E-AA94C5C08AAE}"/>
              </a:ext>
            </a:extLst>
          </p:cNvPr>
          <p:cNvGrpSpPr/>
          <p:nvPr/>
        </p:nvGrpSpPr>
        <p:grpSpPr>
          <a:xfrm>
            <a:off x="2217259" y="4306596"/>
            <a:ext cx="790574" cy="362075"/>
            <a:chOff x="3305176" y="4018555"/>
            <a:chExt cx="790574" cy="362075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D8B3183-72EB-4BCE-9F28-180AD8171865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5B6CF02-622E-49F8-A9EC-C1C7B804C1D9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5BB1EBD-BA26-465C-9F38-3A8221FC831E}"/>
              </a:ext>
            </a:extLst>
          </p:cNvPr>
          <p:cNvCxnSpPr>
            <a:cxnSpLocks/>
          </p:cNvCxnSpPr>
          <p:nvPr/>
        </p:nvCxnSpPr>
        <p:spPr>
          <a:xfrm>
            <a:off x="4542473" y="3249920"/>
            <a:ext cx="304800" cy="38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424A2AF-9EFE-46D8-858B-38FE7857EE0D}"/>
              </a:ext>
            </a:extLst>
          </p:cNvPr>
          <p:cNvCxnSpPr>
            <a:cxnSpLocks/>
          </p:cNvCxnSpPr>
          <p:nvPr/>
        </p:nvCxnSpPr>
        <p:spPr>
          <a:xfrm>
            <a:off x="9238298" y="3233174"/>
            <a:ext cx="304800" cy="38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AEBF700-7444-49D4-9E90-AC0C7BB6F721}"/>
              </a:ext>
            </a:extLst>
          </p:cNvPr>
          <p:cNvCxnSpPr/>
          <p:nvPr/>
        </p:nvCxnSpPr>
        <p:spPr>
          <a:xfrm flipH="1">
            <a:off x="7516882" y="3233174"/>
            <a:ext cx="419100" cy="34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478746-68C6-460F-AD68-401B1F8CC0D4}"/>
              </a:ext>
            </a:extLst>
          </p:cNvPr>
          <p:cNvGrpSpPr/>
          <p:nvPr/>
        </p:nvGrpSpPr>
        <p:grpSpPr>
          <a:xfrm>
            <a:off x="9238298" y="4306596"/>
            <a:ext cx="790574" cy="362075"/>
            <a:chOff x="3305176" y="4018555"/>
            <a:chExt cx="790574" cy="36207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167495E-E5B6-46C3-A957-5B3A999154BC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6719012-9D00-4B2F-BAC1-6A171BAE1B16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FEBCCCB-4925-455A-BCBA-CA934E0E956F}"/>
              </a:ext>
            </a:extLst>
          </p:cNvPr>
          <p:cNvGrpSpPr/>
          <p:nvPr/>
        </p:nvGrpSpPr>
        <p:grpSpPr>
          <a:xfrm>
            <a:off x="7083872" y="4283961"/>
            <a:ext cx="790574" cy="362075"/>
            <a:chOff x="3305176" y="4018555"/>
            <a:chExt cx="790574" cy="362075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53860F6-E828-4361-AA1E-E87EA5BA80FE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449349D-8CF8-4E76-8A7D-76111DC2F252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39C2F5B-5816-485D-8162-2F9968305BEA}"/>
              </a:ext>
            </a:extLst>
          </p:cNvPr>
          <p:cNvGrpSpPr/>
          <p:nvPr/>
        </p:nvGrpSpPr>
        <p:grpSpPr>
          <a:xfrm>
            <a:off x="4610891" y="4306596"/>
            <a:ext cx="790574" cy="362075"/>
            <a:chOff x="3305176" y="4018555"/>
            <a:chExt cx="790574" cy="362075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2983EBC-8C32-4ADB-8A68-77E5F2F50E09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AB0467B-E00D-4CB3-A758-CDADD421E4D6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6775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968690"/>
              </p:ext>
            </p:extLst>
          </p:nvPr>
        </p:nvGraphicFramePr>
        <p:xfrm>
          <a:off x="3184843" y="2265425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103183"/>
              </p:ext>
            </p:extLst>
          </p:nvPr>
        </p:nvGraphicFramePr>
        <p:xfrm>
          <a:off x="3184843" y="1846612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551795" y="1822703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551794" y="2355151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>
            <a:cxnSpLocks/>
          </p:cNvCxnSpPr>
          <p:nvPr/>
        </p:nvCxnSpPr>
        <p:spPr>
          <a:xfrm flipV="1">
            <a:off x="6810375" y="1503647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D9F1DD-C5BA-44ED-B7FE-734BF21EE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113477"/>
              </p:ext>
            </p:extLst>
          </p:nvPr>
        </p:nvGraphicFramePr>
        <p:xfrm>
          <a:off x="2707799" y="3547933"/>
          <a:ext cx="36072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843943641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770005773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748802507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831371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1135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AEC1B3-73A4-4521-AFA3-C1400C66A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602134"/>
              </p:ext>
            </p:extLst>
          </p:nvPr>
        </p:nvGraphicFramePr>
        <p:xfrm>
          <a:off x="7177038" y="3526947"/>
          <a:ext cx="36072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02120100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132846390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719461789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36708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76121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986589-4D34-41E1-BC96-CFEF094EF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357410"/>
              </p:ext>
            </p:extLst>
          </p:nvPr>
        </p:nvGraphicFramePr>
        <p:xfrm>
          <a:off x="2283024" y="4759451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269398719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028326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51173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20D372F-4782-4649-B259-F45CA159B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926911"/>
              </p:ext>
            </p:extLst>
          </p:nvPr>
        </p:nvGraphicFramePr>
        <p:xfrm>
          <a:off x="4656138" y="4759451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427636710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758960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142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4AB0A76-D966-42C8-B587-E25C28C67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963960"/>
              </p:ext>
            </p:extLst>
          </p:nvPr>
        </p:nvGraphicFramePr>
        <p:xfrm>
          <a:off x="7177038" y="4759450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4911209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915942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6519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3F226C7-CFDE-46C5-A49F-CC4071E46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201769"/>
              </p:ext>
            </p:extLst>
          </p:nvPr>
        </p:nvGraphicFramePr>
        <p:xfrm>
          <a:off x="9291088" y="4739878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216869481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287987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400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66BE9725-E59A-47BD-9907-161F8D7A2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026996"/>
              </p:ext>
            </p:extLst>
          </p:nvPr>
        </p:nvGraphicFramePr>
        <p:xfrm>
          <a:off x="2328210" y="5934822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AEE569E3-9A04-43DB-B776-4A7278B8C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069316"/>
              </p:ext>
            </p:extLst>
          </p:nvPr>
        </p:nvGraphicFramePr>
        <p:xfrm>
          <a:off x="3211629" y="5934822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2EA2D240-5884-48E8-8FAB-30F388EA9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330696"/>
              </p:ext>
            </p:extLst>
          </p:nvPr>
        </p:nvGraphicFramePr>
        <p:xfrm>
          <a:off x="4671121" y="5934822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2894BD4B-FD8A-49B7-99F1-E4F4D3AC3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22733"/>
              </p:ext>
            </p:extLst>
          </p:nvPr>
        </p:nvGraphicFramePr>
        <p:xfrm>
          <a:off x="5661903" y="5934822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69CEA603-EACE-412E-9B37-BA8C94C8C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264187"/>
              </p:ext>
            </p:extLst>
          </p:nvPr>
        </p:nvGraphicFramePr>
        <p:xfrm>
          <a:off x="7182776" y="5936789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E51254A8-CBD9-41C0-8F86-91D69BDF4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716074"/>
              </p:ext>
            </p:extLst>
          </p:nvPr>
        </p:nvGraphicFramePr>
        <p:xfrm>
          <a:off x="8174108" y="5936789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C97C1AF2-C087-4671-B2F7-9FC56B47B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796670"/>
              </p:ext>
            </p:extLst>
          </p:nvPr>
        </p:nvGraphicFramePr>
        <p:xfrm>
          <a:off x="9442935" y="5936789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5D85C13C-C320-4721-BC50-1B6FD36E5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77112"/>
              </p:ext>
            </p:extLst>
          </p:nvPr>
        </p:nvGraphicFramePr>
        <p:xfrm>
          <a:off x="10384011" y="5936789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8FD32C4-9326-498C-9079-A104ED8FE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700059"/>
              </p:ext>
            </p:extLst>
          </p:nvPr>
        </p:nvGraphicFramePr>
        <p:xfrm>
          <a:off x="2734368" y="3174663"/>
          <a:ext cx="36072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354126189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476163923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8028283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199326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935412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008AE45-71CA-4438-87DB-DD9938D44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975762"/>
              </p:ext>
            </p:extLst>
          </p:nvPr>
        </p:nvGraphicFramePr>
        <p:xfrm>
          <a:off x="7230176" y="3171624"/>
          <a:ext cx="36072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2228330039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316015032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783052681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480010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99794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58FA47AA-3BE0-403F-B8E1-5E2DD96A2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531382"/>
              </p:ext>
            </p:extLst>
          </p:nvPr>
        </p:nvGraphicFramePr>
        <p:xfrm>
          <a:off x="2309810" y="4419375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920479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991EFC39-4522-4696-ADF3-F4C106177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545036"/>
              </p:ext>
            </p:extLst>
          </p:nvPr>
        </p:nvGraphicFramePr>
        <p:xfrm>
          <a:off x="4679951" y="4369151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85802921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71422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279830"/>
                  </a:ext>
                </a:extLst>
              </a:tr>
            </a:tbl>
          </a:graphicData>
        </a:graphic>
      </p:graphicFrame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E338DB0E-26C9-4EF3-AB72-AF59CBE09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426922"/>
              </p:ext>
            </p:extLst>
          </p:nvPr>
        </p:nvGraphicFramePr>
        <p:xfrm>
          <a:off x="7229349" y="4361652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045690127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09842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280330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39762D2F-1810-476A-A276-F1FC67E9D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330403"/>
              </p:ext>
            </p:extLst>
          </p:nvPr>
        </p:nvGraphicFramePr>
        <p:xfrm>
          <a:off x="9255792" y="4344030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90996409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924026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462885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CBE0D1A8-7C74-4B93-AEF6-DADDFB000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359185"/>
              </p:ext>
            </p:extLst>
          </p:nvPr>
        </p:nvGraphicFramePr>
        <p:xfrm>
          <a:off x="2196406" y="5548587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CECF5CC1-0217-45D8-ADD4-C541A096A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303745"/>
              </p:ext>
            </p:extLst>
          </p:nvPr>
        </p:nvGraphicFramePr>
        <p:xfrm>
          <a:off x="3489822" y="5532035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B364A116-DD55-4002-B4D6-3B93DD431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169890"/>
              </p:ext>
            </p:extLst>
          </p:nvPr>
        </p:nvGraphicFramePr>
        <p:xfrm>
          <a:off x="4580782" y="5531566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E58939DC-7608-4FF9-96BC-F852690BA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501090"/>
              </p:ext>
            </p:extLst>
          </p:nvPr>
        </p:nvGraphicFramePr>
        <p:xfrm>
          <a:off x="5874198" y="5515014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B1BF4FD-4890-4ACF-8FBE-1A40F9C51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234544"/>
              </p:ext>
            </p:extLst>
          </p:nvPr>
        </p:nvGraphicFramePr>
        <p:xfrm>
          <a:off x="7181019" y="5503182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F3911D47-2060-4E3C-8495-B7E3FC732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762383"/>
              </p:ext>
            </p:extLst>
          </p:nvPr>
        </p:nvGraphicFramePr>
        <p:xfrm>
          <a:off x="8474435" y="5486630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DDCF83CF-5941-4B0D-9D1A-2A80218B6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37846"/>
              </p:ext>
            </p:extLst>
          </p:nvPr>
        </p:nvGraphicFramePr>
        <p:xfrm>
          <a:off x="9297431" y="5522977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A42CC38D-8489-422F-8FF7-59861CF8E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045816"/>
              </p:ext>
            </p:extLst>
          </p:nvPr>
        </p:nvGraphicFramePr>
        <p:xfrm>
          <a:off x="10590847" y="5506425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2AF5EF4-5412-4965-B51E-AC81D660F611}"/>
              </a:ext>
            </a:extLst>
          </p:cNvPr>
          <p:cNvCxnSpPr>
            <a:cxnSpLocks/>
          </p:cNvCxnSpPr>
          <p:nvPr/>
        </p:nvCxnSpPr>
        <p:spPr>
          <a:xfrm flipV="1">
            <a:off x="3319776" y="4172842"/>
            <a:ext cx="327779" cy="446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879C68E-C413-4333-8EEC-F5BD6641CE06}"/>
              </a:ext>
            </a:extLst>
          </p:cNvPr>
          <p:cNvGrpSpPr/>
          <p:nvPr/>
        </p:nvGrpSpPr>
        <p:grpSpPr>
          <a:xfrm>
            <a:off x="2788490" y="5396783"/>
            <a:ext cx="670717" cy="341656"/>
            <a:chOff x="2493215" y="4491147"/>
            <a:chExt cx="670717" cy="341656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D8B3183-72EB-4BCE-9F28-180AD8171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3215" y="4491147"/>
              <a:ext cx="316831" cy="3160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5B6CF02-622E-49F8-A9EC-C1C7B804C1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8225" y="4491147"/>
              <a:ext cx="265707" cy="3416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5BB1EBD-BA26-465C-9F38-3A8221FC831E}"/>
              </a:ext>
            </a:extLst>
          </p:cNvPr>
          <p:cNvCxnSpPr>
            <a:cxnSpLocks/>
          </p:cNvCxnSpPr>
          <p:nvPr/>
        </p:nvCxnSpPr>
        <p:spPr>
          <a:xfrm flipH="1" flipV="1">
            <a:off x="5149364" y="4174170"/>
            <a:ext cx="266400" cy="409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9915CBE-B5F7-4B27-B098-E239C684AF02}"/>
              </a:ext>
            </a:extLst>
          </p:cNvPr>
          <p:cNvGrpSpPr/>
          <p:nvPr/>
        </p:nvGrpSpPr>
        <p:grpSpPr>
          <a:xfrm>
            <a:off x="5197882" y="5358078"/>
            <a:ext cx="670717" cy="341656"/>
            <a:chOff x="4902607" y="4452442"/>
            <a:chExt cx="670717" cy="341656"/>
          </a:xfrm>
        </p:grpSpPr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049AF130-4FA7-4667-8322-B34FBD075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2607" y="4452442"/>
              <a:ext cx="316831" cy="3160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D91316D-5BCC-4AE6-8D53-543C8462D3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07617" y="4452442"/>
              <a:ext cx="265707" cy="3416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79E162-4B0F-4B72-BD19-3183440BC770}"/>
              </a:ext>
            </a:extLst>
          </p:cNvPr>
          <p:cNvGrpSpPr/>
          <p:nvPr/>
        </p:nvGrpSpPr>
        <p:grpSpPr>
          <a:xfrm>
            <a:off x="7743498" y="5366586"/>
            <a:ext cx="670717" cy="341656"/>
            <a:chOff x="7448223" y="4460950"/>
            <a:chExt cx="670717" cy="341656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A4ADB41-1E34-4A11-84CB-BACEAF15BC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8223" y="4460950"/>
              <a:ext cx="316831" cy="3160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CB86B2B-16E8-4E26-91B7-C13F373658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53233" y="4460950"/>
              <a:ext cx="265707" cy="3416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715D26D-9EAC-4D61-B2A4-5DCD126EC293}"/>
              </a:ext>
            </a:extLst>
          </p:cNvPr>
          <p:cNvGrpSpPr/>
          <p:nvPr/>
        </p:nvGrpSpPr>
        <p:grpSpPr>
          <a:xfrm>
            <a:off x="9857548" y="5377759"/>
            <a:ext cx="670717" cy="341656"/>
            <a:chOff x="9562273" y="4472123"/>
            <a:chExt cx="670717" cy="341656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2FFD7A3-C3DB-444D-9B93-E43B09A72E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2273" y="4472123"/>
              <a:ext cx="316831" cy="3160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3471472-C1DD-4C8A-933F-7DE858E79F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67283" y="4472123"/>
              <a:ext cx="265707" cy="3416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2441BF-81FC-4697-820E-BE153ECBC52B}"/>
              </a:ext>
            </a:extLst>
          </p:cNvPr>
          <p:cNvCxnSpPr>
            <a:cxnSpLocks/>
          </p:cNvCxnSpPr>
          <p:nvPr/>
        </p:nvCxnSpPr>
        <p:spPr>
          <a:xfrm flipV="1">
            <a:off x="7913730" y="4118117"/>
            <a:ext cx="327779" cy="446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DE7771A-0F95-4C8E-A1BA-98E68C4C0DE9}"/>
              </a:ext>
            </a:extLst>
          </p:cNvPr>
          <p:cNvCxnSpPr>
            <a:cxnSpLocks/>
          </p:cNvCxnSpPr>
          <p:nvPr/>
        </p:nvCxnSpPr>
        <p:spPr>
          <a:xfrm flipH="1" flipV="1">
            <a:off x="9778747" y="4079091"/>
            <a:ext cx="266400" cy="437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697EE24-149C-478C-AED4-DA07C0B034E3}"/>
              </a:ext>
            </a:extLst>
          </p:cNvPr>
          <p:cNvCxnSpPr>
            <a:cxnSpLocks/>
          </p:cNvCxnSpPr>
          <p:nvPr/>
        </p:nvCxnSpPr>
        <p:spPr>
          <a:xfrm flipH="1" flipV="1">
            <a:off x="7177038" y="2862283"/>
            <a:ext cx="266400" cy="531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612FD50-1568-476D-92D2-5CA368022D82}"/>
              </a:ext>
            </a:extLst>
          </p:cNvPr>
          <p:cNvCxnSpPr>
            <a:cxnSpLocks/>
          </p:cNvCxnSpPr>
          <p:nvPr/>
        </p:nvCxnSpPr>
        <p:spPr>
          <a:xfrm flipV="1">
            <a:off x="6048800" y="2905905"/>
            <a:ext cx="327779" cy="446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Title 1">
            <a:extLst>
              <a:ext uri="{FF2B5EF4-FFF2-40B4-BE49-F238E27FC236}">
                <a16:creationId xmlns:a16="http://schemas.microsoft.com/office/drawing/2014/main" id="{005CAC44-41A6-40C1-A447-70CA2B221264}"/>
              </a:ext>
            </a:extLst>
          </p:cNvPr>
          <p:cNvSpPr txBox="1">
            <a:spLocks/>
          </p:cNvSpPr>
          <p:nvPr/>
        </p:nvSpPr>
        <p:spPr>
          <a:xfrm>
            <a:off x="2014085" y="-58784"/>
            <a:ext cx="3778314" cy="21902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600" dirty="0"/>
              <a:t>1. Algorithm merge sort(low, height)</a:t>
            </a:r>
          </a:p>
          <a:p>
            <a:pPr algn="l"/>
            <a:r>
              <a:rPr lang="en-US" sz="1600" dirty="0"/>
              <a:t>2.	if (low &lt; heigh):</a:t>
            </a:r>
          </a:p>
          <a:p>
            <a:pPr algn="l"/>
            <a:r>
              <a:rPr lang="en-US" sz="1600" dirty="0"/>
              <a:t>3.		mid = (low + height)/2 </a:t>
            </a:r>
          </a:p>
          <a:p>
            <a:pPr algn="l"/>
            <a:r>
              <a:rPr lang="en-US" sz="1600" dirty="0"/>
              <a:t>4.		merge sort(low, mid)</a:t>
            </a:r>
          </a:p>
          <a:p>
            <a:pPr algn="l"/>
            <a:r>
              <a:rPr lang="en-US" sz="1600" dirty="0"/>
              <a:t>5.		merge sort(mid + 1, height)</a:t>
            </a:r>
          </a:p>
          <a:p>
            <a:pPr algn="l"/>
            <a:r>
              <a:rPr lang="en-US" sz="1600" dirty="0"/>
              <a:t>6.		merge (low, mid, height)</a:t>
            </a:r>
          </a:p>
          <a:p>
            <a:pPr algn="l"/>
            <a:endParaRPr lang="th-TH" sz="1600" dirty="0"/>
          </a:p>
        </p:txBody>
      </p:sp>
      <p:sp>
        <p:nvSpPr>
          <p:cNvPr id="107" name="Title 1">
            <a:extLst>
              <a:ext uri="{FF2B5EF4-FFF2-40B4-BE49-F238E27FC236}">
                <a16:creationId xmlns:a16="http://schemas.microsoft.com/office/drawing/2014/main" id="{EE0A09EE-8255-45B8-8D66-C5C4327EA155}"/>
              </a:ext>
            </a:extLst>
          </p:cNvPr>
          <p:cNvSpPr txBox="1">
            <a:spLocks/>
          </p:cNvSpPr>
          <p:nvPr/>
        </p:nvSpPr>
        <p:spPr>
          <a:xfrm>
            <a:off x="11094726" y="4817331"/>
            <a:ext cx="1142809" cy="4602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ขั้นตอนที่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8" name="Title 1">
            <a:extLst>
              <a:ext uri="{FF2B5EF4-FFF2-40B4-BE49-F238E27FC236}">
                <a16:creationId xmlns:a16="http://schemas.microsoft.com/office/drawing/2014/main" id="{1FBEC911-04FB-4ED1-88B1-8F69444968FA}"/>
              </a:ext>
            </a:extLst>
          </p:cNvPr>
          <p:cNvSpPr txBox="1">
            <a:spLocks/>
          </p:cNvSpPr>
          <p:nvPr/>
        </p:nvSpPr>
        <p:spPr>
          <a:xfrm>
            <a:off x="11094726" y="5936234"/>
            <a:ext cx="1142809" cy="4602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ขั้นตอนที่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5260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70E0-4F44-4301-AD85-2F400136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696" y="571500"/>
            <a:ext cx="9659939" cy="990599"/>
          </a:xfrm>
        </p:spPr>
        <p:txBody>
          <a:bodyPr/>
          <a:lstStyle/>
          <a:p>
            <a:r>
              <a:rPr lang="en-US" dirty="0"/>
              <a:t>External Sort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0FDB0-01BD-4486-8D68-4212BD5B0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696" y="1733550"/>
            <a:ext cx="10109204" cy="4552950"/>
          </a:xfrm>
        </p:spPr>
        <p:txBody>
          <a:bodyPr>
            <a:noAutofit/>
          </a:bodyPr>
          <a:lstStyle/>
          <a:p>
            <a:pPr indent="0">
              <a:lnSpc>
                <a:spcPct val="115000"/>
              </a:lnSpc>
              <a:buNone/>
            </a:pP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		</a:t>
            </a:r>
            <a:r>
              <a:rPr lang="th-TH" sz="3200" b="1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การเรียงลำดับภายนอก </a:t>
            </a: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คือ อัลกอรึธึมการเรียงลำดับที่สามารถ</a:t>
            </a:r>
            <a:r>
              <a:rPr lang="th-TH" sz="3200" b="1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จัดการข้อมูล จำนวนมหาศาลได้ </a:t>
            </a: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เมื่อข้อมูลจัดเรียงไม่พอดี (fit) กับ</a:t>
            </a:r>
            <a:r>
              <a:rPr lang="th-TH" sz="3200" b="1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หน่วยความจำหลัก</a:t>
            </a: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ของคอมพิวเตอร์ (RAM) และจะต้องอยู่ในหน่วยความจำภายนอกที่ช้ากว่า (Hard drive) แทน</a:t>
            </a:r>
            <a:endParaRPr lang="en-US" sz="3200" dirty="0">
              <a:effectLst/>
              <a:latin typeface="TH Sarabun New" panose="020B0500040200020003" pitchFamily="34" charset="-34"/>
              <a:ea typeface="Arial" panose="020B0604020202020204" pitchFamily="34" charset="0"/>
              <a:cs typeface="TH Sarabun New" panose="020B0500040200020003" pitchFamily="34" charset="-34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		การเรียงลำดับภายนอก</a:t>
            </a:r>
            <a:r>
              <a:rPr lang="th-TH" sz="3200" b="1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มักใช้อัลกอริทึมแบบไฮบริด</a:t>
            </a: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ในการเรียงลำดับส่วนของข้อมูล ที่มีขนาดเล็ก ข้อมูลจะถูกใส่ลงในหน่วยความจำหลัก จะถูกอ่าน จัดเรียง และเขียนลงในไฟล์ชั่วคราว ซึ่งในขั้นตอนการรวม</a:t>
            </a:r>
            <a:r>
              <a:rPr lang="th-TH" sz="3200" b="1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ไฟล์ย่อย</a:t>
            </a: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ที่เรียงลำดับจะถูก</a:t>
            </a:r>
            <a:r>
              <a:rPr lang="th-TH" sz="3200" b="1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รวมเป็นไฟล์ใหญ่</a:t>
            </a: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ไฟล์เดียว</a:t>
            </a:r>
            <a:endParaRPr lang="en-US" sz="3200" dirty="0">
              <a:effectLst/>
              <a:latin typeface="TH Sarabun New" panose="020B0500040200020003" pitchFamily="34" charset="-34"/>
              <a:ea typeface="Arial" panose="020B0604020202020204" pitchFamily="34" charset="0"/>
              <a:cs typeface="TH Sarabun New" panose="020B0500040200020003" pitchFamily="34" charset="-34"/>
            </a:endParaRPr>
          </a:p>
          <a:p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6086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7DDC-E25B-498F-B762-DD652DF38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860" y="838200"/>
            <a:ext cx="7440615" cy="5181600"/>
          </a:xfrm>
        </p:spPr>
        <p:txBody>
          <a:bodyPr>
            <a:noAutofit/>
          </a:bodyPr>
          <a:lstStyle/>
          <a:p>
            <a:pPr algn="l"/>
            <a:r>
              <a:rPr lang="th-TH" b="1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	ขั้นตอนวิธีไฮบริด</a:t>
            </a:r>
            <a:r>
              <a:rPr lang="th-TH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</a:t>
            </a:r>
            <a:r>
              <a:rPr lang="th-TH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  <a:hlinkClick r:id="rId2" tooltip="อัลกอริทึม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อัลกอริทึม</a:t>
            </a:r>
            <a:r>
              <a:rPr lang="th-TH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ที่รวมสองหรือขั้นตอนวิธีการอื่น ๆ ที่แก้ปัญหาเดียวกันเลือกหนึ่งอย่างใดอย่างหนึ่ง </a:t>
            </a:r>
            <a:br>
              <a:rPr lang="th-TH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br>
              <a:rPr lang="th-TH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	(ขึ้นอยู่กับข้อมูล) หรือสลับระหว่างพวกเขาในช่วงเวลาของขั้นตอนวิธี โดยทั่วไปจะทำเพื่อรวมคุณลักษณะที่ต้องการของแต่ละรายการ เพื่อให้อัลกอริธึมโดยรวมดีกว่าส่วนประกอบแต่ละรายการ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5220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7F8F-E41D-412E-923E-EA836F96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485775"/>
            <a:ext cx="10018713" cy="1285875"/>
          </a:xfrm>
        </p:spPr>
        <p:txBody>
          <a:bodyPr/>
          <a:lstStyle/>
          <a:p>
            <a:r>
              <a:rPr lang="th-TH" sz="4000" b="1" dirty="0">
                <a:effectLst/>
                <a:ea typeface="Arial" panose="020B0604020202020204" pitchFamily="34" charset="0"/>
                <a:cs typeface="TH Sarabun New" panose="020B0500040200020003" pitchFamily="34" charset="-34"/>
              </a:rPr>
              <a:t>รายการเรียงลำดับ merge sort</a:t>
            </a:r>
            <a:endParaRPr lang="th-T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71901-1B5D-4334-82C3-1E0025541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369" y="2038349"/>
            <a:ext cx="7951791" cy="3124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sz="4000" dirty="0">
                <a:effectLst/>
                <a:ea typeface="Arial" panose="020B0604020202020204" pitchFamily="34" charset="0"/>
                <a:cs typeface="TH Sarabun New" panose="020B0500040200020003" pitchFamily="34" charset="-34"/>
              </a:rPr>
              <a:t>		จะเป็นลักษณะ การตัด array ออกเป็น 2 ส่วนในแต่ละส่วนก็จะเอาไป recursion ตัดออกเป็นชิ้นย่อย ๆ ลงไปอีกจนเหลือขนาดเล็ก ที่สามารถ sort ได้ </a:t>
            </a:r>
          </a:p>
          <a:p>
            <a:pPr marL="0" indent="0">
              <a:buNone/>
            </a:pPr>
            <a:r>
              <a:rPr lang="th-TH" sz="4000" dirty="0">
                <a:effectLst/>
                <a:ea typeface="Arial" panose="020B0604020202020204" pitchFamily="34" charset="0"/>
                <a:cs typeface="TH Sarabun New" panose="020B0500040200020003" pitchFamily="34" charset="-34"/>
              </a:rPr>
              <a:t>		ก็จะจัดการ sort ชิ้นเล็กๆ ให้เสร็จแล้วค่อยนำชิ้นเล็กๆ ที่ sort เสร็จมาต่อกันอีกที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183050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639D-2F6D-40BD-8E89-095E6769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940" y="3533014"/>
            <a:ext cx="1466153" cy="85686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List</a:t>
            </a:r>
            <a:br>
              <a:rPr lang="en-US" sz="2800" dirty="0"/>
            </a:br>
            <a:r>
              <a:rPr lang="en-US" sz="2800" dirty="0"/>
              <a:t>Alpha</a:t>
            </a:r>
            <a:endParaRPr lang="th-TH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562702"/>
              </p:ext>
            </p:extLst>
          </p:nvPr>
        </p:nvGraphicFramePr>
        <p:xfrm>
          <a:off x="2899093" y="3871722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1417524"/>
              </p:ext>
            </p:extLst>
          </p:nvPr>
        </p:nvGraphicFramePr>
        <p:xfrm>
          <a:off x="2899093" y="3452909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266045" y="342900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266044" y="3961448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C651D11-5225-4276-B8C2-401E5441B55A}"/>
              </a:ext>
            </a:extLst>
          </p:cNvPr>
          <p:cNvSpPr txBox="1">
            <a:spLocks/>
          </p:cNvSpPr>
          <p:nvPr/>
        </p:nvSpPr>
        <p:spPr>
          <a:xfrm>
            <a:off x="2954988" y="1919381"/>
            <a:ext cx="7102762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3200" b="1" dirty="0"/>
              <a:t>สมมติ</a:t>
            </a:r>
            <a:r>
              <a:rPr lang="en-US" sz="3200" b="1" dirty="0"/>
              <a:t> list Alpha </a:t>
            </a:r>
            <a:r>
              <a:rPr lang="th-TH" sz="3200" b="1" dirty="0"/>
              <a:t>ขึ้นมา ขนาด </a:t>
            </a:r>
            <a:r>
              <a:rPr lang="en-US" sz="3200" b="1" dirty="0"/>
              <a:t>8</a:t>
            </a:r>
            <a:r>
              <a:rPr lang="th-TH" sz="3200" b="1" dirty="0"/>
              <a:t> มี </a:t>
            </a:r>
            <a:r>
              <a:rPr lang="en-US" sz="3200" b="1" dirty="0"/>
              <a:t>element</a:t>
            </a:r>
            <a:r>
              <a:rPr lang="th-TH" sz="3200" b="1" dirty="0"/>
              <a:t> ดังภาพ</a:t>
            </a:r>
          </a:p>
        </p:txBody>
      </p:sp>
    </p:spTree>
    <p:extLst>
      <p:ext uri="{BB962C8B-B14F-4D97-AF65-F5344CB8AC3E}">
        <p14:creationId xmlns:p14="http://schemas.microsoft.com/office/powerpoint/2010/main" val="93987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639D-2F6D-40BD-8E89-095E6769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415" y="2392681"/>
            <a:ext cx="1466153" cy="85686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List</a:t>
            </a:r>
            <a:br>
              <a:rPr lang="en-US" sz="2800" dirty="0"/>
            </a:br>
            <a:r>
              <a:rPr lang="en-US" sz="2800" dirty="0"/>
              <a:t>Alpha</a:t>
            </a:r>
            <a:endParaRPr lang="th-TH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772554"/>
              </p:ext>
            </p:extLst>
          </p:nvPr>
        </p:nvGraphicFramePr>
        <p:xfrm>
          <a:off x="2889568" y="2731389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8343383"/>
              </p:ext>
            </p:extLst>
          </p:nvPr>
        </p:nvGraphicFramePr>
        <p:xfrm>
          <a:off x="2889568" y="2312576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256520" y="2288667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256519" y="2821115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C651D11-5225-4276-B8C2-401E5441B55A}"/>
              </a:ext>
            </a:extLst>
          </p:cNvPr>
          <p:cNvSpPr txBox="1">
            <a:spLocks/>
          </p:cNvSpPr>
          <p:nvPr/>
        </p:nvSpPr>
        <p:spPr>
          <a:xfrm>
            <a:off x="4374864" y="3976781"/>
            <a:ext cx="4243960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2400" b="1" dirty="0"/>
              <a:t>ใช้</a:t>
            </a:r>
            <a:r>
              <a:rPr lang="en-US" sz="2400" b="1" dirty="0"/>
              <a:t> 2</a:t>
            </a:r>
            <a:r>
              <a:rPr lang="th-TH" sz="2400" b="1" dirty="0"/>
              <a:t> ตัวแปรเป็น พารามิเตอร์คือ </a:t>
            </a:r>
            <a:r>
              <a:rPr lang="en-US" sz="2400" b="1" dirty="0"/>
              <a:t>low, height</a:t>
            </a:r>
            <a:endParaRPr lang="th-TH" sz="2400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0E0FB6-7B80-4F79-9737-C5D72A3B01CD}"/>
              </a:ext>
            </a:extLst>
          </p:cNvPr>
          <p:cNvGrpSpPr/>
          <p:nvPr/>
        </p:nvGrpSpPr>
        <p:grpSpPr>
          <a:xfrm>
            <a:off x="1547240" y="3317939"/>
            <a:ext cx="2205610" cy="990218"/>
            <a:chOff x="1623440" y="1327214"/>
            <a:chExt cx="2205610" cy="990218"/>
          </a:xfrm>
        </p:grpSpPr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EBB6B14-174D-4747-A8F5-00BFC6CB3203}"/>
                </a:ext>
              </a:extLst>
            </p:cNvPr>
            <p:cNvSpPr txBox="1">
              <a:spLocks/>
            </p:cNvSpPr>
            <p:nvPr/>
          </p:nvSpPr>
          <p:spPr>
            <a:xfrm>
              <a:off x="3185540" y="1327214"/>
              <a:ext cx="643510" cy="53035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b="1" dirty="0"/>
                <a:t>low</a:t>
              </a:r>
              <a:endParaRPr lang="th-TH" sz="2000" b="1" dirty="0"/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595BAF22-550E-4E91-A7B8-6F49AC03C24C}"/>
                </a:ext>
              </a:extLst>
            </p:cNvPr>
            <p:cNvSpPr txBox="1">
              <a:spLocks/>
            </p:cNvSpPr>
            <p:nvPr/>
          </p:nvSpPr>
          <p:spPr>
            <a:xfrm>
              <a:off x="1623440" y="1921384"/>
              <a:ext cx="803593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b="1" dirty="0"/>
                <a:t>start</a:t>
              </a:r>
              <a:endParaRPr lang="th-TH" sz="1800" b="1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21CBF34-2210-4B57-9554-F51FFFF49B9C}"/>
                </a:ext>
              </a:extLst>
            </p:cNvPr>
            <p:cNvCxnSpPr/>
            <p:nvPr/>
          </p:nvCxnSpPr>
          <p:spPr>
            <a:xfrm flipV="1">
              <a:off x="2232691" y="1724025"/>
              <a:ext cx="815309" cy="314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1C55D6-2298-4A92-ACFC-16EA105A2929}"/>
              </a:ext>
            </a:extLst>
          </p:cNvPr>
          <p:cNvGrpSpPr/>
          <p:nvPr/>
        </p:nvGrpSpPr>
        <p:grpSpPr>
          <a:xfrm>
            <a:off x="9157651" y="3259137"/>
            <a:ext cx="2362199" cy="1194528"/>
            <a:chOff x="9305925" y="1333310"/>
            <a:chExt cx="2286001" cy="1194528"/>
          </a:xfrm>
        </p:grpSpPr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46F86F8A-2BBD-44F1-AF89-3099A39A980E}"/>
                </a:ext>
              </a:extLst>
            </p:cNvPr>
            <p:cNvSpPr txBox="1">
              <a:spLocks/>
            </p:cNvSpPr>
            <p:nvPr/>
          </p:nvSpPr>
          <p:spPr>
            <a:xfrm>
              <a:off x="9305925" y="1333310"/>
              <a:ext cx="874395" cy="51816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b="1" dirty="0"/>
                <a:t>height</a:t>
              </a:r>
              <a:endParaRPr lang="th-TH" sz="2000" b="1" dirty="0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5A48AB57-F19C-466D-9D73-41AE4B69176B}"/>
                </a:ext>
              </a:extLst>
            </p:cNvPr>
            <p:cNvSpPr txBox="1">
              <a:spLocks/>
            </p:cNvSpPr>
            <p:nvPr/>
          </p:nvSpPr>
          <p:spPr>
            <a:xfrm>
              <a:off x="10880980" y="2131790"/>
              <a:ext cx="710946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b="1" dirty="0"/>
                <a:t>end</a:t>
              </a:r>
              <a:endParaRPr lang="th-TH" sz="1800" b="1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34388A9-9C97-4666-861E-0E1AEB0DCA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80320" y="1874044"/>
              <a:ext cx="554355" cy="4025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411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639D-2F6D-40BD-8E89-095E6769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5" y="401956"/>
            <a:ext cx="1466153" cy="85686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List</a:t>
            </a:r>
            <a:br>
              <a:rPr lang="en-US" sz="2800" dirty="0"/>
            </a:br>
            <a:r>
              <a:rPr lang="en-US" sz="2800" dirty="0"/>
              <a:t>Alpha</a:t>
            </a:r>
            <a:endParaRPr lang="th-TH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F5483A-839D-44DB-8875-35838F570366}"/>
              </a:ext>
            </a:extLst>
          </p:cNvPr>
          <p:cNvSpPr txBox="1">
            <a:spLocks/>
          </p:cNvSpPr>
          <p:nvPr/>
        </p:nvSpPr>
        <p:spPr>
          <a:xfrm>
            <a:off x="3967036" y="2647950"/>
            <a:ext cx="4902264" cy="30895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/>
              <a:t>1. Algorithm merge sort(low, height)</a:t>
            </a:r>
          </a:p>
          <a:p>
            <a:pPr algn="l"/>
            <a:r>
              <a:rPr lang="en-US" sz="2400" dirty="0"/>
              <a:t>2.	if (low &lt; heigh):</a:t>
            </a:r>
          </a:p>
          <a:p>
            <a:pPr algn="l"/>
            <a:r>
              <a:rPr lang="en-US" sz="2400" dirty="0"/>
              <a:t>3.		mid = (low + height)/2 </a:t>
            </a:r>
          </a:p>
          <a:p>
            <a:pPr algn="l"/>
            <a:r>
              <a:rPr lang="en-US" sz="2400" dirty="0"/>
              <a:t>4.		merge sort(low, mid)</a:t>
            </a:r>
          </a:p>
          <a:p>
            <a:pPr algn="l"/>
            <a:r>
              <a:rPr lang="en-US" sz="2400" dirty="0"/>
              <a:t>5.		merge sort(mid + 1, height)</a:t>
            </a:r>
          </a:p>
          <a:p>
            <a:pPr algn="l"/>
            <a:r>
              <a:rPr lang="en-US" sz="2400" dirty="0"/>
              <a:t>6.		merge (low, mid, height)</a:t>
            </a:r>
          </a:p>
          <a:p>
            <a:pPr algn="l"/>
            <a:endParaRPr lang="th-TH" sz="24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C651D11-5225-4276-B8C2-401E5441B55A}"/>
              </a:ext>
            </a:extLst>
          </p:cNvPr>
          <p:cNvSpPr txBox="1">
            <a:spLocks/>
          </p:cNvSpPr>
          <p:nvPr/>
        </p:nvSpPr>
        <p:spPr>
          <a:xfrm>
            <a:off x="4280915" y="1775650"/>
            <a:ext cx="4243960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2400" b="1" dirty="0"/>
              <a:t>ใช้</a:t>
            </a:r>
            <a:r>
              <a:rPr lang="en-US" sz="2400" b="1" dirty="0"/>
              <a:t> 2</a:t>
            </a:r>
            <a:r>
              <a:rPr lang="th-TH" sz="2400" b="1" dirty="0"/>
              <a:t> ตัวแปรเป็น พารามิเตอร์คือ </a:t>
            </a:r>
            <a:r>
              <a:rPr lang="en-US" sz="2400" b="1" dirty="0"/>
              <a:t>low, height</a:t>
            </a:r>
            <a:endParaRPr lang="th-TH" sz="2400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0E0FB6-7B80-4F79-9737-C5D72A3B01CD}"/>
              </a:ext>
            </a:extLst>
          </p:cNvPr>
          <p:cNvGrpSpPr/>
          <p:nvPr/>
        </p:nvGrpSpPr>
        <p:grpSpPr>
          <a:xfrm>
            <a:off x="1623440" y="1327214"/>
            <a:ext cx="2205610" cy="990218"/>
            <a:chOff x="1623440" y="1327214"/>
            <a:chExt cx="2205610" cy="990218"/>
          </a:xfrm>
        </p:grpSpPr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EBB6B14-174D-4747-A8F5-00BFC6CB3203}"/>
                </a:ext>
              </a:extLst>
            </p:cNvPr>
            <p:cNvSpPr txBox="1">
              <a:spLocks/>
            </p:cNvSpPr>
            <p:nvPr/>
          </p:nvSpPr>
          <p:spPr>
            <a:xfrm>
              <a:off x="3185540" y="1327214"/>
              <a:ext cx="643510" cy="53035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dirty="0"/>
                <a:t>low</a:t>
              </a:r>
              <a:endParaRPr lang="th-TH" sz="2000" dirty="0"/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595BAF22-550E-4E91-A7B8-6F49AC03C24C}"/>
                </a:ext>
              </a:extLst>
            </p:cNvPr>
            <p:cNvSpPr txBox="1">
              <a:spLocks/>
            </p:cNvSpPr>
            <p:nvPr/>
          </p:nvSpPr>
          <p:spPr>
            <a:xfrm>
              <a:off x="1623440" y="1921384"/>
              <a:ext cx="803593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dirty="0"/>
                <a:t>start</a:t>
              </a:r>
              <a:endParaRPr lang="th-TH" sz="18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21CBF34-2210-4B57-9554-F51FFFF49B9C}"/>
                </a:ext>
              </a:extLst>
            </p:cNvPr>
            <p:cNvCxnSpPr/>
            <p:nvPr/>
          </p:nvCxnSpPr>
          <p:spPr>
            <a:xfrm flipV="1">
              <a:off x="2232691" y="1724025"/>
              <a:ext cx="815309" cy="314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1C55D6-2298-4A92-ACFC-16EA105A2929}"/>
              </a:ext>
            </a:extLst>
          </p:cNvPr>
          <p:cNvGrpSpPr/>
          <p:nvPr/>
        </p:nvGrpSpPr>
        <p:grpSpPr>
          <a:xfrm>
            <a:off x="9305925" y="1333310"/>
            <a:ext cx="2286001" cy="1194528"/>
            <a:chOff x="9305925" y="1333310"/>
            <a:chExt cx="2286001" cy="1194528"/>
          </a:xfrm>
        </p:grpSpPr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46F86F8A-2BBD-44F1-AF89-3099A39A980E}"/>
                </a:ext>
              </a:extLst>
            </p:cNvPr>
            <p:cNvSpPr txBox="1">
              <a:spLocks/>
            </p:cNvSpPr>
            <p:nvPr/>
          </p:nvSpPr>
          <p:spPr>
            <a:xfrm>
              <a:off x="9305925" y="1333310"/>
              <a:ext cx="874395" cy="51816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dirty="0"/>
                <a:t>height</a:t>
              </a:r>
              <a:endParaRPr lang="th-TH" sz="2000" dirty="0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5A48AB57-F19C-466D-9D73-41AE4B69176B}"/>
                </a:ext>
              </a:extLst>
            </p:cNvPr>
            <p:cNvSpPr txBox="1">
              <a:spLocks/>
            </p:cNvSpPr>
            <p:nvPr/>
          </p:nvSpPr>
          <p:spPr>
            <a:xfrm>
              <a:off x="10880980" y="2131790"/>
              <a:ext cx="710946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dirty="0"/>
                <a:t>end</a:t>
              </a:r>
              <a:endParaRPr lang="th-TH" sz="1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34388A9-9C97-4666-861E-0E1AEB0DCA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80320" y="1874044"/>
              <a:ext cx="554355" cy="4025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FDC50687-5CC4-44BB-893C-D95192C15D5A}"/>
              </a:ext>
            </a:extLst>
          </p:cNvPr>
          <p:cNvSpPr txBox="1">
            <a:spLocks/>
          </p:cNvSpPr>
          <p:nvPr/>
        </p:nvSpPr>
        <p:spPr>
          <a:xfrm>
            <a:off x="1623440" y="3085242"/>
            <a:ext cx="1731455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2400" b="1" dirty="0"/>
              <a:t>ได้อัลกอริทึมดังนี้</a:t>
            </a:r>
          </a:p>
        </p:txBody>
      </p:sp>
    </p:spTree>
    <p:extLst>
      <p:ext uri="{BB962C8B-B14F-4D97-AF65-F5344CB8AC3E}">
        <p14:creationId xmlns:p14="http://schemas.microsoft.com/office/powerpoint/2010/main" val="1939410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639D-2F6D-40BD-8E89-095E6769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5" y="401956"/>
            <a:ext cx="1466153" cy="85686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List</a:t>
            </a:r>
            <a:br>
              <a:rPr lang="en-US" sz="2800" dirty="0"/>
            </a:br>
            <a:r>
              <a:rPr lang="en-US" sz="2800" dirty="0"/>
              <a:t>Alpha</a:t>
            </a:r>
            <a:endParaRPr lang="th-TH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F5483A-839D-44DB-8875-35838F570366}"/>
              </a:ext>
            </a:extLst>
          </p:cNvPr>
          <p:cNvSpPr txBox="1">
            <a:spLocks/>
          </p:cNvSpPr>
          <p:nvPr/>
        </p:nvSpPr>
        <p:spPr>
          <a:xfrm>
            <a:off x="1766761" y="3549492"/>
            <a:ext cx="4902264" cy="30895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/>
              <a:t>1. Algorithm merge sort(low, height)</a:t>
            </a:r>
          </a:p>
          <a:p>
            <a:pPr algn="l"/>
            <a:r>
              <a:rPr lang="en-US" sz="2400" dirty="0"/>
              <a:t>2.	if (low &lt; heigh):</a:t>
            </a:r>
          </a:p>
          <a:p>
            <a:pPr algn="l"/>
            <a:r>
              <a:rPr lang="en-US" sz="2400" dirty="0"/>
              <a:t>3.		</a:t>
            </a:r>
            <a:r>
              <a:rPr lang="en-US" sz="2400" b="1" dirty="0"/>
              <a:t>mid = (low + height)/2 </a:t>
            </a:r>
          </a:p>
          <a:p>
            <a:pPr algn="l"/>
            <a:r>
              <a:rPr lang="en-US" sz="2400" dirty="0"/>
              <a:t>4.		merge sort(low, mid)</a:t>
            </a:r>
          </a:p>
          <a:p>
            <a:pPr algn="l"/>
            <a:r>
              <a:rPr lang="en-US" sz="2400" dirty="0"/>
              <a:t>5.		merge sort(mid + 1, height)</a:t>
            </a:r>
          </a:p>
          <a:p>
            <a:pPr algn="l"/>
            <a:r>
              <a:rPr lang="en-US" sz="2400" dirty="0"/>
              <a:t>6.		merge (low, mid, height)</a:t>
            </a:r>
          </a:p>
          <a:p>
            <a:pPr algn="l"/>
            <a:endParaRPr lang="th-TH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0E0FB6-7B80-4F79-9737-C5D72A3B01CD}"/>
              </a:ext>
            </a:extLst>
          </p:cNvPr>
          <p:cNvGrpSpPr/>
          <p:nvPr/>
        </p:nvGrpSpPr>
        <p:grpSpPr>
          <a:xfrm>
            <a:off x="1623440" y="1327214"/>
            <a:ext cx="2205610" cy="990218"/>
            <a:chOff x="1623440" y="1327214"/>
            <a:chExt cx="2205610" cy="990218"/>
          </a:xfrm>
        </p:grpSpPr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EBB6B14-174D-4747-A8F5-00BFC6CB3203}"/>
                </a:ext>
              </a:extLst>
            </p:cNvPr>
            <p:cNvSpPr txBox="1">
              <a:spLocks/>
            </p:cNvSpPr>
            <p:nvPr/>
          </p:nvSpPr>
          <p:spPr>
            <a:xfrm>
              <a:off x="3185540" y="1327214"/>
              <a:ext cx="643510" cy="53035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dirty="0"/>
                <a:t>low</a:t>
              </a:r>
              <a:endParaRPr lang="th-TH" sz="2000" dirty="0"/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595BAF22-550E-4E91-A7B8-6F49AC03C24C}"/>
                </a:ext>
              </a:extLst>
            </p:cNvPr>
            <p:cNvSpPr txBox="1">
              <a:spLocks/>
            </p:cNvSpPr>
            <p:nvPr/>
          </p:nvSpPr>
          <p:spPr>
            <a:xfrm>
              <a:off x="1623440" y="1921384"/>
              <a:ext cx="803593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dirty="0"/>
                <a:t>start</a:t>
              </a:r>
              <a:endParaRPr lang="th-TH" sz="18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21CBF34-2210-4B57-9554-F51FFFF49B9C}"/>
                </a:ext>
              </a:extLst>
            </p:cNvPr>
            <p:cNvCxnSpPr/>
            <p:nvPr/>
          </p:nvCxnSpPr>
          <p:spPr>
            <a:xfrm flipV="1">
              <a:off x="2232691" y="1724025"/>
              <a:ext cx="815309" cy="314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1C55D6-2298-4A92-ACFC-16EA105A2929}"/>
              </a:ext>
            </a:extLst>
          </p:cNvPr>
          <p:cNvGrpSpPr/>
          <p:nvPr/>
        </p:nvGrpSpPr>
        <p:grpSpPr>
          <a:xfrm>
            <a:off x="9305925" y="1333310"/>
            <a:ext cx="2286001" cy="1194528"/>
            <a:chOff x="9305925" y="1333310"/>
            <a:chExt cx="2286001" cy="1194528"/>
          </a:xfrm>
        </p:grpSpPr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46F86F8A-2BBD-44F1-AF89-3099A39A980E}"/>
                </a:ext>
              </a:extLst>
            </p:cNvPr>
            <p:cNvSpPr txBox="1">
              <a:spLocks/>
            </p:cNvSpPr>
            <p:nvPr/>
          </p:nvSpPr>
          <p:spPr>
            <a:xfrm>
              <a:off x="9305925" y="1333310"/>
              <a:ext cx="874395" cy="51816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dirty="0"/>
                <a:t>height</a:t>
              </a:r>
              <a:endParaRPr lang="th-TH" sz="2000" dirty="0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5A48AB57-F19C-466D-9D73-41AE4B69176B}"/>
                </a:ext>
              </a:extLst>
            </p:cNvPr>
            <p:cNvSpPr txBox="1">
              <a:spLocks/>
            </p:cNvSpPr>
            <p:nvPr/>
          </p:nvSpPr>
          <p:spPr>
            <a:xfrm>
              <a:off x="10880980" y="2131790"/>
              <a:ext cx="710946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dirty="0"/>
                <a:t>end</a:t>
              </a:r>
              <a:endParaRPr lang="th-TH" sz="1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34388A9-9C97-4666-861E-0E1AEB0DCA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80320" y="1874044"/>
              <a:ext cx="554355" cy="4025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21B55628-8ECC-4367-8060-1F1EBD2D17CC}"/>
              </a:ext>
            </a:extLst>
          </p:cNvPr>
          <p:cNvSpPr txBox="1">
            <a:spLocks/>
          </p:cNvSpPr>
          <p:nvPr/>
        </p:nvSpPr>
        <p:spPr>
          <a:xfrm>
            <a:off x="6269196" y="4319016"/>
            <a:ext cx="5800884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b="1" dirty="0"/>
              <a:t>// sample (1+8)/2 = 4.5 </a:t>
            </a:r>
            <a:r>
              <a:rPr lang="th-TH" sz="2000" b="1" dirty="0"/>
              <a:t>หมายถึง </a:t>
            </a:r>
            <a:r>
              <a:rPr lang="en-US" sz="2000" b="1" dirty="0"/>
              <a:t>index </a:t>
            </a:r>
            <a:r>
              <a:rPr lang="th-TH" sz="2000" b="1" dirty="0"/>
              <a:t>ที่ </a:t>
            </a:r>
            <a:r>
              <a:rPr lang="en-US" sz="2000" b="1" dirty="0"/>
              <a:t>4 element = 5  </a:t>
            </a:r>
            <a:endParaRPr lang="th-TH" sz="2000" b="1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6114BE7-E69A-4545-AF2B-222060D8DC72}"/>
              </a:ext>
            </a:extLst>
          </p:cNvPr>
          <p:cNvSpPr txBox="1">
            <a:spLocks/>
          </p:cNvSpPr>
          <p:nvPr/>
        </p:nvSpPr>
        <p:spPr>
          <a:xfrm>
            <a:off x="7858125" y="2702924"/>
            <a:ext cx="4333875" cy="150999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2800" b="1" dirty="0"/>
              <a:t>มองเหมือนว่า</a:t>
            </a:r>
            <a:r>
              <a:rPr lang="en-US" sz="2800" b="1" dirty="0"/>
              <a:t>list</a:t>
            </a:r>
            <a:r>
              <a:rPr lang="th-TH" sz="2800" b="1" dirty="0"/>
              <a:t>ข้างต้นเป็นปัญหาที่ใหญ่มากเราต้องการที่จะแก้ เราจึงแบ่งเป็นปัญหาย่อยๆ โดยหาค่า</a:t>
            </a:r>
            <a:r>
              <a:rPr lang="en-US" sz="2800" b="1" dirty="0"/>
              <a:t> mid</a:t>
            </a:r>
            <a:r>
              <a:rPr lang="th-TH" sz="2800" b="1" dirty="0"/>
              <a:t> นั่นเอง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4F2FFA-6565-4015-ADBF-FC5D0F8EA31B}"/>
              </a:ext>
            </a:extLst>
          </p:cNvPr>
          <p:cNvCxnSpPr>
            <a:cxnSpLocks/>
          </p:cNvCxnSpPr>
          <p:nvPr/>
        </p:nvCxnSpPr>
        <p:spPr>
          <a:xfrm flipV="1">
            <a:off x="10457497" y="4137662"/>
            <a:ext cx="141986" cy="210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6D3F85-19BA-47B6-AF21-30833986DFEA}"/>
              </a:ext>
            </a:extLst>
          </p:cNvPr>
          <p:cNvCxnSpPr/>
          <p:nvPr/>
        </p:nvCxnSpPr>
        <p:spPr>
          <a:xfrm flipV="1">
            <a:off x="6581775" y="5149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2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639D-2F6D-40BD-8E89-095E6769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5" y="401956"/>
            <a:ext cx="1466153" cy="85686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List</a:t>
            </a:r>
            <a:br>
              <a:rPr lang="en-US" sz="2800" dirty="0"/>
            </a:br>
            <a:r>
              <a:rPr lang="en-US" sz="2800" dirty="0"/>
              <a:t>Alpha</a:t>
            </a:r>
            <a:endParaRPr lang="th-TH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F5483A-839D-44DB-8875-35838F570366}"/>
              </a:ext>
            </a:extLst>
          </p:cNvPr>
          <p:cNvSpPr txBox="1">
            <a:spLocks/>
          </p:cNvSpPr>
          <p:nvPr/>
        </p:nvSpPr>
        <p:spPr>
          <a:xfrm>
            <a:off x="1766761" y="3429000"/>
            <a:ext cx="4902264" cy="30895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/>
              <a:t>1. Algorithm merge sort(low, height)</a:t>
            </a:r>
          </a:p>
          <a:p>
            <a:pPr algn="l"/>
            <a:r>
              <a:rPr lang="en-US" sz="2400" dirty="0"/>
              <a:t>2.	if (low &lt; heigh):</a:t>
            </a:r>
          </a:p>
          <a:p>
            <a:pPr algn="l"/>
            <a:r>
              <a:rPr lang="en-US" sz="2400" dirty="0"/>
              <a:t>3.		mid = (low + height)/2 </a:t>
            </a:r>
          </a:p>
          <a:p>
            <a:pPr algn="l"/>
            <a:r>
              <a:rPr lang="en-US" sz="2400" dirty="0"/>
              <a:t>4.		</a:t>
            </a:r>
            <a:r>
              <a:rPr lang="en-US" sz="2400" b="1" dirty="0"/>
              <a:t>merge sort(low, mid)</a:t>
            </a:r>
          </a:p>
          <a:p>
            <a:pPr algn="l"/>
            <a:r>
              <a:rPr lang="en-US" sz="2400" dirty="0"/>
              <a:t>5.		</a:t>
            </a:r>
            <a:r>
              <a:rPr lang="en-US" sz="2400" b="1" dirty="0"/>
              <a:t>merge sort(mid + 1, height)</a:t>
            </a:r>
          </a:p>
          <a:p>
            <a:pPr algn="l"/>
            <a:r>
              <a:rPr lang="en-US" sz="2400" dirty="0"/>
              <a:t>6.		merge (low, mid, height)</a:t>
            </a:r>
          </a:p>
          <a:p>
            <a:pPr algn="l"/>
            <a:endParaRPr lang="th-TH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0E0FB6-7B80-4F79-9737-C5D72A3B01CD}"/>
              </a:ext>
            </a:extLst>
          </p:cNvPr>
          <p:cNvGrpSpPr/>
          <p:nvPr/>
        </p:nvGrpSpPr>
        <p:grpSpPr>
          <a:xfrm>
            <a:off x="1623440" y="1327214"/>
            <a:ext cx="2205610" cy="990218"/>
            <a:chOff x="1623440" y="1327214"/>
            <a:chExt cx="2205610" cy="990218"/>
          </a:xfrm>
        </p:grpSpPr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EBB6B14-174D-4747-A8F5-00BFC6CB3203}"/>
                </a:ext>
              </a:extLst>
            </p:cNvPr>
            <p:cNvSpPr txBox="1">
              <a:spLocks/>
            </p:cNvSpPr>
            <p:nvPr/>
          </p:nvSpPr>
          <p:spPr>
            <a:xfrm>
              <a:off x="3185540" y="1327214"/>
              <a:ext cx="643510" cy="53035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dirty="0"/>
                <a:t>low</a:t>
              </a:r>
              <a:endParaRPr lang="th-TH" sz="2000" dirty="0"/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595BAF22-550E-4E91-A7B8-6F49AC03C24C}"/>
                </a:ext>
              </a:extLst>
            </p:cNvPr>
            <p:cNvSpPr txBox="1">
              <a:spLocks/>
            </p:cNvSpPr>
            <p:nvPr/>
          </p:nvSpPr>
          <p:spPr>
            <a:xfrm>
              <a:off x="1623440" y="1921384"/>
              <a:ext cx="803593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dirty="0"/>
                <a:t>start</a:t>
              </a:r>
              <a:endParaRPr lang="th-TH" sz="18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21CBF34-2210-4B57-9554-F51FFFF49B9C}"/>
                </a:ext>
              </a:extLst>
            </p:cNvPr>
            <p:cNvCxnSpPr/>
            <p:nvPr/>
          </p:nvCxnSpPr>
          <p:spPr>
            <a:xfrm flipV="1">
              <a:off x="2232691" y="1724025"/>
              <a:ext cx="815309" cy="314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1C55D6-2298-4A92-ACFC-16EA105A2929}"/>
              </a:ext>
            </a:extLst>
          </p:cNvPr>
          <p:cNvGrpSpPr/>
          <p:nvPr/>
        </p:nvGrpSpPr>
        <p:grpSpPr>
          <a:xfrm>
            <a:off x="9305925" y="1333310"/>
            <a:ext cx="2286001" cy="1194528"/>
            <a:chOff x="9305925" y="1333310"/>
            <a:chExt cx="2286001" cy="1194528"/>
          </a:xfrm>
        </p:grpSpPr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46F86F8A-2BBD-44F1-AF89-3099A39A980E}"/>
                </a:ext>
              </a:extLst>
            </p:cNvPr>
            <p:cNvSpPr txBox="1">
              <a:spLocks/>
            </p:cNvSpPr>
            <p:nvPr/>
          </p:nvSpPr>
          <p:spPr>
            <a:xfrm>
              <a:off x="9305925" y="1333310"/>
              <a:ext cx="874395" cy="51816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dirty="0"/>
                <a:t>height</a:t>
              </a:r>
              <a:endParaRPr lang="th-TH" sz="2000" dirty="0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5A48AB57-F19C-466D-9D73-41AE4B69176B}"/>
                </a:ext>
              </a:extLst>
            </p:cNvPr>
            <p:cNvSpPr txBox="1">
              <a:spLocks/>
            </p:cNvSpPr>
            <p:nvPr/>
          </p:nvSpPr>
          <p:spPr>
            <a:xfrm>
              <a:off x="10880980" y="2131790"/>
              <a:ext cx="710946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dirty="0"/>
                <a:t>end</a:t>
              </a:r>
              <a:endParaRPr lang="th-TH" sz="1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34388A9-9C97-4666-861E-0E1AEB0DCA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80320" y="1874044"/>
              <a:ext cx="554355" cy="4025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21B55628-8ECC-4367-8060-1F1EBD2D17CC}"/>
              </a:ext>
            </a:extLst>
          </p:cNvPr>
          <p:cNvSpPr txBox="1">
            <a:spLocks/>
          </p:cNvSpPr>
          <p:nvPr/>
        </p:nvSpPr>
        <p:spPr>
          <a:xfrm>
            <a:off x="5872369" y="4591940"/>
            <a:ext cx="5800884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//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low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ด้าน ซ้าย ไปถึงตรงกลาง 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75F89CA-6BC7-48F1-8A9F-C8A21BA4E1E5}"/>
              </a:ext>
            </a:extLst>
          </p:cNvPr>
          <p:cNvSpPr txBox="1">
            <a:spLocks/>
          </p:cNvSpPr>
          <p:nvPr/>
        </p:nvSpPr>
        <p:spPr>
          <a:xfrm>
            <a:off x="4121276" y="2119408"/>
            <a:ext cx="4985768" cy="7646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4400" b="1" dirty="0"/>
              <a:t>ดำเนินการ</a:t>
            </a:r>
            <a:r>
              <a:rPr lang="en-US" sz="4400" b="1" dirty="0"/>
              <a:t>sort </a:t>
            </a:r>
            <a:r>
              <a:rPr lang="th-TH" sz="4400" b="1" dirty="0"/>
              <a:t>ทั้งซ้ายและขวา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BEEC015-983C-41D3-9B62-EA9C03BD9A44}"/>
              </a:ext>
            </a:extLst>
          </p:cNvPr>
          <p:cNvSpPr txBox="1">
            <a:spLocks/>
          </p:cNvSpPr>
          <p:nvPr/>
        </p:nvSpPr>
        <p:spPr>
          <a:xfrm>
            <a:off x="6391116" y="5236909"/>
            <a:ext cx="5800884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//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จาก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mid + 1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 5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element = 6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เป็นต้นไปจนถึงตำแหน่ง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height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/>
          <p:nvPr/>
        </p:nvCxnSpPr>
        <p:spPr>
          <a:xfrm flipV="1">
            <a:off x="6581775" y="5149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11305A99-9D1A-4E68-9E86-0A8D367A6314}"/>
              </a:ext>
            </a:extLst>
          </p:cNvPr>
          <p:cNvSpPr txBox="1">
            <a:spLocks/>
          </p:cNvSpPr>
          <p:nvPr/>
        </p:nvSpPr>
        <p:spPr>
          <a:xfrm>
            <a:off x="5659596" y="4383407"/>
            <a:ext cx="5800884" cy="3960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600" dirty="0"/>
              <a:t>// sample (1+8)/2 = 4.5 </a:t>
            </a:r>
            <a:r>
              <a:rPr lang="th-TH" sz="1600" dirty="0"/>
              <a:t>หมายถึง </a:t>
            </a:r>
            <a:r>
              <a:rPr lang="en-US" sz="1600" dirty="0"/>
              <a:t>index </a:t>
            </a:r>
            <a:r>
              <a:rPr lang="th-TH" sz="1600" dirty="0"/>
              <a:t>ที่ </a:t>
            </a:r>
            <a:r>
              <a:rPr lang="en-US" sz="1600" dirty="0"/>
              <a:t>4 element = 5  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3534238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118</TotalTime>
  <Words>1586</Words>
  <Application>Microsoft Office PowerPoint</Application>
  <PresentationFormat>Widescreen</PresentationFormat>
  <Paragraphs>503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Corbel</vt:lpstr>
      <vt:lpstr>Rockwell</vt:lpstr>
      <vt:lpstr>TH Sarabun New</vt:lpstr>
      <vt:lpstr>Parallax</vt:lpstr>
      <vt:lpstr>External Merge Sort</vt:lpstr>
      <vt:lpstr>External Sort</vt:lpstr>
      <vt:lpstr> ขั้นตอนวิธีไฮบริดเป็นอัลกอริทึมที่รวมสองหรือขั้นตอนวิธีการอื่น ๆ ที่แก้ปัญหาเดียวกันเลือกหนึ่งอย่างใดอย่างหนึ่ง    (ขึ้นอยู่กับข้อมูล) หรือสลับระหว่างพวกเขาในช่วงเวลาของขั้นตอนวิธี โดยทั่วไปจะทำเพื่อรวมคุณลักษณะที่ต้องการของแต่ละรายการ เพื่อให้อัลกอริธึมโดยรวมดีกว่าส่วนประกอบแต่ละรายการ</vt:lpstr>
      <vt:lpstr>รายการเรียงลำดับ merge sort</vt:lpstr>
      <vt:lpstr>List Alpha</vt:lpstr>
      <vt:lpstr>List Alpha</vt:lpstr>
      <vt:lpstr>List Alpha</vt:lpstr>
      <vt:lpstr>List Alpha</vt:lpstr>
      <vt:lpstr>List Alpha</vt:lpstr>
      <vt:lpstr>List Alpha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Merge Sort</dc:title>
  <dc:creator>Akkarapon Phikulsri</dc:creator>
  <cp:lastModifiedBy>Akkarapon Phikulsri</cp:lastModifiedBy>
  <cp:revision>88</cp:revision>
  <dcterms:created xsi:type="dcterms:W3CDTF">2021-10-22T11:35:23Z</dcterms:created>
  <dcterms:modified xsi:type="dcterms:W3CDTF">2021-10-22T13:33:53Z</dcterms:modified>
</cp:coreProperties>
</file>