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6" r:id="rId3"/>
    <p:sldId id="326" r:id="rId4"/>
    <p:sldId id="257" r:id="rId5"/>
    <p:sldId id="317" r:id="rId6"/>
    <p:sldId id="304" r:id="rId7"/>
    <p:sldId id="303" r:id="rId8"/>
    <p:sldId id="321" r:id="rId9"/>
    <p:sldId id="322" r:id="rId10"/>
    <p:sldId id="314" r:id="rId11"/>
    <p:sldId id="280" r:id="rId12"/>
    <p:sldId id="323" r:id="rId13"/>
    <p:sldId id="278" r:id="rId14"/>
    <p:sldId id="308" r:id="rId15"/>
    <p:sldId id="319" r:id="rId16"/>
    <p:sldId id="320" r:id="rId17"/>
    <p:sldId id="324" r:id="rId18"/>
    <p:sldId id="315" r:id="rId19"/>
    <p:sldId id="293" r:id="rId20"/>
    <p:sldId id="310" r:id="rId21"/>
    <p:sldId id="272" r:id="rId22"/>
    <p:sldId id="292" r:id="rId23"/>
    <p:sldId id="276" r:id="rId24"/>
    <p:sldId id="277" r:id="rId25"/>
    <p:sldId id="26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81CA"/>
    <a:srgbClr val="586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3" autoAdjust="0"/>
    <p:restoredTop sz="99741" autoAdjust="0"/>
  </p:normalViewPr>
  <p:slideViewPr>
    <p:cSldViewPr snapToGrid="0" snapToObjects="1">
      <p:cViewPr varScale="1">
        <p:scale>
          <a:sx n="100" d="100"/>
          <a:sy n="100" d="100"/>
        </p:scale>
        <p:origin x="106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3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3838-8B47-BF4C-84D7-BBDBEBAD9CF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089F-D9B0-7341-B30F-54955FA30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2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B0485-F323-AF4D-AA5F-E57593643A6F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E5E5-550A-DE42-AD60-FCC36B3F2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7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24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hosts are evicted</a:t>
            </a:r>
          </a:p>
          <a:p>
            <a:pPr lvl="1"/>
            <a:r>
              <a:rPr lang="en-US" dirty="0"/>
              <a:t>Timemasters check themselves against other timemasters</a:t>
            </a:r>
          </a:p>
          <a:p>
            <a:pPr lvl="1"/>
            <a:r>
              <a:rPr lang="en-US" dirty="0"/>
              <a:t>Clients check themselves against timemasters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9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7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0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1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36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2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8341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3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0">
              <a:schemeClr val="bg1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OSDI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57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Spanner: Google’s</a:t>
            </a:r>
            <a:br>
              <a:rPr lang="en-US" dirty="0"/>
            </a:br>
            <a:r>
              <a:rPr lang="en-US" dirty="0"/>
              <a:t>Globally-Distributed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2349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Wilson Hsieh </a:t>
            </a:r>
          </a:p>
          <a:p>
            <a:r>
              <a:rPr lang="en-US" dirty="0">
                <a:solidFill>
                  <a:srgbClr val="FFFF00"/>
                </a:solidFill>
              </a:rPr>
              <a:t>representing a host of authors</a:t>
            </a:r>
          </a:p>
          <a:p>
            <a:r>
              <a:rPr lang="en-US" dirty="0">
                <a:solidFill>
                  <a:schemeClr val="tx1"/>
                </a:solidFill>
              </a:rPr>
              <a:t>OSDI 2012</a:t>
            </a:r>
          </a:p>
        </p:txBody>
      </p:sp>
      <p:pic>
        <p:nvPicPr>
          <p:cNvPr id="4" name="Picture 3" descr="GLogo_flat_transparent_RGB_lar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496" y="6113866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9"/>
    </mc:Choice>
    <mc:Fallback xmlns="">
      <p:transition xmlns:p14="http://schemas.microsoft.com/office/powerpoint/2010/main" spd="slow" advTm="148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/>
              <a:t>Synchronizing Snapshots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==	</a:t>
            </a:r>
          </a:p>
          <a:p>
            <a:pPr marL="0" indent="0" algn="ctr">
              <a:buNone/>
            </a:pPr>
            <a:r>
              <a:rPr lang="en-US" dirty="0"/>
              <a:t>External Consistency:</a:t>
            </a:r>
          </a:p>
          <a:p>
            <a:pPr marL="57150" indent="0" algn="ctr">
              <a:buNone/>
            </a:pPr>
            <a:r>
              <a:rPr lang="en-US" dirty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/>
              <a:t>==</a:t>
            </a:r>
          </a:p>
          <a:p>
            <a:pPr marL="57150" indent="0" algn="ctr">
              <a:buFont typeface="Arial"/>
              <a:buNone/>
            </a:pPr>
            <a:r>
              <a:rPr lang="en-US" dirty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/>
              <a:t>timestamp order == commit order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1"/>
    </mc:Choice>
    <mc:Fallback xmlns="">
      <p:transition xmlns:p14="http://schemas.microsoft.com/office/powerpoint/2010/main" spd="slow" advTm="73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Timestamps, Global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63701"/>
            <a:ext cx="8229600" cy="1320799"/>
          </a:xfrm>
        </p:spPr>
        <p:txBody>
          <a:bodyPr>
            <a:normAutofit/>
          </a:bodyPr>
          <a:lstStyle/>
          <a:p>
            <a:r>
              <a:rPr lang="en-US" dirty="0"/>
              <a:t>Strict two-phase locking for write transactions</a:t>
            </a:r>
          </a:p>
          <a:p>
            <a:r>
              <a:rPr lang="en-US" dirty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1700" y="4157966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38579" y="4170150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8150" y="43751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9579" y="472440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Pick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r>
              <a:rPr lang="en-US" dirty="0">
                <a:solidFill>
                  <a:srgbClr val="F79646"/>
                </a:solidFill>
              </a:rPr>
              <a:t> = now()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5144" y="3672959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25750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20455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6890" y="36729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06400" y="4108450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1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3"/>
    </mc:Choice>
    <mc:Fallback xmlns="">
      <p:transition xmlns:p14="http://schemas.microsoft.com/office/powerpoint/2010/main" spd="slow" advTm="27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 Invariants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Timestamp order respects global wall-time order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6"/>
    </mc:Choice>
    <mc:Fallback xmlns="">
      <p:transition xmlns:p14="http://schemas.microsoft.com/office/powerpoint/2010/main" spd="slow" advTm="640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TrueTime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“Global wall-clock time” with bounded uncertainty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3785116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360045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2820923" y="3327916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3327916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4159250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41592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latest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7244" y="3491984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TT.now()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481330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4978400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2*ε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4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Timestamps and TrueTime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279" y="3404632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Pick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r>
              <a:rPr lang="en-US" dirty="0">
                <a:solidFill>
                  <a:srgbClr val="F79646"/>
                </a:solidFill>
              </a:rPr>
              <a:t> = TT.now().latest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6544" y="22034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7190" y="22087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2534" y="3404632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Wait until TT.now().earliest &gt;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6583" y="3404632"/>
            <a:ext cx="28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10341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average 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0334" y="39380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Commit wait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97400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average ε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Wait and Replication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Commit wait done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Pick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8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Wait and 2-Phase Commit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P2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Notify participants of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Commit wait done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Compute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 for each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Send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X from my friend 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myself from X’s friend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i="1" baseline="-25000" dirty="0">
                <a:solidFill>
                  <a:schemeClr val="accent6"/>
                </a:solidFill>
              </a:rPr>
              <a:t>C</a:t>
            </a:r>
            <a:r>
              <a:rPr lang="en-US" i="1" dirty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i="1" baseline="-25000" dirty="0">
                <a:solidFill>
                  <a:schemeClr val="accent6"/>
                </a:solidFill>
              </a:rPr>
              <a:t>P</a:t>
            </a:r>
            <a:r>
              <a:rPr lang="en-US" i="1" dirty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=8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=15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Risky post P</a:t>
            </a:r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=8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[me]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[P]</a:t>
            </a:r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friends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posts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X’s friends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8289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/>
              <a:t>Lock-free read transactions across datacenters</a:t>
            </a:r>
          </a:p>
          <a:p>
            <a:r>
              <a:rPr lang="en-US" dirty="0"/>
              <a:t>External consistency</a:t>
            </a:r>
          </a:p>
          <a:p>
            <a:r>
              <a:rPr lang="en-US" dirty="0"/>
              <a:t>Timestamp assignment</a:t>
            </a:r>
          </a:p>
          <a:p>
            <a:r>
              <a:rPr lang="en-US" dirty="0"/>
              <a:t>TrueTime</a:t>
            </a:r>
          </a:p>
          <a:p>
            <a:pPr lvl="1"/>
            <a:r>
              <a:rPr lang="en-US" dirty="0"/>
              <a:t>Uncertainty in time can be waited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1"/>
    </mc:Choice>
    <mc:Fallback xmlns="">
      <p:transition xmlns:p14="http://schemas.microsoft.com/office/powerpoint/2010/main" spd="slow" advTm="2872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Haven’t We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at the present time</a:t>
            </a:r>
          </a:p>
          <a:p>
            <a:r>
              <a:rPr lang="en-US" dirty="0"/>
              <a:t>Atomic schema changes</a:t>
            </a:r>
          </a:p>
          <a:p>
            <a:pPr lvl="1"/>
            <a:r>
              <a:rPr lang="en-US" dirty="0"/>
              <a:t>Mostly non-blocking</a:t>
            </a:r>
          </a:p>
          <a:p>
            <a:pPr lvl="1"/>
            <a:r>
              <a:rPr lang="en-US" dirty="0"/>
              <a:t>Commit in the future</a:t>
            </a:r>
          </a:p>
          <a:p>
            <a:r>
              <a:rPr lang="en-US" dirty="0"/>
              <a:t>Non-blocking reads in the past</a:t>
            </a:r>
          </a:p>
          <a:p>
            <a:pPr lvl="1"/>
            <a:r>
              <a:rPr lang="en-US" dirty="0"/>
              <a:t>At any sufficiently up-to-date replica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4"/>
    </mc:Choice>
    <mc:Fallback xmlns="">
      <p:transition xmlns:p14="http://schemas.microsoft.com/office/powerpoint/2010/main" spd="slow" advTm="580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Distributed multiversion database</a:t>
            </a:r>
          </a:p>
          <a:p>
            <a:pPr marL="742950" lvl="2" indent="-342900"/>
            <a:r>
              <a:rPr lang="en-US" dirty="0"/>
              <a:t>General-purpose transactions (ACID)</a:t>
            </a:r>
          </a:p>
          <a:p>
            <a:pPr marL="742950" lvl="2" indent="-342900"/>
            <a:r>
              <a:rPr lang="en-US" dirty="0"/>
              <a:t>SQL query language</a:t>
            </a:r>
          </a:p>
          <a:p>
            <a:pPr marL="742950" lvl="2" indent="-342900"/>
            <a:r>
              <a:rPr lang="en-US" dirty="0"/>
              <a:t>Schematized tables</a:t>
            </a:r>
          </a:p>
          <a:p>
            <a:pPr marL="742950" lvl="2" indent="-342900"/>
            <a:r>
              <a:rPr lang="en-US" dirty="0"/>
              <a:t>Semi-relational data model</a:t>
            </a:r>
          </a:p>
          <a:p>
            <a:pPr marL="742950" lvl="2" indent="-342900"/>
            <a:endParaRPr lang="en-US" dirty="0"/>
          </a:p>
          <a:p>
            <a:pPr marL="0" indent="-400050"/>
            <a:r>
              <a:rPr lang="en-US" dirty="0"/>
              <a:t>Running in production</a:t>
            </a:r>
          </a:p>
          <a:p>
            <a:pPr marL="800100" lvl="2" indent="-400050"/>
            <a:r>
              <a:rPr lang="en-US" dirty="0"/>
              <a:t>Storage for Google’s ad data</a:t>
            </a:r>
          </a:p>
          <a:p>
            <a:pPr marL="800100" lvl="2" indent="-400050"/>
            <a:r>
              <a:rPr lang="en-US" dirty="0"/>
              <a:t>Replaced a </a:t>
            </a:r>
            <a:r>
              <a:rPr lang="en-US" dirty="0" err="1"/>
              <a:t>sharded</a:t>
            </a:r>
            <a:r>
              <a:rPr lang="en-US" dirty="0"/>
              <a:t> MySQL database</a:t>
            </a:r>
          </a:p>
          <a:p>
            <a:pPr marL="0" lvl="1" indent="0">
              <a:buNone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1"/>
    </mc:Choice>
    <mc:Fallback xmlns="">
      <p:transition xmlns:p14="http://schemas.microsoft.com/office/powerpoint/2010/main" spd="slow" advTm="931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TrueTime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Atomic-clock timemaster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Client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Compute reference [earliest, latest] = now ± 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2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TrueTime implementation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ε</a:t>
            </a:r>
          </a:p>
        </p:txBody>
      </p:sp>
      <p:sp>
        <p:nvSpPr>
          <p:cNvPr id="20" name="Oval 19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0sec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30sec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60sec</a:t>
            </a:r>
          </a:p>
        </p:txBody>
      </p:sp>
      <p:sp>
        <p:nvSpPr>
          <p:cNvPr id="46" name="Oval 45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90sec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+6ms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473201"/>
            <a:ext cx="8229600" cy="1422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now = reference now + local-clock offset</a:t>
            </a:r>
          </a:p>
          <a:p>
            <a:pPr marL="457200" lvl="1" indent="0">
              <a:buNone/>
            </a:pPr>
            <a:r>
              <a:rPr lang="en-US" dirty="0"/>
              <a:t>ε = reference ε + worst-case local-clock drift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reference</a:t>
            </a:r>
          </a:p>
          <a:p>
            <a:r>
              <a:rPr lang="en-US" dirty="0"/>
              <a:t>uncertainty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697081"/>
            <a:ext cx="119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μs/sec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7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2"/>
    </mc:Choice>
    <mc:Fallback xmlns="">
      <p:transition xmlns:p14="http://schemas.microsoft.com/office/powerpoint/2010/main" spd="slow" advTm="8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0" grpId="2" animBg="1"/>
      <p:bldP spid="46" grpId="1" animBg="1"/>
      <p:bldP spid="46" grpId="2" animBg="1"/>
      <p:bldP spid="47" grpId="1" animBg="1"/>
      <p:bldP spid="47" grpId="2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Clock Goes Rogue?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Timestamp assignment would violate external consistency</a:t>
            </a:r>
          </a:p>
          <a:p>
            <a:r>
              <a:rPr lang="en-US" dirty="0"/>
              <a:t>Empirically unlikely based on 1 year of data</a:t>
            </a:r>
          </a:p>
          <a:p>
            <a:pPr lvl="1"/>
            <a:r>
              <a:rPr lang="en-US" dirty="0"/>
              <a:t>Bad CPUs 6 times more likely than bad clocks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"/>
    </mc:Choice>
    <mc:Fallback xmlns="">
      <p:transition xmlns:p14="http://schemas.microsoft.com/office/powerpoint/2010/main" spd="slow" advTm="305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Network-Induced Uncertainty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pic>
        <p:nvPicPr>
          <p:cNvPr id="10" name="Content Placeholder 9" descr="tt-talk.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667" b="-766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"/>
    </mc:Choice>
    <mc:Fallback xmlns="">
      <p:transition xmlns:p14="http://schemas.microsoft.com/office/powerpoint/2010/main" spd="slow" advTm="10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consistency/linearizability</a:t>
            </a:r>
          </a:p>
          <a:p>
            <a:r>
              <a:rPr lang="en-US" dirty="0"/>
              <a:t>Distributed databases</a:t>
            </a:r>
          </a:p>
          <a:p>
            <a:r>
              <a:rPr lang="en-US" dirty="0"/>
              <a:t>Concurrency control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Time (NTP, Marzullo)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xmlns:p14="http://schemas.microsoft.com/office/powerpoint/2010/main" spd="slow" advTm="96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TrueTime</a:t>
            </a:r>
          </a:p>
          <a:p>
            <a:pPr lvl="1"/>
            <a:r>
              <a:rPr lang="en-US" dirty="0"/>
              <a:t>Lower ε &lt; 1 ms</a:t>
            </a:r>
          </a:p>
          <a:p>
            <a:r>
              <a:rPr lang="en-US" dirty="0"/>
              <a:t>Building out database features</a:t>
            </a:r>
          </a:p>
          <a:p>
            <a:pPr lvl="1"/>
            <a:r>
              <a:rPr lang="en-US" dirty="0"/>
              <a:t>Finish implementing basic features</a:t>
            </a:r>
          </a:p>
          <a:p>
            <a:pPr lvl="1"/>
            <a:r>
              <a:rPr lang="en-US" dirty="0"/>
              <a:t>Efficiently support rich query patterns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"/>
    </mc:Choice>
    <mc:Fallback xmlns="">
      <p:transition xmlns:p14="http://schemas.microsoft.com/office/powerpoint/2010/main" spd="slow" advTm="142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Reify clock uncertainty in time APIs</a:t>
            </a:r>
          </a:p>
          <a:p>
            <a:pPr lvl="1"/>
            <a:r>
              <a:rPr lang="en-US" dirty="0"/>
              <a:t>Known unknowns are better than unknown unknowns</a:t>
            </a:r>
          </a:p>
          <a:p>
            <a:pPr lvl="1"/>
            <a:r>
              <a:rPr lang="en-US" dirty="0"/>
              <a:t>Rethink algorithms to make use of uncertainty</a:t>
            </a:r>
          </a:p>
          <a:p>
            <a:r>
              <a:rPr lang="en-US" dirty="0"/>
              <a:t>Stronger semantics are achievable</a:t>
            </a:r>
          </a:p>
          <a:p>
            <a:pPr lvl="1"/>
            <a:r>
              <a:rPr lang="en-US" dirty="0"/>
              <a:t>Greater scale != weaker semantics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"/>
    </mc:Choice>
    <mc:Fallback xmlns="">
      <p:transition xmlns:p14="http://schemas.microsoft.com/office/powerpoint/2010/main" spd="slow" advTm="77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Spanner team and customers</a:t>
            </a:r>
          </a:p>
          <a:p>
            <a:r>
              <a:rPr lang="en-US" dirty="0"/>
              <a:t>To our shepherd and reviewers</a:t>
            </a:r>
          </a:p>
          <a:p>
            <a:r>
              <a:rPr lang="en-US" dirty="0"/>
              <a:t>To lots of Googlers for feedback</a:t>
            </a:r>
          </a:p>
          <a:p>
            <a:r>
              <a:rPr lang="en-US" dirty="0"/>
              <a:t>To you for listening!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"/>
    </mc:Choice>
    <mc:Fallback xmlns="">
      <p:transition xmlns:p14="http://schemas.microsoft.com/office/powerpoint/2010/main" spd="slow" advTm="8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Brazil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Russia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>
                <a:solidFill>
                  <a:srgbClr val="F79646"/>
                </a:solidFill>
              </a:rPr>
              <a:t>Arizona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>
                <a:solidFill>
                  <a:schemeClr val="accent6"/>
                </a:solidFill>
              </a:rPr>
              <a:t>Buenos Aires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Moscow</a:t>
            </a:r>
          </a:p>
          <a:p>
            <a:r>
              <a:rPr lang="en-US" dirty="0">
                <a:solidFill>
                  <a:srgbClr val="F79646"/>
                </a:solidFill>
              </a:rPr>
              <a:t>Berlin</a:t>
            </a:r>
          </a:p>
          <a:p>
            <a:r>
              <a:rPr lang="en-US" dirty="0">
                <a:solidFill>
                  <a:srgbClr val="F79646"/>
                </a:solidFill>
              </a:rPr>
              <a:t>Krakow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London</a:t>
            </a:r>
          </a:p>
          <a:p>
            <a:r>
              <a:rPr lang="en-US" dirty="0">
                <a:solidFill>
                  <a:srgbClr val="F79646"/>
                </a:solidFill>
              </a:rPr>
              <a:t>Paris</a:t>
            </a:r>
          </a:p>
          <a:p>
            <a:r>
              <a:rPr lang="en-US" dirty="0">
                <a:solidFill>
                  <a:srgbClr val="F79646"/>
                </a:solidFill>
              </a:rPr>
              <a:t>Berlin</a:t>
            </a:r>
          </a:p>
          <a:p>
            <a:r>
              <a:rPr lang="en-US" dirty="0">
                <a:solidFill>
                  <a:srgbClr val="F79646"/>
                </a:solidFill>
              </a:rPr>
              <a:t>Madrid</a:t>
            </a:r>
          </a:p>
          <a:p>
            <a:r>
              <a:rPr lang="en-US" dirty="0">
                <a:solidFill>
                  <a:srgbClr val="F79646"/>
                </a:solidFill>
              </a:rPr>
              <a:t>Lisbon</a:t>
            </a: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7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0"/>
    </mc:Choice>
    <mc:Fallback xmlns="">
      <p:transition xmlns:p14="http://schemas.microsoft.com/office/powerpoint/2010/main" spd="slow" advTm="64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Feature: Lock-free distributed read transactions</a:t>
            </a:r>
          </a:p>
          <a:p>
            <a:r>
              <a:rPr lang="en-US" dirty="0"/>
              <a:t>Property: External consistency of distributed transactions</a:t>
            </a:r>
          </a:p>
          <a:p>
            <a:pPr lvl="1"/>
            <a:r>
              <a:rPr lang="en-US" dirty="0"/>
              <a:t>First system at global scale</a:t>
            </a:r>
          </a:p>
          <a:p>
            <a:r>
              <a:rPr lang="en-US" dirty="0"/>
              <a:t>Implementation: Integration of concurrency control, replication, and 2PC</a:t>
            </a:r>
          </a:p>
          <a:p>
            <a:pPr lvl="1"/>
            <a:r>
              <a:rPr lang="en-US" dirty="0"/>
              <a:t>Correctness and performance</a:t>
            </a:r>
          </a:p>
          <a:p>
            <a:r>
              <a:rPr lang="en-US" dirty="0"/>
              <a:t>Enabling technology: TrueTime</a:t>
            </a:r>
          </a:p>
          <a:p>
            <a:pPr lvl="1"/>
            <a:r>
              <a:rPr lang="en-US" dirty="0"/>
              <a:t>Interval-based global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5"/>
    </mc:Choice>
    <mc:Fallback xmlns="">
      <p:transition xmlns:p14="http://schemas.microsoft.com/office/powerpoint/2010/main" spd="slow" advTm="709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572500" cy="1143000"/>
          </a:xfrm>
        </p:spPr>
        <p:txBody>
          <a:bodyPr>
            <a:normAutofit/>
          </a:bodyPr>
          <a:lstStyle/>
          <a:p>
            <a:r>
              <a:rPr lang="en-US" dirty="0"/>
              <a:t>Read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3399"/>
          </a:xfrm>
        </p:spPr>
        <p:txBody>
          <a:bodyPr>
            <a:normAutofit/>
          </a:bodyPr>
          <a:lstStyle/>
          <a:p>
            <a:r>
              <a:rPr lang="en-US" dirty="0"/>
              <a:t>Generate a page of friends’ recent posts</a:t>
            </a:r>
          </a:p>
          <a:p>
            <a:pPr lvl="1"/>
            <a:r>
              <a:rPr lang="en-US" dirty="0"/>
              <a:t>Consistent view of friend list and their posts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Why consistency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Post P: “My government is repressive…”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6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30"/>
    </mc:Choice>
    <mc:Fallback xmlns="">
      <p:transition xmlns:p14="http://schemas.microsoft.com/office/powerpoint/2010/main" spd="slow" advTm="51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71" name="Can 70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Friend2 post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my page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 post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Friend1000 post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Friend999 post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6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6"/>
    </mc:Choice>
    <mc:Fallback xmlns="">
      <p:transition xmlns:p14="http://schemas.microsoft.com/office/powerpoint/2010/main" spd="slow" advTm="13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71" name="Can 70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Machines</a:t>
            </a:r>
          </a:p>
        </p:txBody>
      </p:sp>
      <p:sp>
        <p:nvSpPr>
          <p:cNvPr id="9" name="Can 8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cxnSp>
        <p:nvCxnSpPr>
          <p:cNvPr id="50" name="Straight Connector 49"/>
          <p:cNvCxnSpPr>
            <a:stCxn id="51" idx="1"/>
            <a:endCxn id="9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my page</a:t>
            </a:r>
          </a:p>
        </p:txBody>
      </p:sp>
      <p:cxnSp>
        <p:nvCxnSpPr>
          <p:cNvPr id="53" name="Straight Connector 52"/>
          <p:cNvCxnSpPr>
            <a:stCxn id="51" idx="1"/>
            <a:endCxn id="8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cxnSp>
        <p:nvCxnSpPr>
          <p:cNvPr id="72" name="Straight Connector 71"/>
          <p:cNvCxnSpPr>
            <a:stCxn id="51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2"/>
    </mc:Choice>
    <mc:Fallback xmlns="">
      <p:transition xmlns:p14="http://schemas.microsoft.com/office/powerpoint/2010/main" spd="slow" advTm="6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1" grpId="3" animBg="1"/>
      <p:bldP spid="71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Datacenters</a:t>
            </a:r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my page</a:t>
            </a:r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Brazil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8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1"/>
    </mc:Choice>
    <mc:Fallback xmlns="">
      <p:transition xmlns:p14="http://schemas.microsoft.com/office/powerpoint/2010/main" spd="slow" advTm="43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/>
              <a:t>Transactions that write use strict 2PL</a:t>
            </a:r>
          </a:p>
          <a:p>
            <a:pPr lvl="1"/>
            <a:r>
              <a:rPr lang="en-US" dirty="0"/>
              <a:t>Each transaction </a:t>
            </a:r>
            <a:r>
              <a:rPr lang="en-US" i="1" dirty="0"/>
              <a:t>T</a:t>
            </a:r>
            <a:r>
              <a:rPr lang="en-US" dirty="0"/>
              <a:t> is assigned a timestamp </a:t>
            </a:r>
            <a:r>
              <a:rPr lang="en-US" i="1" dirty="0"/>
              <a:t>s</a:t>
            </a:r>
            <a:endParaRPr lang="en-US" dirty="0"/>
          </a:p>
          <a:p>
            <a:pPr lvl="1"/>
            <a:r>
              <a:rPr lang="en-US" dirty="0"/>
              <a:t>Data written by </a:t>
            </a:r>
            <a:r>
              <a:rPr lang="en-US" i="1" dirty="0"/>
              <a:t>T</a:t>
            </a:r>
            <a:r>
              <a:rPr lang="en-US" dirty="0"/>
              <a:t> is timestamped with </a:t>
            </a:r>
            <a:r>
              <a:rPr lang="en-US" i="1" dirty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[me]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friends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posts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X’s friends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7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8"/>
    </mc:Choice>
    <mc:Fallback xmlns="">
      <p:transition xmlns:p14="http://schemas.microsoft.com/office/powerpoint/2010/main" spd="slow" advTm="4540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|0.5|1.3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5.1|1.1|5.9|11.2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.7|2.4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heme/theme1.xml><?xml version="1.0" encoding="utf-8"?>
<a:theme xmlns:a="http://schemas.openxmlformats.org/drawingml/2006/main" name="Google Template">
  <a:themeElements>
    <a:clrScheme name="Custom 5">
      <a:dk1>
        <a:srgbClr val="FFFF00"/>
      </a:dk1>
      <a:lt1>
        <a:sysClr val="window" lastClr="FFFFFF"/>
      </a:lt1>
      <a:dk2>
        <a:srgbClr val="1B4171"/>
      </a:dk2>
      <a:lt2>
        <a:srgbClr val="EEECE1"/>
      </a:lt2>
      <a:accent1>
        <a:srgbClr val="2F0A8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Template.potx</Template>
  <TotalTime>14773</TotalTime>
  <Words>920</Words>
  <Application>Microsoft Office PowerPoint</Application>
  <PresentationFormat>如螢幕大小 (4:3)</PresentationFormat>
  <Paragraphs>375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Calibri</vt:lpstr>
      <vt:lpstr>Google Template</vt:lpstr>
      <vt:lpstr>Spanner: Google’s Globally-Distributed Database</vt:lpstr>
      <vt:lpstr>What is Spanner?</vt:lpstr>
      <vt:lpstr>Example: Social Network</vt:lpstr>
      <vt:lpstr>Overview</vt:lpstr>
      <vt:lpstr>Read Transactions</vt:lpstr>
      <vt:lpstr>Single Machine</vt:lpstr>
      <vt:lpstr>Multiple Machines</vt:lpstr>
      <vt:lpstr>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Timestamps and TrueTime</vt:lpstr>
      <vt:lpstr>Commit Wait and Replication</vt:lpstr>
      <vt:lpstr>Commit Wait and 2-Phase Commit</vt:lpstr>
      <vt:lpstr>Example</vt:lpstr>
      <vt:lpstr>What Have We Covered?</vt:lpstr>
      <vt:lpstr>What Haven’t We Covered?</vt:lpstr>
      <vt:lpstr>TrueTime Architecture</vt:lpstr>
      <vt:lpstr>TrueTime implementation</vt:lpstr>
      <vt:lpstr>What If a Clock Goes Rogue? </vt:lpstr>
      <vt:lpstr>Network-Induced Uncertainty</vt:lpstr>
      <vt:lpstr>What’s in the Literature</vt:lpstr>
      <vt:lpstr>Future Work</vt:lpstr>
      <vt:lpstr>Conclusions</vt:lpstr>
      <vt:lpstr>Thanks</vt:lpstr>
    </vt:vector>
  </TitlesOfParts>
  <Manager/>
  <Company>Google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Google's Globally-Distributed Database</dc:title>
  <dc:subject/>
  <dc:creator>Wilson Hsieh</dc:creator>
  <cp:keywords/>
  <dc:description/>
  <cp:lastModifiedBy>Chan, Bill</cp:lastModifiedBy>
  <cp:revision>421</cp:revision>
  <dcterms:created xsi:type="dcterms:W3CDTF">2012-09-17T13:55:16Z</dcterms:created>
  <dcterms:modified xsi:type="dcterms:W3CDTF">2020-12-14T19:29:33Z</dcterms:modified>
  <cp:category/>
</cp:coreProperties>
</file>