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0" r:id="rId2"/>
    <p:sldId id="257" r:id="rId3"/>
    <p:sldId id="259" r:id="rId4"/>
    <p:sldId id="258"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3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E2CD05-EF6A-9643-B761-0AC8627EA93E}" type="datetimeFigureOut">
              <a:rPr lang="en-US" smtClean="0"/>
              <a:t>9/7/11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8BD763-A4A7-1B4C-BF97-323CB93C21E7}" type="slidenum">
              <a:rPr lang="en-US" smtClean="0"/>
              <a:t>‹#›</a:t>
            </a:fld>
            <a:endParaRPr lang="en-US"/>
          </a:p>
        </p:txBody>
      </p:sp>
    </p:spTree>
    <p:extLst>
      <p:ext uri="{BB962C8B-B14F-4D97-AF65-F5344CB8AC3E}">
        <p14:creationId xmlns:p14="http://schemas.microsoft.com/office/powerpoint/2010/main" val="32879256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016A-B5F4-1F46-B5E5-87AD2C838C36}" type="slidenum">
              <a:rPr lang="en-US" smtClean="0"/>
              <a:t>2</a:t>
            </a:fld>
            <a:endParaRPr lang="en-US"/>
          </a:p>
        </p:txBody>
      </p:sp>
    </p:spTree>
    <p:extLst>
      <p:ext uri="{BB962C8B-B14F-4D97-AF65-F5344CB8AC3E}">
        <p14:creationId xmlns:p14="http://schemas.microsoft.com/office/powerpoint/2010/main" val="202189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6B31FF-62E2-C448-8B41-CDC472F51B07}" type="datetimeFigureOut">
              <a:rPr lang="en-US" smtClean="0"/>
              <a:t>9/7/11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146925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6B31FF-62E2-C448-8B41-CDC472F51B07}" type="datetimeFigureOut">
              <a:rPr lang="en-US" smtClean="0"/>
              <a:t>9/7/11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326242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6B31FF-62E2-C448-8B41-CDC472F51B07}" type="datetimeFigureOut">
              <a:rPr lang="en-US" smtClean="0"/>
              <a:t>9/7/11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27861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6B31FF-62E2-C448-8B41-CDC472F51B07}" type="datetimeFigureOut">
              <a:rPr lang="en-US" smtClean="0"/>
              <a:t>9/7/11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86522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6B31FF-62E2-C448-8B41-CDC472F51B07}" type="datetimeFigureOut">
              <a:rPr lang="en-US" smtClean="0"/>
              <a:t>9/7/11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412047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6B31FF-62E2-C448-8B41-CDC472F51B07}" type="datetimeFigureOut">
              <a:rPr lang="en-US" smtClean="0"/>
              <a:t>9/7/11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4013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6B31FF-62E2-C448-8B41-CDC472F51B07}" type="datetimeFigureOut">
              <a:rPr lang="en-US" smtClean="0"/>
              <a:t>9/7/11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427292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6B31FF-62E2-C448-8B41-CDC472F51B07}" type="datetimeFigureOut">
              <a:rPr lang="en-US" smtClean="0"/>
              <a:t>9/7/11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423592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31FF-62E2-C448-8B41-CDC472F51B07}" type="datetimeFigureOut">
              <a:rPr lang="en-US" smtClean="0"/>
              <a:t>9/7/11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346286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B31FF-62E2-C448-8B41-CDC472F51B07}" type="datetimeFigureOut">
              <a:rPr lang="en-US" smtClean="0"/>
              <a:t>9/7/11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408813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B31FF-62E2-C448-8B41-CDC472F51B07}" type="datetimeFigureOut">
              <a:rPr lang="en-US" smtClean="0"/>
              <a:t>9/7/11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F8DD7-DB8A-254B-ABFB-C723D361ED08}" type="slidenum">
              <a:rPr lang="en-US" smtClean="0"/>
              <a:t>‹#›</a:t>
            </a:fld>
            <a:endParaRPr lang="en-US"/>
          </a:p>
        </p:txBody>
      </p:sp>
    </p:spTree>
    <p:extLst>
      <p:ext uri="{BB962C8B-B14F-4D97-AF65-F5344CB8AC3E}">
        <p14:creationId xmlns:p14="http://schemas.microsoft.com/office/powerpoint/2010/main" val="3277636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B31FF-62E2-C448-8B41-CDC472F51B07}" type="datetimeFigureOut">
              <a:rPr lang="en-US" smtClean="0"/>
              <a:t>9/7/11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F8DD7-DB8A-254B-ABFB-C723D361ED08}" type="slidenum">
              <a:rPr lang="en-US" smtClean="0"/>
              <a:t>‹#›</a:t>
            </a:fld>
            <a:endParaRPr lang="en-US"/>
          </a:p>
        </p:txBody>
      </p:sp>
    </p:spTree>
    <p:extLst>
      <p:ext uri="{BB962C8B-B14F-4D97-AF65-F5344CB8AC3E}">
        <p14:creationId xmlns:p14="http://schemas.microsoft.com/office/powerpoint/2010/main" val="68834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ayslogic.com/propeller/Programming/PropEKG/PropEKG.htm" TargetMode="Externa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connectBlue</a:t>
            </a:r>
            <a:r>
              <a:rPr lang="en-US" dirty="0" smtClean="0"/>
              <a:t> Medical Demo Board</a:t>
            </a:r>
            <a:endParaRPr lang="en-US" dirty="0"/>
          </a:p>
        </p:txBody>
      </p:sp>
      <p:sp>
        <p:nvSpPr>
          <p:cNvPr id="3" name="Subtitle 2"/>
          <p:cNvSpPr>
            <a:spLocks noGrp="1"/>
          </p:cNvSpPr>
          <p:nvPr>
            <p:ph type="subTitle" idx="1"/>
          </p:nvPr>
        </p:nvSpPr>
        <p:spPr/>
        <p:txBody>
          <a:bodyPr/>
          <a:lstStyle/>
          <a:p>
            <a:r>
              <a:rPr lang="en-US" dirty="0" smtClean="0"/>
              <a:t>High Level Design and description</a:t>
            </a:r>
          </a:p>
          <a:p>
            <a:r>
              <a:rPr lang="en-US" dirty="0" smtClean="0"/>
              <a:t>September 6, 2011</a:t>
            </a:r>
          </a:p>
        </p:txBody>
      </p:sp>
    </p:spTree>
    <p:extLst>
      <p:ext uri="{BB962C8B-B14F-4D97-AF65-F5344CB8AC3E}">
        <p14:creationId xmlns:p14="http://schemas.microsoft.com/office/powerpoint/2010/main" val="65361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49247" y="553424"/>
            <a:ext cx="914908" cy="5623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electrode</a:t>
            </a:r>
            <a:endParaRPr lang="en-US" sz="1200" dirty="0"/>
          </a:p>
        </p:txBody>
      </p:sp>
      <p:sp>
        <p:nvSpPr>
          <p:cNvPr id="5" name="Rounded Rectangle 4"/>
          <p:cNvSpPr/>
          <p:nvPr/>
        </p:nvSpPr>
        <p:spPr>
          <a:xfrm>
            <a:off x="749247" y="2053429"/>
            <a:ext cx="914907" cy="5623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electrode</a:t>
            </a:r>
            <a:endParaRPr lang="en-US" sz="1200" dirty="0"/>
          </a:p>
        </p:txBody>
      </p:sp>
      <p:sp>
        <p:nvSpPr>
          <p:cNvPr id="6" name="Isosceles Triangle 5"/>
          <p:cNvSpPr/>
          <p:nvPr/>
        </p:nvSpPr>
        <p:spPr>
          <a:xfrm rot="5400000">
            <a:off x="2471847" y="902912"/>
            <a:ext cx="1085749" cy="1215296"/>
          </a:xfrm>
          <a:prstGeom prst="triangle">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dirty="0" smtClean="0"/>
              <a:t>ECG Analog</a:t>
            </a:r>
            <a:endParaRPr lang="en-US" sz="1400" dirty="0"/>
          </a:p>
        </p:txBody>
      </p:sp>
      <p:cxnSp>
        <p:nvCxnSpPr>
          <p:cNvPr id="8" name="Elbow Connector 7"/>
          <p:cNvCxnSpPr>
            <a:stCxn id="4" idx="3"/>
          </p:cNvCxnSpPr>
          <p:nvPr/>
        </p:nvCxnSpPr>
        <p:spPr>
          <a:xfrm>
            <a:off x="1664155" y="834579"/>
            <a:ext cx="742919" cy="40719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5" idx="3"/>
          </p:cNvCxnSpPr>
          <p:nvPr/>
        </p:nvCxnSpPr>
        <p:spPr>
          <a:xfrm flipV="1">
            <a:off x="1664154" y="1736214"/>
            <a:ext cx="742920" cy="598370"/>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456066" y="1068473"/>
            <a:ext cx="998497" cy="24916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cB</a:t>
            </a:r>
            <a:endParaRPr lang="en-US" dirty="0" smtClean="0"/>
          </a:p>
          <a:p>
            <a:pPr algn="ctr"/>
            <a:r>
              <a:rPr lang="en-US" dirty="0" smtClean="0"/>
              <a:t>OBI411</a:t>
            </a:r>
          </a:p>
          <a:p>
            <a:pPr algn="ctr"/>
            <a:r>
              <a:rPr lang="en-US" dirty="0" err="1" smtClean="0"/>
              <a:t>samsung</a:t>
            </a:r>
            <a:endParaRPr lang="en-US" dirty="0" smtClean="0"/>
          </a:p>
          <a:p>
            <a:pPr algn="ctr"/>
            <a:r>
              <a:rPr lang="en-US" dirty="0" smtClean="0"/>
              <a:t>FSI-120-03-G-D-M-AB</a:t>
            </a:r>
          </a:p>
        </p:txBody>
      </p:sp>
      <p:cxnSp>
        <p:nvCxnSpPr>
          <p:cNvPr id="13" name="Elbow Connector 12"/>
          <p:cNvCxnSpPr>
            <a:stCxn id="6" idx="0"/>
          </p:cNvCxnSpPr>
          <p:nvPr/>
        </p:nvCxnSpPr>
        <p:spPr>
          <a:xfrm>
            <a:off x="3622370" y="1510561"/>
            <a:ext cx="833696" cy="2623"/>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738700" y="1187395"/>
            <a:ext cx="800970" cy="646331"/>
          </a:xfrm>
          <a:prstGeom prst="rect">
            <a:avLst/>
          </a:prstGeom>
          <a:noFill/>
        </p:spPr>
        <p:txBody>
          <a:bodyPr wrap="none" rtlCol="0">
            <a:spAutoFit/>
          </a:bodyPr>
          <a:lstStyle/>
          <a:p>
            <a:r>
              <a:rPr lang="en-US" dirty="0" smtClean="0"/>
              <a:t>A/D</a:t>
            </a:r>
          </a:p>
          <a:p>
            <a:r>
              <a:rPr lang="en-US" dirty="0" smtClean="0"/>
              <a:t>Input0</a:t>
            </a:r>
            <a:endParaRPr lang="en-US" dirty="0"/>
          </a:p>
        </p:txBody>
      </p:sp>
      <p:sp>
        <p:nvSpPr>
          <p:cNvPr id="16" name="Can 15"/>
          <p:cNvSpPr/>
          <p:nvPr/>
        </p:nvSpPr>
        <p:spPr>
          <a:xfrm>
            <a:off x="2349985" y="5253210"/>
            <a:ext cx="345460" cy="1221569"/>
          </a:xfrm>
          <a:prstGeom prst="can">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battery</a:t>
            </a:r>
            <a:endParaRPr lang="en-US" dirty="0"/>
          </a:p>
        </p:txBody>
      </p:sp>
      <p:sp>
        <p:nvSpPr>
          <p:cNvPr id="19" name="Can 18"/>
          <p:cNvSpPr/>
          <p:nvPr/>
        </p:nvSpPr>
        <p:spPr>
          <a:xfrm>
            <a:off x="2695446" y="5253210"/>
            <a:ext cx="345460" cy="1221569"/>
          </a:xfrm>
          <a:prstGeom prst="can">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battery</a:t>
            </a:r>
            <a:endParaRPr lang="en-US" dirty="0"/>
          </a:p>
        </p:txBody>
      </p:sp>
      <p:cxnSp>
        <p:nvCxnSpPr>
          <p:cNvPr id="23" name="Elbow Connector 22"/>
          <p:cNvCxnSpPr>
            <a:stCxn id="16" idx="3"/>
            <a:endCxn id="19" idx="3"/>
          </p:cNvCxnSpPr>
          <p:nvPr/>
        </p:nvCxnSpPr>
        <p:spPr>
          <a:xfrm rot="16200000" flipH="1">
            <a:off x="2695445" y="6302048"/>
            <a:ext cx="12700" cy="345461"/>
          </a:xfrm>
          <a:prstGeom prst="bentConnector3">
            <a:avLst>
              <a:gd name="adj1" fmla="val 1800000"/>
            </a:avLst>
          </a:prstGeom>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6" idx="1"/>
            <a:endCxn id="58" idx="2"/>
          </p:cNvCxnSpPr>
          <p:nvPr/>
        </p:nvCxnSpPr>
        <p:spPr>
          <a:xfrm rot="5400000" flipH="1" flipV="1">
            <a:off x="2210400" y="4242775"/>
            <a:ext cx="1322750" cy="69812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746572" y="2475608"/>
            <a:ext cx="800970" cy="646331"/>
          </a:xfrm>
          <a:prstGeom prst="rect">
            <a:avLst/>
          </a:prstGeom>
          <a:noFill/>
        </p:spPr>
        <p:txBody>
          <a:bodyPr wrap="none" rtlCol="0">
            <a:spAutoFit/>
          </a:bodyPr>
          <a:lstStyle/>
          <a:p>
            <a:r>
              <a:rPr lang="en-US" dirty="0" smtClean="0"/>
              <a:t>A/D</a:t>
            </a:r>
          </a:p>
          <a:p>
            <a:r>
              <a:rPr lang="en-US" dirty="0" smtClean="0"/>
              <a:t>Input1</a:t>
            </a:r>
            <a:endParaRPr lang="en-US" dirty="0"/>
          </a:p>
        </p:txBody>
      </p:sp>
      <p:sp>
        <p:nvSpPr>
          <p:cNvPr id="46" name="TextBox 45"/>
          <p:cNvSpPr txBox="1"/>
          <p:nvPr/>
        </p:nvSpPr>
        <p:spPr>
          <a:xfrm>
            <a:off x="5460776" y="900696"/>
            <a:ext cx="600107" cy="523220"/>
          </a:xfrm>
          <a:prstGeom prst="rect">
            <a:avLst/>
          </a:prstGeom>
          <a:noFill/>
        </p:spPr>
        <p:txBody>
          <a:bodyPr wrap="none" rtlCol="0">
            <a:spAutoFit/>
          </a:bodyPr>
          <a:lstStyle/>
          <a:p>
            <a:r>
              <a:rPr lang="en-US" sz="1400" dirty="0" smtClean="0"/>
              <a:t>Dig.</a:t>
            </a:r>
          </a:p>
          <a:p>
            <a:r>
              <a:rPr lang="en-US" sz="1400" dirty="0" smtClean="0"/>
              <a:t>I/O10</a:t>
            </a:r>
            <a:endParaRPr lang="en-US" sz="1400" dirty="0"/>
          </a:p>
        </p:txBody>
      </p:sp>
      <p:cxnSp>
        <p:nvCxnSpPr>
          <p:cNvPr id="48" name="Straight Connector 47"/>
          <p:cNvCxnSpPr/>
          <p:nvPr/>
        </p:nvCxnSpPr>
        <p:spPr>
          <a:xfrm>
            <a:off x="5425480" y="1170939"/>
            <a:ext cx="885648"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6311128" y="935021"/>
            <a:ext cx="533178" cy="5047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LED</a:t>
            </a:r>
            <a:endParaRPr lang="en-US" sz="800" dirty="0"/>
          </a:p>
        </p:txBody>
      </p:sp>
      <p:sp>
        <p:nvSpPr>
          <p:cNvPr id="50" name="TextBox 49"/>
          <p:cNvSpPr txBox="1"/>
          <p:nvPr/>
        </p:nvSpPr>
        <p:spPr>
          <a:xfrm>
            <a:off x="6757108" y="1002729"/>
            <a:ext cx="1187908" cy="646331"/>
          </a:xfrm>
          <a:prstGeom prst="rect">
            <a:avLst/>
          </a:prstGeom>
          <a:noFill/>
        </p:spPr>
        <p:txBody>
          <a:bodyPr wrap="none" rtlCol="0">
            <a:spAutoFit/>
          </a:bodyPr>
          <a:lstStyle/>
          <a:p>
            <a:r>
              <a:rPr lang="en-US" dirty="0" smtClean="0"/>
              <a:t>Heart beat</a:t>
            </a:r>
          </a:p>
          <a:p>
            <a:r>
              <a:rPr lang="en-US" dirty="0" smtClean="0"/>
              <a:t>(yellow)</a:t>
            </a:r>
            <a:endParaRPr lang="en-US" dirty="0"/>
          </a:p>
        </p:txBody>
      </p:sp>
      <p:sp>
        <p:nvSpPr>
          <p:cNvPr id="51" name="TextBox 50"/>
          <p:cNvSpPr txBox="1"/>
          <p:nvPr/>
        </p:nvSpPr>
        <p:spPr>
          <a:xfrm>
            <a:off x="5455494" y="1530639"/>
            <a:ext cx="509111" cy="523220"/>
          </a:xfrm>
          <a:prstGeom prst="rect">
            <a:avLst/>
          </a:prstGeom>
          <a:noFill/>
        </p:spPr>
        <p:txBody>
          <a:bodyPr wrap="none" rtlCol="0">
            <a:spAutoFit/>
          </a:bodyPr>
          <a:lstStyle/>
          <a:p>
            <a:r>
              <a:rPr lang="en-US" sz="1400" dirty="0" smtClean="0"/>
              <a:t>Dig.</a:t>
            </a:r>
          </a:p>
          <a:p>
            <a:r>
              <a:rPr lang="en-US" sz="1400" dirty="0" smtClean="0"/>
              <a:t>I/O2</a:t>
            </a:r>
            <a:endParaRPr lang="en-US" sz="1400" dirty="0"/>
          </a:p>
        </p:txBody>
      </p:sp>
      <p:cxnSp>
        <p:nvCxnSpPr>
          <p:cNvPr id="52" name="Straight Connector 51"/>
          <p:cNvCxnSpPr/>
          <p:nvPr/>
        </p:nvCxnSpPr>
        <p:spPr>
          <a:xfrm>
            <a:off x="5420198" y="1800882"/>
            <a:ext cx="885648"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6305846" y="1564964"/>
            <a:ext cx="533178" cy="5047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LED</a:t>
            </a:r>
            <a:endParaRPr lang="en-US" sz="800" dirty="0"/>
          </a:p>
        </p:txBody>
      </p:sp>
      <p:sp>
        <p:nvSpPr>
          <p:cNvPr id="54" name="TextBox 53"/>
          <p:cNvSpPr txBox="1"/>
          <p:nvPr/>
        </p:nvSpPr>
        <p:spPr>
          <a:xfrm>
            <a:off x="6742917" y="1616216"/>
            <a:ext cx="546131" cy="369332"/>
          </a:xfrm>
          <a:prstGeom prst="rect">
            <a:avLst/>
          </a:prstGeom>
          <a:noFill/>
        </p:spPr>
        <p:txBody>
          <a:bodyPr wrap="none" rtlCol="0">
            <a:spAutoFit/>
          </a:bodyPr>
          <a:lstStyle/>
          <a:p>
            <a:r>
              <a:rPr lang="en-US" dirty="0" smtClean="0"/>
              <a:t>Red</a:t>
            </a:r>
            <a:endParaRPr lang="en-US" dirty="0"/>
          </a:p>
        </p:txBody>
      </p:sp>
      <p:sp>
        <p:nvSpPr>
          <p:cNvPr id="73" name="TextBox 72"/>
          <p:cNvSpPr txBox="1"/>
          <p:nvPr/>
        </p:nvSpPr>
        <p:spPr>
          <a:xfrm>
            <a:off x="1712984" y="3849788"/>
            <a:ext cx="770762" cy="369332"/>
          </a:xfrm>
          <a:prstGeom prst="rect">
            <a:avLst/>
          </a:prstGeom>
          <a:noFill/>
        </p:spPr>
        <p:txBody>
          <a:bodyPr wrap="none" rtlCol="0">
            <a:spAutoFit/>
          </a:bodyPr>
          <a:lstStyle/>
          <a:p>
            <a:r>
              <a:rPr lang="en-US" dirty="0" err="1" smtClean="0"/>
              <a:t>Vbatt</a:t>
            </a:r>
            <a:endParaRPr lang="en-US" dirty="0" smtClean="0"/>
          </a:p>
        </p:txBody>
      </p:sp>
      <p:sp>
        <p:nvSpPr>
          <p:cNvPr id="3" name="Rounded Rectangle 2"/>
          <p:cNvSpPr/>
          <p:nvPr/>
        </p:nvSpPr>
        <p:spPr>
          <a:xfrm>
            <a:off x="8288164" y="3290420"/>
            <a:ext cx="692889" cy="1288925"/>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err="1" smtClean="0"/>
              <a:t>Nonin</a:t>
            </a:r>
            <a:r>
              <a:rPr lang="en-US" dirty="0" smtClean="0"/>
              <a:t> iPod </a:t>
            </a:r>
            <a:r>
              <a:rPr lang="en-US" dirty="0" err="1" smtClean="0"/>
              <a:t>Oximeter</a:t>
            </a:r>
            <a:endParaRPr lang="en-US" dirty="0"/>
          </a:p>
        </p:txBody>
      </p:sp>
      <p:sp>
        <p:nvSpPr>
          <p:cNvPr id="37" name="TextBox 36"/>
          <p:cNvSpPr txBox="1"/>
          <p:nvPr/>
        </p:nvSpPr>
        <p:spPr>
          <a:xfrm>
            <a:off x="5605658" y="3665122"/>
            <a:ext cx="710451" cy="369332"/>
          </a:xfrm>
          <a:prstGeom prst="rect">
            <a:avLst/>
          </a:prstGeom>
          <a:noFill/>
        </p:spPr>
        <p:txBody>
          <a:bodyPr wrap="none" rtlCol="0">
            <a:spAutoFit/>
          </a:bodyPr>
          <a:lstStyle/>
          <a:p>
            <a:r>
              <a:rPr lang="en-US" dirty="0" smtClean="0"/>
              <a:t>UART</a:t>
            </a:r>
            <a:endParaRPr lang="en-US" dirty="0"/>
          </a:p>
        </p:txBody>
      </p:sp>
      <p:sp>
        <p:nvSpPr>
          <p:cNvPr id="15" name="Trapezoid 14"/>
          <p:cNvSpPr/>
          <p:nvPr/>
        </p:nvSpPr>
        <p:spPr>
          <a:xfrm rot="5400000">
            <a:off x="7382239" y="3758915"/>
            <a:ext cx="829844" cy="369346"/>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23018" y="4260903"/>
            <a:ext cx="1839416" cy="1446550"/>
          </a:xfrm>
          <a:prstGeom prst="rect">
            <a:avLst/>
          </a:prstGeom>
          <a:noFill/>
        </p:spPr>
        <p:txBody>
          <a:bodyPr wrap="none" rtlCol="0">
            <a:spAutoFit/>
          </a:bodyPr>
          <a:lstStyle/>
          <a:p>
            <a:r>
              <a:rPr lang="en-US" sz="1400" dirty="0" smtClean="0"/>
              <a:t>DB-9 connector</a:t>
            </a:r>
          </a:p>
          <a:p>
            <a:r>
              <a:rPr lang="en-US" sz="1400" dirty="0" smtClean="0"/>
              <a:t>P2=UART </a:t>
            </a:r>
            <a:r>
              <a:rPr lang="en-US" sz="1400" dirty="0" err="1" smtClean="0"/>
              <a:t>RxD</a:t>
            </a:r>
            <a:endParaRPr lang="en-US" sz="1400" dirty="0" smtClean="0"/>
          </a:p>
          <a:p>
            <a:r>
              <a:rPr lang="en-US" sz="1400" dirty="0" smtClean="0"/>
              <a:t>P3=UART </a:t>
            </a:r>
            <a:r>
              <a:rPr lang="en-US" sz="1400" dirty="0" err="1" smtClean="0"/>
              <a:t>TxD</a:t>
            </a:r>
            <a:endParaRPr lang="en-US" sz="1400" dirty="0" smtClean="0"/>
          </a:p>
          <a:p>
            <a:r>
              <a:rPr lang="en-US" sz="1400" dirty="0" smtClean="0"/>
              <a:t>P5=GND</a:t>
            </a:r>
          </a:p>
          <a:p>
            <a:r>
              <a:rPr lang="en-US" sz="1400" dirty="0" smtClean="0"/>
              <a:t>P9=</a:t>
            </a:r>
            <a:r>
              <a:rPr lang="en-US" sz="1400" dirty="0" err="1" smtClean="0"/>
              <a:t>vBatt</a:t>
            </a:r>
            <a:r>
              <a:rPr lang="en-US" sz="1400" dirty="0" smtClean="0"/>
              <a:t> (5-6V, 60mA)</a:t>
            </a:r>
          </a:p>
          <a:p>
            <a:endParaRPr lang="en-US" dirty="0"/>
          </a:p>
        </p:txBody>
      </p:sp>
      <p:sp>
        <p:nvSpPr>
          <p:cNvPr id="41" name="Can 40"/>
          <p:cNvSpPr/>
          <p:nvPr/>
        </p:nvSpPr>
        <p:spPr>
          <a:xfrm>
            <a:off x="3041757" y="5246859"/>
            <a:ext cx="345460" cy="1221569"/>
          </a:xfrm>
          <a:prstGeom prst="can">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battery</a:t>
            </a:r>
            <a:endParaRPr lang="en-US" dirty="0"/>
          </a:p>
        </p:txBody>
      </p:sp>
      <p:sp>
        <p:nvSpPr>
          <p:cNvPr id="42" name="Can 41"/>
          <p:cNvSpPr/>
          <p:nvPr/>
        </p:nvSpPr>
        <p:spPr>
          <a:xfrm>
            <a:off x="3387218" y="5246859"/>
            <a:ext cx="345460" cy="1221569"/>
          </a:xfrm>
          <a:prstGeom prst="can">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battery</a:t>
            </a:r>
            <a:endParaRPr lang="en-US" dirty="0"/>
          </a:p>
        </p:txBody>
      </p:sp>
      <p:cxnSp>
        <p:nvCxnSpPr>
          <p:cNvPr id="43" name="Elbow Connector 42"/>
          <p:cNvCxnSpPr>
            <a:stCxn id="41" idx="3"/>
            <a:endCxn id="42" idx="3"/>
          </p:cNvCxnSpPr>
          <p:nvPr/>
        </p:nvCxnSpPr>
        <p:spPr>
          <a:xfrm rot="16200000" flipH="1">
            <a:off x="3387217" y="6295697"/>
            <a:ext cx="12700" cy="345461"/>
          </a:xfrm>
          <a:prstGeom prst="bentConnector3">
            <a:avLst>
              <a:gd name="adj1" fmla="val 1800000"/>
            </a:avLst>
          </a:prstGeom>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9" idx="1"/>
            <a:endCxn id="41" idx="1"/>
          </p:cNvCxnSpPr>
          <p:nvPr/>
        </p:nvCxnSpPr>
        <p:spPr>
          <a:xfrm rot="5400000" flipH="1" flipV="1">
            <a:off x="3038156" y="5076880"/>
            <a:ext cx="6351" cy="346311"/>
          </a:xfrm>
          <a:prstGeom prst="bentConnector3">
            <a:avLst>
              <a:gd name="adj1" fmla="val 3699433"/>
            </a:avLst>
          </a:prstGeom>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42" idx="1"/>
          </p:cNvCxnSpPr>
          <p:nvPr/>
        </p:nvCxnSpPr>
        <p:spPr>
          <a:xfrm rot="16200000" flipV="1">
            <a:off x="2815384" y="4502294"/>
            <a:ext cx="1316399" cy="17273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2541873" y="3097710"/>
            <a:ext cx="1357926" cy="8327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Linear</a:t>
            </a:r>
          </a:p>
          <a:p>
            <a:pPr algn="ctr"/>
            <a:r>
              <a:rPr lang="en-US" dirty="0" smtClean="0"/>
              <a:t>Regulator</a:t>
            </a:r>
          </a:p>
          <a:p>
            <a:pPr algn="ctr"/>
            <a:r>
              <a:rPr lang="en-US" dirty="0" smtClean="0"/>
              <a:t>3.3v out</a:t>
            </a:r>
            <a:endParaRPr lang="en-US" dirty="0"/>
          </a:p>
        </p:txBody>
      </p:sp>
      <p:sp>
        <p:nvSpPr>
          <p:cNvPr id="64" name="Rectangle 63"/>
          <p:cNvSpPr/>
          <p:nvPr/>
        </p:nvSpPr>
        <p:spPr>
          <a:xfrm>
            <a:off x="1106459" y="3256882"/>
            <a:ext cx="1106458" cy="4333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p>
          <a:p>
            <a:pPr algn="ctr"/>
            <a:r>
              <a:rPr lang="en-US" dirty="0" smtClean="0"/>
              <a:t>Divider</a:t>
            </a:r>
          </a:p>
        </p:txBody>
      </p:sp>
      <p:cxnSp>
        <p:nvCxnSpPr>
          <p:cNvPr id="66" name="Elbow Connector 65"/>
          <p:cNvCxnSpPr/>
          <p:nvPr/>
        </p:nvCxnSpPr>
        <p:spPr>
          <a:xfrm rot="10800000">
            <a:off x="1659689" y="3560088"/>
            <a:ext cx="1554799" cy="56062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8" name="Elbow Connector 67"/>
          <p:cNvCxnSpPr>
            <a:stCxn id="64" idx="0"/>
          </p:cNvCxnSpPr>
          <p:nvPr/>
        </p:nvCxnSpPr>
        <p:spPr>
          <a:xfrm rot="5400000" flipH="1" flipV="1">
            <a:off x="2812541" y="1645921"/>
            <a:ext cx="458109" cy="276381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1" name="Oval 70"/>
          <p:cNvSpPr/>
          <p:nvPr/>
        </p:nvSpPr>
        <p:spPr>
          <a:xfrm>
            <a:off x="3109986" y="4336353"/>
            <a:ext cx="426263" cy="22627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3536249" y="3946429"/>
            <a:ext cx="1264664" cy="646331"/>
          </a:xfrm>
          <a:prstGeom prst="rect">
            <a:avLst/>
          </a:prstGeom>
          <a:noFill/>
        </p:spPr>
        <p:txBody>
          <a:bodyPr wrap="none" rtlCol="0">
            <a:spAutoFit/>
          </a:bodyPr>
          <a:lstStyle/>
          <a:p>
            <a:r>
              <a:rPr lang="en-US" dirty="0" smtClean="0"/>
              <a:t>2.1mm </a:t>
            </a:r>
            <a:r>
              <a:rPr lang="en-US" dirty="0" err="1" smtClean="0"/>
              <a:t>pwr</a:t>
            </a:r>
            <a:endParaRPr lang="en-US" dirty="0" smtClean="0"/>
          </a:p>
          <a:p>
            <a:r>
              <a:rPr lang="en-US" dirty="0" smtClean="0"/>
              <a:t>connector</a:t>
            </a:r>
            <a:endParaRPr lang="en-US" dirty="0"/>
          </a:p>
        </p:txBody>
      </p:sp>
      <p:cxnSp>
        <p:nvCxnSpPr>
          <p:cNvPr id="76" name="Elbow Connector 75"/>
          <p:cNvCxnSpPr>
            <a:endCxn id="15" idx="2"/>
          </p:cNvCxnSpPr>
          <p:nvPr/>
        </p:nvCxnSpPr>
        <p:spPr>
          <a:xfrm>
            <a:off x="4955315" y="3441452"/>
            <a:ext cx="2657173" cy="502136"/>
          </a:xfrm>
          <a:prstGeom prst="bentConnector3">
            <a:avLst>
              <a:gd name="adj1" fmla="val 315"/>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endCxn id="3" idx="1"/>
          </p:cNvCxnSpPr>
          <p:nvPr/>
        </p:nvCxnSpPr>
        <p:spPr>
          <a:xfrm>
            <a:off x="7981834" y="3931013"/>
            <a:ext cx="306330" cy="3870"/>
          </a:xfrm>
          <a:prstGeom prst="line">
            <a:avLst/>
          </a:prstGeom>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5465757" y="2142413"/>
            <a:ext cx="509111" cy="523220"/>
          </a:xfrm>
          <a:prstGeom prst="rect">
            <a:avLst/>
          </a:prstGeom>
          <a:noFill/>
        </p:spPr>
        <p:txBody>
          <a:bodyPr wrap="none" rtlCol="0">
            <a:spAutoFit/>
          </a:bodyPr>
          <a:lstStyle/>
          <a:p>
            <a:r>
              <a:rPr lang="en-US" sz="1400" dirty="0" smtClean="0"/>
              <a:t>Dig.</a:t>
            </a:r>
          </a:p>
          <a:p>
            <a:r>
              <a:rPr lang="en-US" sz="1400" dirty="0" smtClean="0"/>
              <a:t>I/O3</a:t>
            </a:r>
            <a:endParaRPr lang="en-US" sz="1400" dirty="0"/>
          </a:p>
        </p:txBody>
      </p:sp>
      <p:cxnSp>
        <p:nvCxnSpPr>
          <p:cNvPr id="83" name="Straight Connector 82"/>
          <p:cNvCxnSpPr/>
          <p:nvPr/>
        </p:nvCxnSpPr>
        <p:spPr>
          <a:xfrm>
            <a:off x="5430461" y="2412656"/>
            <a:ext cx="885648"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6316109" y="2176738"/>
            <a:ext cx="533178" cy="5047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LED</a:t>
            </a:r>
            <a:endParaRPr lang="en-US" sz="800" dirty="0"/>
          </a:p>
        </p:txBody>
      </p:sp>
      <p:sp>
        <p:nvSpPr>
          <p:cNvPr id="85" name="TextBox 84"/>
          <p:cNvSpPr txBox="1"/>
          <p:nvPr/>
        </p:nvSpPr>
        <p:spPr>
          <a:xfrm>
            <a:off x="6753180" y="2227990"/>
            <a:ext cx="761747" cy="369332"/>
          </a:xfrm>
          <a:prstGeom prst="rect">
            <a:avLst/>
          </a:prstGeom>
          <a:noFill/>
        </p:spPr>
        <p:txBody>
          <a:bodyPr wrap="none" rtlCol="0">
            <a:spAutoFit/>
          </a:bodyPr>
          <a:lstStyle/>
          <a:p>
            <a:r>
              <a:rPr lang="en-US" dirty="0" smtClean="0"/>
              <a:t>Green</a:t>
            </a:r>
            <a:endParaRPr lang="en-US" dirty="0"/>
          </a:p>
        </p:txBody>
      </p:sp>
      <p:sp>
        <p:nvSpPr>
          <p:cNvPr id="86" name="TextBox 85"/>
          <p:cNvSpPr txBox="1"/>
          <p:nvPr/>
        </p:nvSpPr>
        <p:spPr>
          <a:xfrm>
            <a:off x="5455494" y="2777024"/>
            <a:ext cx="509111" cy="523220"/>
          </a:xfrm>
          <a:prstGeom prst="rect">
            <a:avLst/>
          </a:prstGeom>
          <a:noFill/>
        </p:spPr>
        <p:txBody>
          <a:bodyPr wrap="none" rtlCol="0">
            <a:spAutoFit/>
          </a:bodyPr>
          <a:lstStyle/>
          <a:p>
            <a:r>
              <a:rPr lang="en-US" sz="1400" dirty="0" smtClean="0"/>
              <a:t>Dig.</a:t>
            </a:r>
          </a:p>
          <a:p>
            <a:r>
              <a:rPr lang="en-US" sz="1400" dirty="0" smtClean="0"/>
              <a:t>I/O4</a:t>
            </a:r>
            <a:endParaRPr lang="en-US" sz="1400" dirty="0"/>
          </a:p>
        </p:txBody>
      </p:sp>
      <p:cxnSp>
        <p:nvCxnSpPr>
          <p:cNvPr id="87" name="Straight Connector 86"/>
          <p:cNvCxnSpPr/>
          <p:nvPr/>
        </p:nvCxnSpPr>
        <p:spPr>
          <a:xfrm>
            <a:off x="5420198" y="3047267"/>
            <a:ext cx="885648" cy="0"/>
          </a:xfrm>
          <a:prstGeom prst="line">
            <a:avLst/>
          </a:prstGeom>
          <a:ln>
            <a:tailEnd type="stealth" w="lg" len="lg"/>
          </a:ln>
        </p:spPr>
        <p:style>
          <a:lnRef idx="2">
            <a:schemeClr val="accent1"/>
          </a:lnRef>
          <a:fillRef idx="0">
            <a:schemeClr val="accent1"/>
          </a:fillRef>
          <a:effectRef idx="1">
            <a:schemeClr val="accent1"/>
          </a:effectRef>
          <a:fontRef idx="minor">
            <a:schemeClr val="tx1"/>
          </a:fontRef>
        </p:style>
      </p:cxnSp>
      <p:sp>
        <p:nvSpPr>
          <p:cNvPr id="88" name="Oval 87"/>
          <p:cNvSpPr/>
          <p:nvPr/>
        </p:nvSpPr>
        <p:spPr>
          <a:xfrm>
            <a:off x="6305846" y="2811349"/>
            <a:ext cx="533178" cy="5047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LED</a:t>
            </a:r>
            <a:endParaRPr lang="en-US" sz="800" dirty="0"/>
          </a:p>
        </p:txBody>
      </p:sp>
      <p:sp>
        <p:nvSpPr>
          <p:cNvPr id="89" name="TextBox 88"/>
          <p:cNvSpPr txBox="1"/>
          <p:nvPr/>
        </p:nvSpPr>
        <p:spPr>
          <a:xfrm>
            <a:off x="6742917" y="2862601"/>
            <a:ext cx="599330" cy="369332"/>
          </a:xfrm>
          <a:prstGeom prst="rect">
            <a:avLst/>
          </a:prstGeom>
          <a:noFill/>
        </p:spPr>
        <p:txBody>
          <a:bodyPr wrap="none" rtlCol="0">
            <a:spAutoFit/>
          </a:bodyPr>
          <a:lstStyle/>
          <a:p>
            <a:r>
              <a:rPr lang="en-US" dirty="0" smtClean="0"/>
              <a:t>Blue</a:t>
            </a:r>
            <a:endParaRPr lang="en-US" dirty="0"/>
          </a:p>
        </p:txBody>
      </p:sp>
      <p:sp>
        <p:nvSpPr>
          <p:cNvPr id="90" name="Rectangle 89"/>
          <p:cNvSpPr/>
          <p:nvPr/>
        </p:nvSpPr>
        <p:spPr>
          <a:xfrm>
            <a:off x="6105600" y="1510561"/>
            <a:ext cx="1409327" cy="1930890"/>
          </a:xfrm>
          <a:prstGeom prst="rect">
            <a:avLst/>
          </a:prstGeom>
          <a:noFill/>
          <a:ln>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p:cNvSpPr/>
          <p:nvPr/>
        </p:nvSpPr>
        <p:spPr>
          <a:xfrm>
            <a:off x="3796864" y="328771"/>
            <a:ext cx="528383" cy="4493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sw0</a:t>
            </a:r>
            <a:endParaRPr lang="en-US" sz="1200" dirty="0"/>
          </a:p>
        </p:txBody>
      </p:sp>
      <p:cxnSp>
        <p:nvCxnSpPr>
          <p:cNvPr id="93" name="Elbow Connector 92"/>
          <p:cNvCxnSpPr>
            <a:stCxn id="91" idx="3"/>
            <a:endCxn id="11" idx="0"/>
          </p:cNvCxnSpPr>
          <p:nvPr/>
        </p:nvCxnSpPr>
        <p:spPr>
          <a:xfrm>
            <a:off x="4325247" y="553424"/>
            <a:ext cx="630068" cy="515049"/>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3685237" y="726439"/>
            <a:ext cx="813043" cy="307777"/>
          </a:xfrm>
          <a:prstGeom prst="rect">
            <a:avLst/>
          </a:prstGeom>
          <a:noFill/>
        </p:spPr>
        <p:txBody>
          <a:bodyPr wrap="none" rtlCol="0">
            <a:spAutoFit/>
          </a:bodyPr>
          <a:lstStyle/>
          <a:p>
            <a:r>
              <a:rPr lang="en-US" sz="1400" dirty="0" smtClean="0"/>
              <a:t>Switch-0</a:t>
            </a:r>
            <a:endParaRPr lang="en-US" sz="1400" dirty="0"/>
          </a:p>
        </p:txBody>
      </p:sp>
      <p:sp>
        <p:nvSpPr>
          <p:cNvPr id="95" name="Rectangle 94"/>
          <p:cNvSpPr/>
          <p:nvPr/>
        </p:nvSpPr>
        <p:spPr>
          <a:xfrm>
            <a:off x="465216" y="226347"/>
            <a:ext cx="7479800" cy="429723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4921237" y="545253"/>
            <a:ext cx="509111" cy="523220"/>
          </a:xfrm>
          <a:prstGeom prst="rect">
            <a:avLst/>
          </a:prstGeom>
          <a:noFill/>
        </p:spPr>
        <p:txBody>
          <a:bodyPr wrap="none" rtlCol="0">
            <a:spAutoFit/>
          </a:bodyPr>
          <a:lstStyle/>
          <a:p>
            <a:r>
              <a:rPr lang="en-US" sz="1400" dirty="0" smtClean="0"/>
              <a:t>Dig.</a:t>
            </a:r>
          </a:p>
          <a:p>
            <a:r>
              <a:rPr lang="en-US" sz="1400" dirty="0" smtClean="0"/>
              <a:t>I/O1</a:t>
            </a:r>
            <a:endParaRPr lang="en-US" sz="1400" dirty="0"/>
          </a:p>
        </p:txBody>
      </p:sp>
    </p:spTree>
    <p:extLst>
      <p:ext uri="{BB962C8B-B14F-4D97-AF65-F5344CB8AC3E}">
        <p14:creationId xmlns:p14="http://schemas.microsoft.com/office/powerpoint/2010/main" val="355098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170"/>
            <a:ext cx="8229600" cy="1143000"/>
          </a:xfrm>
        </p:spPr>
        <p:txBody>
          <a:bodyPr/>
          <a:lstStyle/>
          <a:p>
            <a:r>
              <a:rPr lang="en-US" dirty="0" smtClean="0"/>
              <a:t>Android display</a:t>
            </a:r>
            <a:endParaRPr lang="en-US" dirty="0"/>
          </a:p>
        </p:txBody>
      </p:sp>
      <p:sp>
        <p:nvSpPr>
          <p:cNvPr id="4" name="Rounded Rectangle 3"/>
          <p:cNvSpPr/>
          <p:nvPr/>
        </p:nvSpPr>
        <p:spPr>
          <a:xfrm>
            <a:off x="968151" y="3269457"/>
            <a:ext cx="7154261" cy="24395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ECG Waveform, moving erase bar</a:t>
            </a:r>
            <a:endParaRPr lang="en-US" dirty="0"/>
          </a:p>
        </p:txBody>
      </p:sp>
      <p:sp>
        <p:nvSpPr>
          <p:cNvPr id="5" name="Rounded Rectangle 4"/>
          <p:cNvSpPr/>
          <p:nvPr/>
        </p:nvSpPr>
        <p:spPr>
          <a:xfrm>
            <a:off x="968151" y="1417638"/>
            <a:ext cx="1445941" cy="14465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200759" y="1417638"/>
            <a:ext cx="949292" cy="1446550"/>
          </a:xfrm>
          <a:prstGeom prst="rect">
            <a:avLst/>
          </a:prstGeom>
          <a:noFill/>
        </p:spPr>
        <p:txBody>
          <a:bodyPr wrap="square" rtlCol="0">
            <a:spAutoFit/>
          </a:bodyPr>
          <a:lstStyle/>
          <a:p>
            <a:pPr algn="ctr"/>
            <a:r>
              <a:rPr lang="en-US" sz="4400" dirty="0" smtClean="0"/>
              <a:t>HR </a:t>
            </a:r>
          </a:p>
          <a:p>
            <a:pPr algn="ctr"/>
            <a:r>
              <a:rPr lang="en-US" sz="4400" dirty="0" smtClean="0"/>
              <a:t>98</a:t>
            </a:r>
            <a:endParaRPr lang="en-US" sz="4400" dirty="0"/>
          </a:p>
        </p:txBody>
      </p:sp>
      <p:sp>
        <p:nvSpPr>
          <p:cNvPr id="9" name="Rounded Rectangle 8"/>
          <p:cNvSpPr/>
          <p:nvPr/>
        </p:nvSpPr>
        <p:spPr>
          <a:xfrm>
            <a:off x="3837917" y="1417638"/>
            <a:ext cx="1445941" cy="14465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44211" y="1417638"/>
            <a:ext cx="1475854" cy="1446550"/>
          </a:xfrm>
          <a:prstGeom prst="rect">
            <a:avLst/>
          </a:prstGeom>
          <a:noFill/>
        </p:spPr>
        <p:txBody>
          <a:bodyPr wrap="square" rtlCol="0">
            <a:spAutoFit/>
          </a:bodyPr>
          <a:lstStyle/>
          <a:p>
            <a:pPr algn="ctr"/>
            <a:r>
              <a:rPr lang="en-US" sz="4400" dirty="0" smtClean="0"/>
              <a:t>SpO2 </a:t>
            </a:r>
          </a:p>
          <a:p>
            <a:pPr algn="ctr"/>
            <a:r>
              <a:rPr lang="en-US" sz="4400" dirty="0" smtClean="0"/>
              <a:t>98</a:t>
            </a:r>
            <a:endParaRPr lang="en-US" sz="4400" dirty="0"/>
          </a:p>
        </p:txBody>
      </p:sp>
      <p:sp>
        <p:nvSpPr>
          <p:cNvPr id="11" name="TextBox 10"/>
          <p:cNvSpPr txBox="1"/>
          <p:nvPr/>
        </p:nvSpPr>
        <p:spPr>
          <a:xfrm>
            <a:off x="2150050" y="6039877"/>
            <a:ext cx="4916731" cy="369332"/>
          </a:xfrm>
          <a:prstGeom prst="rect">
            <a:avLst/>
          </a:prstGeom>
          <a:noFill/>
        </p:spPr>
        <p:txBody>
          <a:bodyPr wrap="none" rtlCol="0">
            <a:spAutoFit/>
          </a:bodyPr>
          <a:lstStyle/>
          <a:p>
            <a:r>
              <a:rPr lang="en-US" b="1" dirty="0" smtClean="0"/>
              <a:t>***  FOR DEMONSTRATION PURPOSES ONLY  ***</a:t>
            </a:r>
            <a:endParaRPr lang="en-US" b="1" dirty="0"/>
          </a:p>
        </p:txBody>
      </p:sp>
      <p:sp>
        <p:nvSpPr>
          <p:cNvPr id="12" name="TextBox 11"/>
          <p:cNvSpPr txBox="1"/>
          <p:nvPr/>
        </p:nvSpPr>
        <p:spPr>
          <a:xfrm>
            <a:off x="2942174" y="6409209"/>
            <a:ext cx="3249608" cy="369332"/>
          </a:xfrm>
          <a:prstGeom prst="rect">
            <a:avLst/>
          </a:prstGeom>
          <a:noFill/>
        </p:spPr>
        <p:txBody>
          <a:bodyPr wrap="none" rtlCol="0">
            <a:spAutoFit/>
          </a:bodyPr>
          <a:lstStyle/>
          <a:p>
            <a:r>
              <a:rPr lang="en-US" b="1" dirty="0" smtClean="0"/>
              <a:t>***  NOT FOR PATIENT USE  ***</a:t>
            </a:r>
            <a:endParaRPr lang="en-US" b="1" dirty="0"/>
          </a:p>
        </p:txBody>
      </p:sp>
      <p:sp>
        <p:nvSpPr>
          <p:cNvPr id="13" name="Rectangle 12"/>
          <p:cNvSpPr/>
          <p:nvPr/>
        </p:nvSpPr>
        <p:spPr>
          <a:xfrm>
            <a:off x="339482" y="1219759"/>
            <a:ext cx="8512187" cy="5558782"/>
          </a:xfrm>
          <a:prstGeom prst="rect">
            <a:avLst/>
          </a:prstGeom>
          <a:noFill/>
          <a:ln>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6640264" y="1417638"/>
            <a:ext cx="1445941" cy="14465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646558" y="1543387"/>
            <a:ext cx="1475854" cy="1077218"/>
          </a:xfrm>
          <a:prstGeom prst="rect">
            <a:avLst/>
          </a:prstGeom>
          <a:noFill/>
        </p:spPr>
        <p:txBody>
          <a:bodyPr wrap="square" rtlCol="0">
            <a:spAutoFit/>
          </a:bodyPr>
          <a:lstStyle/>
          <a:p>
            <a:pPr algn="ctr"/>
            <a:r>
              <a:rPr lang="en-US" sz="3200" dirty="0" smtClean="0"/>
              <a:t>Battery </a:t>
            </a:r>
          </a:p>
          <a:p>
            <a:pPr algn="ctr"/>
            <a:r>
              <a:rPr lang="en-US" sz="3200" dirty="0" smtClean="0"/>
              <a:t>5.75V</a:t>
            </a:r>
            <a:endParaRPr lang="en-US" sz="3200" dirty="0"/>
          </a:p>
        </p:txBody>
      </p:sp>
    </p:spTree>
    <p:extLst>
      <p:ext uri="{BB962C8B-B14F-4D97-AF65-F5344CB8AC3E}">
        <p14:creationId xmlns:p14="http://schemas.microsoft.com/office/powerpoint/2010/main" val="126553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cB-OBI411 Bluetooth IO Specification</a:t>
            </a:r>
          </a:p>
          <a:p>
            <a:pPr lvl="1"/>
            <a:r>
              <a:rPr lang="en-US" dirty="0" smtClean="0"/>
              <a:t>Functional descriptions</a:t>
            </a:r>
          </a:p>
          <a:p>
            <a:pPr lvl="1"/>
            <a:r>
              <a:rPr lang="en-US" dirty="0" smtClean="0"/>
              <a:t>IO and ADC </a:t>
            </a:r>
            <a:r>
              <a:rPr lang="en-US" dirty="0" err="1" smtClean="0"/>
              <a:t>pinouts</a:t>
            </a:r>
            <a:r>
              <a:rPr lang="en-US" dirty="0" smtClean="0"/>
              <a:t> and electrical characteristics</a:t>
            </a:r>
          </a:p>
          <a:p>
            <a:pPr lvl="1"/>
            <a:r>
              <a:rPr lang="en-US" dirty="0" smtClean="0"/>
              <a:t>IO protocol and configuration commands</a:t>
            </a:r>
          </a:p>
          <a:p>
            <a:r>
              <a:rPr lang="en-US" dirty="0" smtClean="0"/>
              <a:t>cB-OBS411 Electrical and Mechanical data sheet</a:t>
            </a:r>
          </a:p>
          <a:p>
            <a:pPr lvl="1"/>
            <a:r>
              <a:rPr lang="en-US" dirty="0" smtClean="0"/>
              <a:t>J2, J3 </a:t>
            </a:r>
            <a:r>
              <a:rPr lang="en-US" dirty="0" err="1" smtClean="0"/>
              <a:t>pinouts</a:t>
            </a:r>
            <a:endParaRPr lang="en-US" dirty="0" smtClean="0"/>
          </a:p>
          <a:p>
            <a:pPr lvl="1"/>
            <a:r>
              <a:rPr lang="en-US" dirty="0" smtClean="0"/>
              <a:t>Samsung connector order info</a:t>
            </a:r>
          </a:p>
          <a:p>
            <a:pPr lvl="1"/>
            <a:r>
              <a:rPr lang="en-US" dirty="0" smtClean="0"/>
              <a:t>Power information</a:t>
            </a:r>
          </a:p>
          <a:p>
            <a:pPr lvl="1"/>
            <a:r>
              <a:rPr lang="en-US" dirty="0" smtClean="0"/>
              <a:t>LED and Switch connections</a:t>
            </a:r>
          </a:p>
          <a:p>
            <a:r>
              <a:rPr lang="en-US" dirty="0" smtClean="0"/>
              <a:t>Serial Port Adapter AT Commands</a:t>
            </a:r>
          </a:p>
          <a:p>
            <a:r>
              <a:rPr lang="en-US" dirty="0" err="1" smtClean="0"/>
              <a:t>Knatte</a:t>
            </a:r>
            <a:r>
              <a:rPr lang="en-US" dirty="0" smtClean="0"/>
              <a:t> 3 schematic for reference</a:t>
            </a:r>
          </a:p>
          <a:p>
            <a:pPr lvl="1"/>
            <a:r>
              <a:rPr lang="en-US" dirty="0" smtClean="0"/>
              <a:t>Power supply and power connector (2.1mm)</a:t>
            </a:r>
          </a:p>
          <a:p>
            <a:pPr lvl="1"/>
            <a:r>
              <a:rPr lang="en-US" dirty="0" smtClean="0"/>
              <a:t>LEDs</a:t>
            </a:r>
          </a:p>
          <a:p>
            <a:pPr lvl="1"/>
            <a:r>
              <a:rPr lang="en-US" dirty="0" smtClean="0"/>
              <a:t>Switch-0</a:t>
            </a:r>
          </a:p>
          <a:p>
            <a:r>
              <a:rPr lang="en-US" dirty="0" err="1" smtClean="0"/>
              <a:t>Nonin</a:t>
            </a:r>
            <a:r>
              <a:rPr lang="en-US" dirty="0" smtClean="0"/>
              <a:t> iPod Specification sheet</a:t>
            </a:r>
          </a:p>
          <a:p>
            <a:r>
              <a:rPr lang="en-US" dirty="0" smtClean="0"/>
              <a:t>ECG analog reference design</a:t>
            </a:r>
          </a:p>
          <a:p>
            <a:pPr lvl="1"/>
            <a:r>
              <a:rPr lang="en-US" dirty="0" smtClean="0"/>
              <a:t>See following pages</a:t>
            </a:r>
          </a:p>
          <a:p>
            <a:r>
              <a:rPr lang="en-US" dirty="0" smtClean="0"/>
              <a:t>OBS411 Apple &amp; Android </a:t>
            </a:r>
          </a:p>
          <a:p>
            <a:r>
              <a:rPr lang="en-US" dirty="0" smtClean="0"/>
              <a:t>Technical support email with Android Chat reference application (separate </a:t>
            </a:r>
            <a:r>
              <a:rPr lang="en-US" smtClean="0"/>
              <a:t>email forward)</a:t>
            </a:r>
            <a:endParaRPr lang="en-US" dirty="0" smtClean="0"/>
          </a:p>
          <a:p>
            <a:endParaRPr lang="en-US" dirty="0" smtClean="0"/>
          </a:p>
        </p:txBody>
      </p:sp>
    </p:spTree>
    <p:extLst>
      <p:ext uri="{BB962C8B-B14F-4D97-AF65-F5344CB8AC3E}">
        <p14:creationId xmlns:p14="http://schemas.microsoft.com/office/powerpoint/2010/main" val="265597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ECG circuitry</a:t>
            </a:r>
            <a:endParaRPr lang="en-US" dirty="0"/>
          </a:p>
        </p:txBody>
      </p:sp>
      <p:sp>
        <p:nvSpPr>
          <p:cNvPr id="4" name="Rectangle 3"/>
          <p:cNvSpPr/>
          <p:nvPr/>
        </p:nvSpPr>
        <p:spPr>
          <a:xfrm>
            <a:off x="488949" y="1521405"/>
            <a:ext cx="8197851" cy="923330"/>
          </a:xfrm>
          <a:prstGeom prst="rect">
            <a:avLst/>
          </a:prstGeom>
        </p:spPr>
        <p:txBody>
          <a:bodyPr wrap="square">
            <a:spAutoFit/>
          </a:bodyPr>
          <a:lstStyle/>
          <a:p>
            <a:r>
              <a:rPr lang="en-US" dirty="0"/>
              <a:t>From: </a:t>
            </a:r>
            <a:r>
              <a:rPr lang="en-US" dirty="0">
                <a:hlinkClick r:id="rId2"/>
              </a:rPr>
              <a:t>http://www.rayslogic.com/propeller/Programming/PropEKG/</a:t>
            </a:r>
            <a:r>
              <a:rPr lang="en-US" dirty="0" smtClean="0">
                <a:hlinkClick r:id="rId2"/>
              </a:rPr>
              <a:t>PropEKG.htm</a:t>
            </a:r>
            <a:endParaRPr lang="en-US" dirty="0" smtClean="0"/>
          </a:p>
          <a:p>
            <a:endParaRPr lang="en-US" dirty="0"/>
          </a:p>
          <a:p>
            <a:r>
              <a:rPr lang="en-US" dirty="0" smtClean="0"/>
              <a:t>Note:  ** Adjust as appropriate for 1.8V full scale input on OBI411</a:t>
            </a:r>
            <a:endParaRPr lang="en-US" dirty="0"/>
          </a:p>
        </p:txBody>
      </p:sp>
      <p:pic>
        <p:nvPicPr>
          <p:cNvPr id="6" name="Picture 5"/>
          <p:cNvPicPr>
            <a:picLocks noChangeAspect="1"/>
          </p:cNvPicPr>
          <p:nvPr/>
        </p:nvPicPr>
        <p:blipFill>
          <a:blip r:embed="rId3"/>
          <a:stretch>
            <a:fillRect/>
          </a:stretch>
        </p:blipFill>
        <p:spPr>
          <a:xfrm>
            <a:off x="0" y="2605561"/>
            <a:ext cx="9144000" cy="3779212"/>
          </a:xfrm>
          <a:prstGeom prst="rect">
            <a:avLst/>
          </a:prstGeom>
        </p:spPr>
      </p:pic>
    </p:spTree>
    <p:extLst>
      <p:ext uri="{BB962C8B-B14F-4D97-AF65-F5344CB8AC3E}">
        <p14:creationId xmlns:p14="http://schemas.microsoft.com/office/powerpoint/2010/main" val="148086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design (from website)</a:t>
            </a:r>
            <a:endParaRPr lang="en-US" dirty="0"/>
          </a:p>
        </p:txBody>
      </p:sp>
      <p:sp>
        <p:nvSpPr>
          <p:cNvPr id="3" name="Content Placeholder 2"/>
          <p:cNvSpPr>
            <a:spLocks noGrp="1"/>
          </p:cNvSpPr>
          <p:nvPr>
            <p:ph idx="1"/>
          </p:nvPr>
        </p:nvSpPr>
        <p:spPr/>
        <p:txBody>
          <a:bodyPr>
            <a:normAutofit fontScale="47500" lnSpcReduction="20000"/>
          </a:bodyPr>
          <a:lstStyle/>
          <a:p>
            <a:r>
              <a:rPr lang="en-US" dirty="0"/>
              <a:t>A complete circuit diagram of one channel of the analog EKG circuit is shown in figure above..  The circuit board has provisions for two identical channels, although only one is required for basic operation.  The only active components are two 8-pin DIP amplifiers, the AD627 instrument amplifier (U1) and the TC1029 dual OPAMP (U2A and U2B).</a:t>
            </a:r>
          </a:p>
          <a:p>
            <a:r>
              <a:rPr lang="en-US" dirty="0"/>
              <a:t>An analog ground at </a:t>
            </a:r>
            <a:r>
              <a:rPr lang="en-US" dirty="0" err="1"/>
              <a:t>Vcc</a:t>
            </a:r>
            <a:r>
              <a:rPr lang="en-US" dirty="0"/>
              <a:t>/2 is formed by the resistor divider of R1 and R2.  C1 and C2 are used to filter high frequency transients from this analog ground.  In the usual case, the body is connected to this ground using the green wire (but, this grounding is not always necessary when operated from battery power).</a:t>
            </a:r>
          </a:p>
          <a:p>
            <a:r>
              <a:rPr lang="en-US" dirty="0"/>
              <a:t>The AD627 instrument amplifier amplifies the very small EKG voltage coming in through the black and white wires, through R3 and R4.  R5 and R6 pull down these inputs to analog ground and reduce noise and allow single channel operation without the green wire.  The AD627 has the impressive ability to amplify the EKG signal above the noise floor even with a large amount of common mode noise on the inputs.  With pins 1 and 8 not connected, the AD627 has the default of 5X, which gives the maximum common-mode rejection</a:t>
            </a:r>
          </a:p>
          <a:p>
            <a:r>
              <a:rPr lang="en-US" dirty="0"/>
              <a:t>U2A, one of the two </a:t>
            </a:r>
            <a:r>
              <a:rPr lang="en-US" dirty="0" err="1"/>
              <a:t>opamps</a:t>
            </a:r>
            <a:r>
              <a:rPr lang="en-US" dirty="0"/>
              <a:t> of the TC1029 chip, is configured as an error integrator with R8 and C5.  It’s function is to gently force the output level of the AD627 to be close to the analog ground (</a:t>
            </a:r>
            <a:r>
              <a:rPr lang="en-US" dirty="0" err="1"/>
              <a:t>Vcc</a:t>
            </a:r>
            <a:r>
              <a:rPr lang="en-US" dirty="0"/>
              <a:t>/2).  This is done by integrating the difference between the output of the AD627 and analog ground and feeding the result into the ground reference pin of the AD627.  This is necessary because the 100X amplification of the AD627’s output performed by U2B, the second </a:t>
            </a:r>
            <a:r>
              <a:rPr lang="en-US" dirty="0" err="1"/>
              <a:t>opamp</a:t>
            </a:r>
            <a:r>
              <a:rPr lang="en-US" dirty="0"/>
              <a:t> of the TC1029, and the need to stay within the power supply rails.  U2B is configured as a simple 100X inverting amplifier using R9 and R10 with analog ground as reference.</a:t>
            </a:r>
          </a:p>
          <a:p>
            <a:r>
              <a:rPr lang="en-US" dirty="0"/>
              <a:t>R11 and C6 form a low-pass filter on the output of U2B.  This is fed to Propeller ADC (analog-to-digital conversion) circuit formed by R12, R13, C7 and C8.</a:t>
            </a:r>
          </a:p>
        </p:txBody>
      </p:sp>
    </p:spTree>
    <p:extLst>
      <p:ext uri="{BB962C8B-B14F-4D97-AF65-F5344CB8AC3E}">
        <p14:creationId xmlns:p14="http://schemas.microsoft.com/office/powerpoint/2010/main" val="216985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TotalTime>
  <Words>693</Words>
  <Application>Microsoft Macintosh PowerPoint</Application>
  <PresentationFormat>On-screen Show (4:3)</PresentationFormat>
  <Paragraphs>95</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connectBlue Medical Demo Board</vt:lpstr>
      <vt:lpstr>PowerPoint Presentation</vt:lpstr>
      <vt:lpstr>Android display</vt:lpstr>
      <vt:lpstr>Documentation</vt:lpstr>
      <vt:lpstr>ECG circuitry</vt:lpstr>
      <vt:lpstr>Circuit design (from website)</vt:lpstr>
    </vt:vector>
  </TitlesOfParts>
  <Company>Code Blue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connectBlue Medical Demo</dc:title>
  <dc:creator>Bill Saltzstein</dc:creator>
  <cp:lastModifiedBy>William Saltzstein</cp:lastModifiedBy>
  <cp:revision>15</cp:revision>
  <dcterms:created xsi:type="dcterms:W3CDTF">2011-05-24T14:31:23Z</dcterms:created>
  <dcterms:modified xsi:type="dcterms:W3CDTF">2011-09-07T23:36:39Z</dcterms:modified>
</cp:coreProperties>
</file>