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94" r:id="rId4"/>
    <p:sldId id="277" r:id="rId5"/>
    <p:sldId id="290" r:id="rId6"/>
    <p:sldId id="288" r:id="rId7"/>
    <p:sldId id="295" r:id="rId8"/>
    <p:sldId id="296" r:id="rId9"/>
    <p:sldId id="297" r:id="rId10"/>
    <p:sldId id="299" r:id="rId11"/>
    <p:sldId id="300" r:id="rId12"/>
    <p:sldId id="286" r:id="rId13"/>
    <p:sldId id="301" r:id="rId14"/>
    <p:sldId id="287" r:id="rId15"/>
    <p:sldId id="302" r:id="rId16"/>
    <p:sldId id="305" r:id="rId17"/>
    <p:sldId id="304" r:id="rId18"/>
    <p:sldId id="280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03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2"/>
    <p:restoredTop sz="96138"/>
  </p:normalViewPr>
  <p:slideViewPr>
    <p:cSldViewPr snapToGrid="0" snapToObjects="1">
      <p:cViewPr>
        <p:scale>
          <a:sx n="81" d="100"/>
          <a:sy n="81" d="100"/>
        </p:scale>
        <p:origin x="9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A6BF9-95CE-6448-9A44-08257BD17F13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85318-178B-9B4D-B93F-01E5BD4583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06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34E1DE-6CE5-7F42-ACB4-558B7E97FB9E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A4DB8-82EC-004E-ADAB-7E905119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D8FE9-3FE7-6341-BCED-A5C843E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81C-1856-6A47-8575-4058C18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65FF-753A-3644-9918-EA9E8374D91F}" type="datetime1">
              <a:rPr lang="en-US" smtClean="0"/>
              <a:t>3/10/20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358A9-C486-FA45-9E2A-7DDCB115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AB31-A9DC-2F49-B29B-5C40F9D6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‹#›</a:t>
            </a:fld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BDEB7D-2175-314D-81A7-A917ADD6FE14}"/>
              </a:ext>
            </a:extLst>
          </p:cNvPr>
          <p:cNvSpPr/>
          <p:nvPr userDrawn="1"/>
        </p:nvSpPr>
        <p:spPr>
          <a:xfrm>
            <a:off x="-50694" y="1832183"/>
            <a:ext cx="590883" cy="1080412"/>
          </a:xfrm>
          <a:custGeom>
            <a:avLst/>
            <a:gdLst>
              <a:gd name="connsiteX0" fmla="*/ 0 w 1080377"/>
              <a:gd name="connsiteY0" fmla="*/ 540189 h 1080377"/>
              <a:gd name="connsiteX1" fmla="*/ 540189 w 1080377"/>
              <a:gd name="connsiteY1" fmla="*/ 0 h 1080377"/>
              <a:gd name="connsiteX2" fmla="*/ 1080378 w 1080377"/>
              <a:gd name="connsiteY2" fmla="*/ 540189 h 1080377"/>
              <a:gd name="connsiteX3" fmla="*/ 540189 w 1080377"/>
              <a:gd name="connsiteY3" fmla="*/ 1080378 h 1080377"/>
              <a:gd name="connsiteX4" fmla="*/ 0 w 1080377"/>
              <a:gd name="connsiteY4" fmla="*/ 540189 h 1080377"/>
              <a:gd name="connsiteX0" fmla="*/ 43222 w 578655"/>
              <a:gd name="connsiteY0" fmla="*/ 521747 h 1080437"/>
              <a:gd name="connsiteX1" fmla="*/ 38466 w 578655"/>
              <a:gd name="connsiteY1" fmla="*/ 31 h 1080437"/>
              <a:gd name="connsiteX2" fmla="*/ 578655 w 578655"/>
              <a:gd name="connsiteY2" fmla="*/ 540220 h 1080437"/>
              <a:gd name="connsiteX3" fmla="*/ 38466 w 578655"/>
              <a:gd name="connsiteY3" fmla="*/ 1080409 h 1080437"/>
              <a:gd name="connsiteX4" fmla="*/ 43222 w 578655"/>
              <a:gd name="connsiteY4" fmla="*/ 521747 h 1080437"/>
              <a:gd name="connsiteX0" fmla="*/ 22959 w 590883"/>
              <a:gd name="connsiteY0" fmla="*/ 526376 h 1080412"/>
              <a:gd name="connsiteX1" fmla="*/ 50694 w 590883"/>
              <a:gd name="connsiteY1" fmla="*/ 18 h 1080412"/>
              <a:gd name="connsiteX2" fmla="*/ 590883 w 590883"/>
              <a:gd name="connsiteY2" fmla="*/ 540207 h 1080412"/>
              <a:gd name="connsiteX3" fmla="*/ 50694 w 590883"/>
              <a:gd name="connsiteY3" fmla="*/ 1080396 h 1080412"/>
              <a:gd name="connsiteX4" fmla="*/ 22959 w 590883"/>
              <a:gd name="connsiteY4" fmla="*/ 526376 h 108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883" h="1080412">
                <a:moveTo>
                  <a:pt x="22959" y="526376"/>
                </a:moveTo>
                <a:cubicBezTo>
                  <a:pt x="22959" y="228038"/>
                  <a:pt x="-43960" y="-2287"/>
                  <a:pt x="50694" y="18"/>
                </a:cubicBezTo>
                <a:cubicBezTo>
                  <a:pt x="145348" y="2323"/>
                  <a:pt x="590883" y="241869"/>
                  <a:pt x="590883" y="540207"/>
                </a:cubicBezTo>
                <a:cubicBezTo>
                  <a:pt x="590883" y="838545"/>
                  <a:pt x="145348" y="1082701"/>
                  <a:pt x="50694" y="1080396"/>
                </a:cubicBezTo>
                <a:cubicBezTo>
                  <a:pt x="-43960" y="1078091"/>
                  <a:pt x="22959" y="824714"/>
                  <a:pt x="22959" y="526376"/>
                </a:cubicBezTo>
                <a:close/>
              </a:path>
            </a:pathLst>
          </a:custGeom>
          <a:solidFill>
            <a:srgbClr val="FF1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70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A74631-6478-3944-BF22-257387CDCBCD}"/>
              </a:ext>
            </a:extLst>
          </p:cNvPr>
          <p:cNvSpPr/>
          <p:nvPr userDrawn="1"/>
        </p:nvSpPr>
        <p:spPr>
          <a:xfrm>
            <a:off x="-1" y="0"/>
            <a:ext cx="12192001" cy="12513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4C58F3-ADCC-E849-8A93-6289557CF665}"/>
              </a:ext>
            </a:extLst>
          </p:cNvPr>
          <p:cNvSpPr/>
          <p:nvPr userDrawn="1"/>
        </p:nvSpPr>
        <p:spPr>
          <a:xfrm>
            <a:off x="-33241" y="394402"/>
            <a:ext cx="264531" cy="462580"/>
          </a:xfrm>
          <a:custGeom>
            <a:avLst/>
            <a:gdLst>
              <a:gd name="connsiteX0" fmla="*/ 0 w 462579"/>
              <a:gd name="connsiteY0" fmla="*/ 231290 h 462579"/>
              <a:gd name="connsiteX1" fmla="*/ 231290 w 462579"/>
              <a:gd name="connsiteY1" fmla="*/ 0 h 462579"/>
              <a:gd name="connsiteX2" fmla="*/ 462580 w 462579"/>
              <a:gd name="connsiteY2" fmla="*/ 231290 h 462579"/>
              <a:gd name="connsiteX3" fmla="*/ 231290 w 462579"/>
              <a:gd name="connsiteY3" fmla="*/ 462580 h 462579"/>
              <a:gd name="connsiteX4" fmla="*/ 0 w 462579"/>
              <a:gd name="connsiteY4" fmla="*/ 231290 h 462579"/>
              <a:gd name="connsiteX0" fmla="*/ 1541 w 264531"/>
              <a:gd name="connsiteY0" fmla="*/ 231290 h 462580"/>
              <a:gd name="connsiteX1" fmla="*/ 33241 w 264531"/>
              <a:gd name="connsiteY1" fmla="*/ 0 h 462580"/>
              <a:gd name="connsiteX2" fmla="*/ 264531 w 264531"/>
              <a:gd name="connsiteY2" fmla="*/ 231290 h 462580"/>
              <a:gd name="connsiteX3" fmla="*/ 33241 w 264531"/>
              <a:gd name="connsiteY3" fmla="*/ 462580 h 462580"/>
              <a:gd name="connsiteX4" fmla="*/ 1541 w 264531"/>
              <a:gd name="connsiteY4" fmla="*/ 231290 h 4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531" h="462580">
                <a:moveTo>
                  <a:pt x="1541" y="231290"/>
                </a:moveTo>
                <a:cubicBezTo>
                  <a:pt x="1541" y="103552"/>
                  <a:pt x="-10591" y="0"/>
                  <a:pt x="33241" y="0"/>
                </a:cubicBezTo>
                <a:cubicBezTo>
                  <a:pt x="77073" y="0"/>
                  <a:pt x="264531" y="103552"/>
                  <a:pt x="264531" y="231290"/>
                </a:cubicBezTo>
                <a:cubicBezTo>
                  <a:pt x="264531" y="359028"/>
                  <a:pt x="77073" y="462580"/>
                  <a:pt x="33241" y="462580"/>
                </a:cubicBezTo>
                <a:cubicBezTo>
                  <a:pt x="-10591" y="462580"/>
                  <a:pt x="1541" y="359028"/>
                  <a:pt x="1541" y="231290"/>
                </a:cubicBezTo>
                <a:close/>
              </a:path>
            </a:pathLst>
          </a:custGeom>
          <a:solidFill>
            <a:srgbClr val="FF1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C1DE-357D-A048-A3BB-B8A1A21A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4746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05DA-D246-9E44-9606-164E17E5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FA39-98F0-0143-9077-FC036911A0E0}" type="datetime1">
              <a:rPr lang="en-US" smtClean="0"/>
              <a:t>3/10/20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4D62-56C6-494F-94D7-9CE7CABA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92B4-AD17-6D4F-990A-BD2C769C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0ADECD9-D85A-C642-AE28-AC9E1C46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4274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A74631-6478-3944-BF22-257387CDCBCD}"/>
              </a:ext>
            </a:extLst>
          </p:cNvPr>
          <p:cNvSpPr/>
          <p:nvPr userDrawn="1"/>
        </p:nvSpPr>
        <p:spPr>
          <a:xfrm>
            <a:off x="0" y="0"/>
            <a:ext cx="12192000" cy="55843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4C58F3-ADCC-E849-8A93-6289557CF665}"/>
              </a:ext>
            </a:extLst>
          </p:cNvPr>
          <p:cNvSpPr/>
          <p:nvPr userDrawn="1"/>
        </p:nvSpPr>
        <p:spPr>
          <a:xfrm>
            <a:off x="-31377" y="280702"/>
            <a:ext cx="376355" cy="689977"/>
          </a:xfrm>
          <a:custGeom>
            <a:avLst/>
            <a:gdLst>
              <a:gd name="connsiteX0" fmla="*/ 0 w 689953"/>
              <a:gd name="connsiteY0" fmla="*/ 344977 h 689953"/>
              <a:gd name="connsiteX1" fmla="*/ 344977 w 689953"/>
              <a:gd name="connsiteY1" fmla="*/ 0 h 689953"/>
              <a:gd name="connsiteX2" fmla="*/ 689954 w 689953"/>
              <a:gd name="connsiteY2" fmla="*/ 344977 h 689953"/>
              <a:gd name="connsiteX3" fmla="*/ 344977 w 689953"/>
              <a:gd name="connsiteY3" fmla="*/ 689954 h 689953"/>
              <a:gd name="connsiteX4" fmla="*/ 0 w 689953"/>
              <a:gd name="connsiteY4" fmla="*/ 344977 h 689953"/>
              <a:gd name="connsiteX0" fmla="*/ 15956 w 376355"/>
              <a:gd name="connsiteY0" fmla="*/ 354272 h 689977"/>
              <a:gd name="connsiteX1" fmla="*/ 31378 w 376355"/>
              <a:gd name="connsiteY1" fmla="*/ 11 h 689977"/>
              <a:gd name="connsiteX2" fmla="*/ 376355 w 376355"/>
              <a:gd name="connsiteY2" fmla="*/ 344988 h 689977"/>
              <a:gd name="connsiteX3" fmla="*/ 31378 w 376355"/>
              <a:gd name="connsiteY3" fmla="*/ 689965 h 689977"/>
              <a:gd name="connsiteX4" fmla="*/ 15956 w 376355"/>
              <a:gd name="connsiteY4" fmla="*/ 354272 h 68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55" h="689977">
                <a:moveTo>
                  <a:pt x="15956" y="354272"/>
                </a:moveTo>
                <a:cubicBezTo>
                  <a:pt x="15956" y="163746"/>
                  <a:pt x="-28688" y="1558"/>
                  <a:pt x="31378" y="11"/>
                </a:cubicBezTo>
                <a:cubicBezTo>
                  <a:pt x="91444" y="-1536"/>
                  <a:pt x="376355" y="154462"/>
                  <a:pt x="376355" y="344988"/>
                </a:cubicBezTo>
                <a:cubicBezTo>
                  <a:pt x="376355" y="535514"/>
                  <a:pt x="91444" y="688418"/>
                  <a:pt x="31378" y="689965"/>
                </a:cubicBezTo>
                <a:cubicBezTo>
                  <a:pt x="-28688" y="691512"/>
                  <a:pt x="15956" y="544798"/>
                  <a:pt x="15956" y="354272"/>
                </a:cubicBezTo>
                <a:close/>
              </a:path>
            </a:pathLst>
          </a:custGeom>
          <a:solidFill>
            <a:srgbClr val="FF1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C1DE-357D-A048-A3BB-B8A1A21A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8"/>
            <a:ext cx="11521439" cy="3447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05DA-D246-9E44-9606-164E17E5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5DF9-C141-994C-9557-B679306B573B}" type="datetime1">
              <a:rPr lang="en-US" smtClean="0"/>
              <a:t>3/10/20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4D62-56C6-494F-94D7-9CE7CABA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92B4-AD17-6D4F-990A-BD2C769C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0ADECD9-D85A-C642-AE28-AC9E1C46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F6052-2927-2044-827F-4A1AC14449B2}"/>
              </a:ext>
            </a:extLst>
          </p:cNvPr>
          <p:cNvSpPr/>
          <p:nvPr userDrawn="1"/>
        </p:nvSpPr>
        <p:spPr>
          <a:xfrm>
            <a:off x="-29471" y="4188673"/>
            <a:ext cx="374448" cy="689977"/>
          </a:xfrm>
          <a:custGeom>
            <a:avLst/>
            <a:gdLst>
              <a:gd name="connsiteX0" fmla="*/ 0 w 689953"/>
              <a:gd name="connsiteY0" fmla="*/ 344977 h 689953"/>
              <a:gd name="connsiteX1" fmla="*/ 344977 w 689953"/>
              <a:gd name="connsiteY1" fmla="*/ 0 h 689953"/>
              <a:gd name="connsiteX2" fmla="*/ 689954 w 689953"/>
              <a:gd name="connsiteY2" fmla="*/ 344977 h 689953"/>
              <a:gd name="connsiteX3" fmla="*/ 344977 w 689953"/>
              <a:gd name="connsiteY3" fmla="*/ 689954 h 689953"/>
              <a:gd name="connsiteX4" fmla="*/ 0 w 689953"/>
              <a:gd name="connsiteY4" fmla="*/ 344977 h 689953"/>
              <a:gd name="connsiteX0" fmla="*/ 18691 w 374448"/>
              <a:gd name="connsiteY0" fmla="*/ 354272 h 689977"/>
              <a:gd name="connsiteX1" fmla="*/ 29471 w 374448"/>
              <a:gd name="connsiteY1" fmla="*/ 11 h 689977"/>
              <a:gd name="connsiteX2" fmla="*/ 374448 w 374448"/>
              <a:gd name="connsiteY2" fmla="*/ 344988 h 689977"/>
              <a:gd name="connsiteX3" fmla="*/ 29471 w 374448"/>
              <a:gd name="connsiteY3" fmla="*/ 689965 h 689977"/>
              <a:gd name="connsiteX4" fmla="*/ 18691 w 374448"/>
              <a:gd name="connsiteY4" fmla="*/ 354272 h 68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448" h="689977">
                <a:moveTo>
                  <a:pt x="18691" y="354272"/>
                </a:moveTo>
                <a:cubicBezTo>
                  <a:pt x="18691" y="163746"/>
                  <a:pt x="-29822" y="1558"/>
                  <a:pt x="29471" y="11"/>
                </a:cubicBezTo>
                <a:cubicBezTo>
                  <a:pt x="88764" y="-1536"/>
                  <a:pt x="374448" y="154462"/>
                  <a:pt x="374448" y="344988"/>
                </a:cubicBezTo>
                <a:cubicBezTo>
                  <a:pt x="374448" y="535514"/>
                  <a:pt x="88764" y="688418"/>
                  <a:pt x="29471" y="689965"/>
                </a:cubicBezTo>
                <a:cubicBezTo>
                  <a:pt x="-29822" y="691512"/>
                  <a:pt x="18691" y="544798"/>
                  <a:pt x="18691" y="354272"/>
                </a:cubicBezTo>
                <a:close/>
              </a:path>
            </a:pathLst>
          </a:custGeom>
          <a:solidFill>
            <a:srgbClr val="FF1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88C8F8-991A-A64B-A092-8AB326C6F187}"/>
              </a:ext>
            </a:extLst>
          </p:cNvPr>
          <p:cNvSpPr/>
          <p:nvPr userDrawn="1"/>
        </p:nvSpPr>
        <p:spPr>
          <a:xfrm>
            <a:off x="-33438" y="1687561"/>
            <a:ext cx="378416" cy="1784228"/>
          </a:xfrm>
          <a:custGeom>
            <a:avLst/>
            <a:gdLst>
              <a:gd name="connsiteX0" fmla="*/ 0 w 689953"/>
              <a:gd name="connsiteY0" fmla="*/ 892104 h 1784208"/>
              <a:gd name="connsiteX1" fmla="*/ 344977 w 689953"/>
              <a:gd name="connsiteY1" fmla="*/ 0 h 1784208"/>
              <a:gd name="connsiteX2" fmla="*/ 689954 w 689953"/>
              <a:gd name="connsiteY2" fmla="*/ 892104 h 1784208"/>
              <a:gd name="connsiteX3" fmla="*/ 344977 w 689953"/>
              <a:gd name="connsiteY3" fmla="*/ 1784208 h 1784208"/>
              <a:gd name="connsiteX4" fmla="*/ 0 w 689953"/>
              <a:gd name="connsiteY4" fmla="*/ 892104 h 1784208"/>
              <a:gd name="connsiteX0" fmla="*/ 13376 w 378416"/>
              <a:gd name="connsiteY0" fmla="*/ 906039 h 1784228"/>
              <a:gd name="connsiteX1" fmla="*/ 33439 w 378416"/>
              <a:gd name="connsiteY1" fmla="*/ 10 h 1784228"/>
              <a:gd name="connsiteX2" fmla="*/ 378416 w 378416"/>
              <a:gd name="connsiteY2" fmla="*/ 892114 h 1784228"/>
              <a:gd name="connsiteX3" fmla="*/ 33439 w 378416"/>
              <a:gd name="connsiteY3" fmla="*/ 1784218 h 1784228"/>
              <a:gd name="connsiteX4" fmla="*/ 13376 w 378416"/>
              <a:gd name="connsiteY4" fmla="*/ 906039 h 178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16" h="1784228">
                <a:moveTo>
                  <a:pt x="13376" y="906039"/>
                </a:moveTo>
                <a:cubicBezTo>
                  <a:pt x="13376" y="413344"/>
                  <a:pt x="-27401" y="2331"/>
                  <a:pt x="33439" y="10"/>
                </a:cubicBezTo>
                <a:cubicBezTo>
                  <a:pt x="94279" y="-2311"/>
                  <a:pt x="378416" y="399419"/>
                  <a:pt x="378416" y="892114"/>
                </a:cubicBezTo>
                <a:cubicBezTo>
                  <a:pt x="378416" y="1384809"/>
                  <a:pt x="94279" y="1781897"/>
                  <a:pt x="33439" y="1784218"/>
                </a:cubicBezTo>
                <a:cubicBezTo>
                  <a:pt x="-27401" y="1786539"/>
                  <a:pt x="13376" y="1398734"/>
                  <a:pt x="13376" y="9060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694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F28-A95B-DA4F-8AC7-754F3482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354D4-0BDF-A641-AB7D-DDB14A13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FAF4-A0D3-C347-A84C-3D18CD52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9827-7AE5-C34A-9654-B8C8A9949EAF}" type="datetime1">
              <a:rPr lang="en-US" smtClean="0"/>
              <a:t>3/10/20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5242-DF3A-0F4D-91BD-6CD2B65C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82E6-1659-8E42-B481-26A7359E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404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FC9FEC-5817-AF43-A5DD-625637789AAB}"/>
              </a:ext>
            </a:extLst>
          </p:cNvPr>
          <p:cNvSpPr/>
          <p:nvPr userDrawn="1"/>
        </p:nvSpPr>
        <p:spPr>
          <a:xfrm>
            <a:off x="-1" y="0"/>
            <a:ext cx="12192001" cy="12513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8C1E5-FA57-824D-A072-E756D6E18B49}"/>
              </a:ext>
            </a:extLst>
          </p:cNvPr>
          <p:cNvSpPr/>
          <p:nvPr userDrawn="1"/>
        </p:nvSpPr>
        <p:spPr>
          <a:xfrm>
            <a:off x="-28989" y="394402"/>
            <a:ext cx="260279" cy="462580"/>
          </a:xfrm>
          <a:custGeom>
            <a:avLst/>
            <a:gdLst>
              <a:gd name="connsiteX0" fmla="*/ 0 w 462579"/>
              <a:gd name="connsiteY0" fmla="*/ 231290 h 462579"/>
              <a:gd name="connsiteX1" fmla="*/ 231290 w 462579"/>
              <a:gd name="connsiteY1" fmla="*/ 0 h 462579"/>
              <a:gd name="connsiteX2" fmla="*/ 462580 w 462579"/>
              <a:gd name="connsiteY2" fmla="*/ 231290 h 462579"/>
              <a:gd name="connsiteX3" fmla="*/ 231290 w 462579"/>
              <a:gd name="connsiteY3" fmla="*/ 462580 h 462579"/>
              <a:gd name="connsiteX4" fmla="*/ 0 w 462579"/>
              <a:gd name="connsiteY4" fmla="*/ 231290 h 462579"/>
              <a:gd name="connsiteX0" fmla="*/ 3439 w 260279"/>
              <a:gd name="connsiteY0" fmla="*/ 231290 h 462580"/>
              <a:gd name="connsiteX1" fmla="*/ 28989 w 260279"/>
              <a:gd name="connsiteY1" fmla="*/ 0 h 462580"/>
              <a:gd name="connsiteX2" fmla="*/ 260279 w 260279"/>
              <a:gd name="connsiteY2" fmla="*/ 231290 h 462580"/>
              <a:gd name="connsiteX3" fmla="*/ 28989 w 260279"/>
              <a:gd name="connsiteY3" fmla="*/ 462580 h 462580"/>
              <a:gd name="connsiteX4" fmla="*/ 3439 w 260279"/>
              <a:gd name="connsiteY4" fmla="*/ 231290 h 4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279" h="462580">
                <a:moveTo>
                  <a:pt x="3439" y="231290"/>
                </a:moveTo>
                <a:cubicBezTo>
                  <a:pt x="3439" y="103552"/>
                  <a:pt x="-13818" y="0"/>
                  <a:pt x="28989" y="0"/>
                </a:cubicBezTo>
                <a:cubicBezTo>
                  <a:pt x="71796" y="0"/>
                  <a:pt x="260279" y="103552"/>
                  <a:pt x="260279" y="231290"/>
                </a:cubicBezTo>
                <a:cubicBezTo>
                  <a:pt x="260279" y="359028"/>
                  <a:pt x="71796" y="462580"/>
                  <a:pt x="28989" y="462580"/>
                </a:cubicBezTo>
                <a:cubicBezTo>
                  <a:pt x="-13818" y="462580"/>
                  <a:pt x="3439" y="359028"/>
                  <a:pt x="3439" y="231290"/>
                </a:cubicBezTo>
                <a:close/>
              </a:path>
            </a:pathLst>
          </a:custGeom>
          <a:solidFill>
            <a:srgbClr val="FF1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D036B-62CC-F542-9F2B-337E3A50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E01EC-4F12-6E40-8F3F-F24F2BD6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7F29-9B38-624E-8544-59B4557505C3}" type="datetime1">
              <a:rPr lang="en-US" smtClean="0"/>
              <a:t>3/10/20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BD7C5-C19D-5C40-90B0-8BB75E33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E5AC7-AFCF-4145-BFCE-0907B490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18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07CBF-FD7A-F047-A4A6-2098ED09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D27A-3453-084F-9642-6367E59F1F21}" type="datetime1">
              <a:rPr lang="en-US" smtClean="0"/>
              <a:t>3/10/20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F508D-78BA-3849-946D-A508ED97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0701A-E424-5A45-8FE6-D37FBFDD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05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32131-FF24-5C41-B036-0CAFFEFB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225EA-783C-D049-B4D7-371EEA69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430767"/>
            <a:ext cx="11521439" cy="474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E49E-BC07-B740-B749-992A11556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59" y="6356350"/>
            <a:ext cx="3215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2F91-AB44-0841-83AE-2D098382C7CF}" type="datetime1">
              <a:rPr lang="en-US" smtClean="0"/>
              <a:t>3/10/20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74BF-A791-4B4D-9E99-D1AAF9776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44FB-ACD9-D745-B98A-FFE0ECA28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76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1EF3-FC2A-7943-840F-6B8847F8E3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773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Yuanti SC" panose="02010600040101010101" pitchFamily="2" charset="-122"/>
          <a:ea typeface="Yuanti SC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view/302.html" TargetMode="External"/><Relationship Id="rId2" Type="http://schemas.openxmlformats.org/officeDocument/2006/relationships/hyperlink" Target="https://zh.cppreference.com/w/cpp/file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cppreference.com/w/cpp/io/basic_ofstream" TargetMode="External"/><Relationship Id="rId4" Type="http://schemas.openxmlformats.org/officeDocument/2006/relationships/hyperlink" Target="https://zh.cppreference.com/w/cpp/io/basic_ifstrea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34CA-A2FB-A147-8EE3-CD798FAE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1838"/>
          </a:xfrm>
        </p:spPr>
        <p:txBody>
          <a:bodyPr>
            <a:normAutofit/>
          </a:bodyPr>
          <a:lstStyle/>
          <a:p>
            <a:r>
              <a:rPr lang="en-CN" dirty="0"/>
              <a:t>Proj</a:t>
            </a:r>
            <a:r>
              <a:rPr lang="en-US" altLang="zh-CN" dirty="0" err="1"/>
              <a:t>ect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r>
              <a:rPr lang="zh-CN" altLang="en-US" dirty="0"/>
              <a:t> 键值存储系统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29D70-6B13-5A4C-A155-F2EA519A9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929" y="4035972"/>
            <a:ext cx="9748157" cy="122182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(2019-2020-2)-SE121-1-</a:t>
            </a:r>
            <a:r>
              <a:rPr lang="zh-CN" altLang="en-US" dirty="0">
                <a:solidFill>
                  <a:schemeClr val="bg1"/>
                </a:solidFill>
              </a:rPr>
              <a:t>算法设计与实现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2020/3/10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7EC8-94C0-EF4A-877B-5511A75B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707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3561266" y="4666306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829165" y="4297710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1915331" y="4297028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646711" y="4297028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2604989" y="4297028"/>
            <a:ext cx="1041722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2E370-37AF-D040-87C0-8DD8C7F80DAE}"/>
              </a:ext>
            </a:extLst>
          </p:cNvPr>
          <p:cNvSpPr/>
          <p:nvPr/>
        </p:nvSpPr>
        <p:spPr>
          <a:xfrm>
            <a:off x="4336368" y="4297028"/>
            <a:ext cx="1775749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6112118" y="4297028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6801776" y="4297028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7491434" y="4297028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CF25F-75A9-264C-B3DF-7AFA5CD225BD}"/>
              </a:ext>
            </a:extLst>
          </p:cNvPr>
          <p:cNvSpPr/>
          <p:nvPr/>
        </p:nvSpPr>
        <p:spPr>
          <a:xfrm>
            <a:off x="8181092" y="4297028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8870750" y="4297028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9560408" y="4297028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D4050C-6D17-9043-912E-3A14E64C08E5}"/>
              </a:ext>
            </a:extLst>
          </p:cNvPr>
          <p:cNvCxnSpPr>
            <a:cxnSpLocks/>
            <a:stCxn id="14" idx="2"/>
            <a:endCxn id="25" idx="2"/>
          </p:cNvCxnSpPr>
          <p:nvPr/>
        </p:nvCxnSpPr>
        <p:spPr>
          <a:xfrm rot="5400000" flipH="1">
            <a:off x="6429765" y="2055225"/>
            <a:ext cx="3121" cy="5568507"/>
          </a:xfrm>
          <a:prstGeom prst="bentConnector3">
            <a:avLst>
              <a:gd name="adj1" fmla="val -732457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C2D36C-3219-8541-8510-27F7F6BD528E}"/>
              </a:ext>
            </a:extLst>
          </p:cNvPr>
          <p:cNvCxnSpPr>
            <a:cxnSpLocks/>
            <a:stCxn id="11" idx="0"/>
            <a:endCxn id="44" idx="0"/>
          </p:cNvCxnSpPr>
          <p:nvPr/>
        </p:nvCxnSpPr>
        <p:spPr>
          <a:xfrm rot="16200000" flipH="1" flipV="1">
            <a:off x="4875276" y="1336723"/>
            <a:ext cx="682" cy="5921292"/>
          </a:xfrm>
          <a:prstGeom prst="bentConnector3">
            <a:avLst>
              <a:gd name="adj1" fmla="val -3351906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A4CFA56-AF1E-1042-8078-439F945FC9A2}"/>
              </a:ext>
            </a:extLst>
          </p:cNvPr>
          <p:cNvSpPr/>
          <p:nvPr/>
        </p:nvSpPr>
        <p:spPr>
          <a:xfrm rot="5400000">
            <a:off x="4194701" y="3113536"/>
            <a:ext cx="327344" cy="4886806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3732877" y="57433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数据区</a:t>
            </a:r>
            <a:endParaRPr lang="en-CN" sz="2400" b="1" dirty="0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8891B09-55B3-D546-B4B3-1D4C61EABFF4}"/>
              </a:ext>
            </a:extLst>
          </p:cNvPr>
          <p:cNvSpPr/>
          <p:nvPr/>
        </p:nvSpPr>
        <p:spPr>
          <a:xfrm rot="5400000">
            <a:off x="8362249" y="3832794"/>
            <a:ext cx="327344" cy="3448290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D2D1F-0F29-2646-B4BA-3998153F6EDC}"/>
              </a:ext>
            </a:extLst>
          </p:cNvPr>
          <p:cNvSpPr txBox="1"/>
          <p:nvPr/>
        </p:nvSpPr>
        <p:spPr>
          <a:xfrm>
            <a:off x="7971020" y="57608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索引区</a:t>
            </a:r>
            <a:endParaRPr lang="en-CN" sz="2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9731D4-5393-7D43-A08C-FB1A09548DF6}"/>
              </a:ext>
            </a:extLst>
          </p:cNvPr>
          <p:cNvSpPr/>
          <p:nvPr/>
        </p:nvSpPr>
        <p:spPr>
          <a:xfrm>
            <a:off x="1914969" y="4301137"/>
            <a:ext cx="4886805" cy="5440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6800872" y="4301137"/>
            <a:ext cx="3448291" cy="5440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zh-CN" altLang="en-US" dirty="0"/>
              <a:t>优化：将索引缓存在</a:t>
            </a:r>
            <a:r>
              <a:rPr lang="en-US" altLang="zh-CN" dirty="0"/>
              <a:t>DRAM</a:t>
            </a:r>
            <a:r>
              <a:rPr lang="zh-CN" altLang="en-US" dirty="0"/>
              <a:t>中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B899D-E142-4F48-9C9B-A46DEAFB7ACD}"/>
              </a:ext>
            </a:extLst>
          </p:cNvPr>
          <p:cNvSpPr txBox="1"/>
          <p:nvPr/>
        </p:nvSpPr>
        <p:spPr>
          <a:xfrm>
            <a:off x="10593992" y="3712252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38549-CEF1-D642-A301-1EAF1CEC8475}"/>
              </a:ext>
            </a:extLst>
          </p:cNvPr>
          <p:cNvCxnSpPr>
            <a:cxnSpLocks/>
          </p:cNvCxnSpPr>
          <p:nvPr/>
        </p:nvCxnSpPr>
        <p:spPr>
          <a:xfrm>
            <a:off x="1829165" y="3477097"/>
            <a:ext cx="95500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F70F1-0E99-024B-9790-C4190E37F2B1}"/>
              </a:ext>
            </a:extLst>
          </p:cNvPr>
          <p:cNvSpPr txBox="1"/>
          <p:nvPr/>
        </p:nvSpPr>
        <p:spPr>
          <a:xfrm>
            <a:off x="10593992" y="2717513"/>
            <a:ext cx="15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84E8-A2E9-074A-BD60-E9528347B496}"/>
              </a:ext>
            </a:extLst>
          </p:cNvPr>
          <p:cNvSpPr txBox="1"/>
          <p:nvPr/>
        </p:nvSpPr>
        <p:spPr>
          <a:xfrm>
            <a:off x="2383675" y="1416257"/>
            <a:ext cx="445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SSTable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的索引在内存中的缓存</a:t>
            </a:r>
            <a:endParaRPr lang="en-CN" sz="2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BD26D-B3C3-D34C-8314-45B5181FD108}"/>
              </a:ext>
            </a:extLst>
          </p:cNvPr>
          <p:cNvGrpSpPr/>
          <p:nvPr/>
        </p:nvGrpSpPr>
        <p:grpSpPr>
          <a:xfrm>
            <a:off x="6799969" y="1850302"/>
            <a:ext cx="3449194" cy="548119"/>
            <a:chOff x="6799969" y="1850302"/>
            <a:chExt cx="3449194" cy="5481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ED5B0E-8E29-1F45-B189-E1DE7CFE402A}"/>
                </a:ext>
              </a:extLst>
            </p:cNvPr>
            <p:cNvSpPr/>
            <p:nvPr/>
          </p:nvSpPr>
          <p:spPr>
            <a:xfrm>
              <a:off x="6800873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E53904-E441-2D4D-B3AD-12E223CA13AF}"/>
                </a:ext>
              </a:extLst>
            </p:cNvPr>
            <p:cNvSpPr/>
            <p:nvPr/>
          </p:nvSpPr>
          <p:spPr>
            <a:xfrm>
              <a:off x="7490531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303532-47B2-D74B-948E-70CC59380B73}"/>
                </a:ext>
              </a:extLst>
            </p:cNvPr>
            <p:cNvSpPr/>
            <p:nvPr/>
          </p:nvSpPr>
          <p:spPr>
            <a:xfrm>
              <a:off x="8180189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B06D8D-7943-A24E-9292-E57710F820E7}"/>
                </a:ext>
              </a:extLst>
            </p:cNvPr>
            <p:cNvSpPr/>
            <p:nvPr/>
          </p:nvSpPr>
          <p:spPr>
            <a:xfrm>
              <a:off x="8869847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86AC6-8CB1-5C4F-B2AD-6FA4B5F320EB}"/>
                </a:ext>
              </a:extLst>
            </p:cNvPr>
            <p:cNvSpPr/>
            <p:nvPr/>
          </p:nvSpPr>
          <p:spPr>
            <a:xfrm>
              <a:off x="9559505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48CDE3-95EB-D248-B201-8B3F626C75C9}"/>
                </a:ext>
              </a:extLst>
            </p:cNvPr>
            <p:cNvSpPr/>
            <p:nvPr/>
          </p:nvSpPr>
          <p:spPr>
            <a:xfrm>
              <a:off x="6799969" y="1854411"/>
              <a:ext cx="3448291" cy="5440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5B4ED47B-5769-CA45-8923-810AF95B3D18}"/>
              </a:ext>
            </a:extLst>
          </p:cNvPr>
          <p:cNvSpPr/>
          <p:nvPr/>
        </p:nvSpPr>
        <p:spPr>
          <a:xfrm>
            <a:off x="8365067" y="2717513"/>
            <a:ext cx="713949" cy="128712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7816C-B7A2-6643-9056-0405AFEEA37C}"/>
              </a:ext>
            </a:extLst>
          </p:cNvPr>
          <p:cNvSpPr txBox="1"/>
          <p:nvPr/>
        </p:nvSpPr>
        <p:spPr>
          <a:xfrm>
            <a:off x="-33090" y="3812636"/>
            <a:ext cx="199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SSTable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文件</a:t>
            </a:r>
            <a:endParaRPr lang="en-CN" sz="2400" b="1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F1EE752-3D3F-B748-910C-B64E4F001477}"/>
              </a:ext>
            </a:extLst>
          </p:cNvPr>
          <p:cNvSpPr/>
          <p:nvPr/>
        </p:nvSpPr>
        <p:spPr>
          <a:xfrm>
            <a:off x="1830016" y="1924903"/>
            <a:ext cx="429237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59885-C8F5-4247-B1F2-6924ED57C35C}"/>
              </a:ext>
            </a:extLst>
          </p:cNvPr>
          <p:cNvSpPr txBox="1"/>
          <p:nvPr/>
        </p:nvSpPr>
        <p:spPr>
          <a:xfrm>
            <a:off x="365759" y="2052731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72DA97-BD01-8449-BEFF-14451143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5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36" grpId="0"/>
      <p:bldP spid="16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11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PUT(</a:t>
            </a:r>
            <a:r>
              <a:rPr lang="en-US" altLang="zh-CN" dirty="0"/>
              <a:t>K,</a:t>
            </a:r>
            <a:r>
              <a:rPr lang="zh-CN" altLang="en-US" dirty="0"/>
              <a:t> </a:t>
            </a:r>
            <a:r>
              <a:rPr lang="en-US" altLang="zh-CN" dirty="0"/>
              <a:t>V)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575490" y="1992465"/>
            <a:ext cx="178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PUT(K,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1C3C95-AF47-2F4E-9F25-8F036E2E86C9}"/>
              </a:ext>
            </a:extLst>
          </p:cNvPr>
          <p:cNvSpPr txBox="1"/>
          <p:nvPr/>
        </p:nvSpPr>
        <p:spPr>
          <a:xfrm>
            <a:off x="6977213" y="1514089"/>
            <a:ext cx="529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数据量达到阈值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触发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9BB9C6-42C6-8D49-AA69-11EEB2563D87}"/>
              </a:ext>
            </a:extLst>
          </p:cNvPr>
          <p:cNvCxnSpPr>
            <a:cxnSpLocks/>
          </p:cNvCxnSpPr>
          <p:nvPr/>
        </p:nvCxnSpPr>
        <p:spPr>
          <a:xfrm>
            <a:off x="2668463" y="2700478"/>
            <a:ext cx="1195309" cy="11036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9FC6B-F6E3-D649-8DCB-C43B23DC2B23}"/>
              </a:ext>
            </a:extLst>
          </p:cNvPr>
          <p:cNvSpPr txBox="1"/>
          <p:nvPr/>
        </p:nvSpPr>
        <p:spPr>
          <a:xfrm>
            <a:off x="3118913" y="2757417"/>
            <a:ext cx="345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转换成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，写到文件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EA3B77-CD5D-684C-8D08-FF7F9A646BF4}"/>
              </a:ext>
            </a:extLst>
          </p:cNvPr>
          <p:cNvSpPr txBox="1"/>
          <p:nvPr/>
        </p:nvSpPr>
        <p:spPr>
          <a:xfrm>
            <a:off x="4315969" y="3786846"/>
            <a:ext cx="5908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文件数达到阈值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继续触发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17EBE-5C80-054F-BE9A-818EE9D5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8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2168099" y="3660206"/>
            <a:ext cx="2125231" cy="1510370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231" h="1510370">
                <a:moveTo>
                  <a:pt x="7552" y="2915"/>
                </a:moveTo>
                <a:cubicBezTo>
                  <a:pt x="4673" y="215706"/>
                  <a:pt x="-7900" y="514956"/>
                  <a:pt x="7554" y="796913"/>
                </a:cubicBezTo>
                <a:cubicBezTo>
                  <a:pt x="364385" y="800415"/>
                  <a:pt x="449612" y="767705"/>
                  <a:pt x="652534" y="789315"/>
                </a:cubicBezTo>
                <a:cubicBezTo>
                  <a:pt x="655066" y="547890"/>
                  <a:pt x="657600" y="1718805"/>
                  <a:pt x="660132" y="1477380"/>
                </a:cubicBezTo>
                <a:lnTo>
                  <a:pt x="2125231" y="1459273"/>
                </a:lnTo>
                <a:cubicBezTo>
                  <a:pt x="2107125" y="963795"/>
                  <a:pt x="2125231" y="748975"/>
                  <a:pt x="2107124" y="0"/>
                </a:cubicBezTo>
                <a:lnTo>
                  <a:pt x="7552" y="2915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F63DE-DB42-1443-A6EE-3FCD6025301C}"/>
              </a:ext>
            </a:extLst>
          </p:cNvPr>
          <p:cNvSpPr txBox="1"/>
          <p:nvPr/>
        </p:nvSpPr>
        <p:spPr>
          <a:xfrm>
            <a:off x="3480175" y="1411769"/>
            <a:ext cx="7237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先统计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0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所覆盖的键的区间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然后在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层中找到与此区间有交集的所有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文件。 </a:t>
            </a:r>
          </a:p>
          <a:p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D3692F-7EC0-024D-880D-3760CCF0635E}"/>
              </a:ext>
            </a:extLst>
          </p:cNvPr>
          <p:cNvSpPr txBox="1"/>
          <p:nvPr/>
        </p:nvSpPr>
        <p:spPr>
          <a:xfrm>
            <a:off x="4516181" y="2301850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设计到的文件读到内存，进行归并排序，并生成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文件写回下一层（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B2BF-3CAA-7348-B267-4FCA345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02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2852926" y="4396939"/>
            <a:ext cx="2259749" cy="1473291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  <a:gd name="connsiteX0" fmla="*/ 7552 w 2125231"/>
              <a:gd name="connsiteY0" fmla="*/ 0 h 1507455"/>
              <a:gd name="connsiteX1" fmla="*/ 7554 w 2125231"/>
              <a:gd name="connsiteY1" fmla="*/ 793998 h 1507455"/>
              <a:gd name="connsiteX2" fmla="*/ 652534 w 2125231"/>
              <a:gd name="connsiteY2" fmla="*/ 786400 h 1507455"/>
              <a:gd name="connsiteX3" fmla="*/ 660132 w 2125231"/>
              <a:gd name="connsiteY3" fmla="*/ 1474465 h 1507455"/>
              <a:gd name="connsiteX4" fmla="*/ 2125231 w 2125231"/>
              <a:gd name="connsiteY4" fmla="*/ 1456358 h 1507455"/>
              <a:gd name="connsiteX5" fmla="*/ 721086 w 2125231"/>
              <a:gd name="connsiteY5" fmla="*/ 6711 h 1507455"/>
              <a:gd name="connsiteX6" fmla="*/ 7552 w 2125231"/>
              <a:gd name="connsiteY6" fmla="*/ 0 h 1507455"/>
              <a:gd name="connsiteX0" fmla="*/ 7552 w 2125231"/>
              <a:gd name="connsiteY0" fmla="*/ 0 h 1539533"/>
              <a:gd name="connsiteX1" fmla="*/ 7554 w 2125231"/>
              <a:gd name="connsiteY1" fmla="*/ 793998 h 1539533"/>
              <a:gd name="connsiteX2" fmla="*/ 931666 w 2125231"/>
              <a:gd name="connsiteY2" fmla="*/ 1431293 h 1539533"/>
              <a:gd name="connsiteX3" fmla="*/ 660132 w 2125231"/>
              <a:gd name="connsiteY3" fmla="*/ 1474465 h 1539533"/>
              <a:gd name="connsiteX4" fmla="*/ 2125231 w 2125231"/>
              <a:gd name="connsiteY4" fmla="*/ 1456358 h 1539533"/>
              <a:gd name="connsiteX5" fmla="*/ 721086 w 2125231"/>
              <a:gd name="connsiteY5" fmla="*/ 6711 h 1539533"/>
              <a:gd name="connsiteX6" fmla="*/ 7552 w 2125231"/>
              <a:gd name="connsiteY6" fmla="*/ 0 h 1539533"/>
              <a:gd name="connsiteX0" fmla="*/ 715319 w 2832998"/>
              <a:gd name="connsiteY0" fmla="*/ 0 h 1508448"/>
              <a:gd name="connsiteX1" fmla="*/ 715321 w 2832998"/>
              <a:gd name="connsiteY1" fmla="*/ 793998 h 1508448"/>
              <a:gd name="connsiteX2" fmla="*/ 22389 w 2832998"/>
              <a:gd name="connsiteY2" fmla="*/ 824901 h 1508448"/>
              <a:gd name="connsiteX3" fmla="*/ 1367899 w 2832998"/>
              <a:gd name="connsiteY3" fmla="*/ 1474465 h 1508448"/>
              <a:gd name="connsiteX4" fmla="*/ 2832998 w 2832998"/>
              <a:gd name="connsiteY4" fmla="*/ 1456358 h 1508448"/>
              <a:gd name="connsiteX5" fmla="*/ 1428853 w 2832998"/>
              <a:gd name="connsiteY5" fmla="*/ 6711 h 1508448"/>
              <a:gd name="connsiteX6" fmla="*/ 715319 w 2832998"/>
              <a:gd name="connsiteY6" fmla="*/ 0 h 1508448"/>
              <a:gd name="connsiteX0" fmla="*/ 715319 w 2832998"/>
              <a:gd name="connsiteY0" fmla="*/ 0 h 1517819"/>
              <a:gd name="connsiteX1" fmla="*/ 715321 w 2832998"/>
              <a:gd name="connsiteY1" fmla="*/ 793998 h 1517819"/>
              <a:gd name="connsiteX2" fmla="*/ 22389 w 2832998"/>
              <a:gd name="connsiteY2" fmla="*/ 824901 h 1517819"/>
              <a:gd name="connsiteX3" fmla="*/ 49238 w 2832998"/>
              <a:gd name="connsiteY3" fmla="*/ 1484090 h 1517819"/>
              <a:gd name="connsiteX4" fmla="*/ 2832998 w 2832998"/>
              <a:gd name="connsiteY4" fmla="*/ 1456358 h 1517819"/>
              <a:gd name="connsiteX5" fmla="*/ 1428853 w 2832998"/>
              <a:gd name="connsiteY5" fmla="*/ 6711 h 1517819"/>
              <a:gd name="connsiteX6" fmla="*/ 715319 w 2832998"/>
              <a:gd name="connsiteY6" fmla="*/ 0 h 1517819"/>
              <a:gd name="connsiteX0" fmla="*/ 752781 w 2870460"/>
              <a:gd name="connsiteY0" fmla="*/ 0 h 1499080"/>
              <a:gd name="connsiteX1" fmla="*/ 752783 w 2870460"/>
              <a:gd name="connsiteY1" fmla="*/ 793998 h 1499080"/>
              <a:gd name="connsiteX2" fmla="*/ 59851 w 2870460"/>
              <a:gd name="connsiteY2" fmla="*/ 824901 h 1499080"/>
              <a:gd name="connsiteX3" fmla="*/ 72 w 2870460"/>
              <a:gd name="connsiteY3" fmla="*/ 1464839 h 1499080"/>
              <a:gd name="connsiteX4" fmla="*/ 2870460 w 2870460"/>
              <a:gd name="connsiteY4" fmla="*/ 1456358 h 1499080"/>
              <a:gd name="connsiteX5" fmla="*/ 1466315 w 2870460"/>
              <a:gd name="connsiteY5" fmla="*/ 6711 h 1499080"/>
              <a:gd name="connsiteX6" fmla="*/ 752781 w 2870460"/>
              <a:gd name="connsiteY6" fmla="*/ 0 h 1499080"/>
              <a:gd name="connsiteX0" fmla="*/ 723961 w 2841640"/>
              <a:gd name="connsiteY0" fmla="*/ 0 h 1499080"/>
              <a:gd name="connsiteX1" fmla="*/ 723963 w 2841640"/>
              <a:gd name="connsiteY1" fmla="*/ 793998 h 1499080"/>
              <a:gd name="connsiteX2" fmla="*/ 31031 w 2841640"/>
              <a:gd name="connsiteY2" fmla="*/ 824901 h 1499080"/>
              <a:gd name="connsiteX3" fmla="*/ 128 w 2841640"/>
              <a:gd name="connsiteY3" fmla="*/ 1464839 h 1499080"/>
              <a:gd name="connsiteX4" fmla="*/ 2841640 w 2841640"/>
              <a:gd name="connsiteY4" fmla="*/ 1456358 h 1499080"/>
              <a:gd name="connsiteX5" fmla="*/ 1437495 w 2841640"/>
              <a:gd name="connsiteY5" fmla="*/ 6711 h 1499080"/>
              <a:gd name="connsiteX6" fmla="*/ 723961 w 2841640"/>
              <a:gd name="connsiteY6" fmla="*/ 0 h 1499080"/>
              <a:gd name="connsiteX0" fmla="*/ 762686 w 2880365"/>
              <a:gd name="connsiteY0" fmla="*/ 0 h 1498071"/>
              <a:gd name="connsiteX1" fmla="*/ 762688 w 2880365"/>
              <a:gd name="connsiteY1" fmla="*/ 793998 h 1498071"/>
              <a:gd name="connsiteX2" fmla="*/ 21629 w 2880365"/>
              <a:gd name="connsiteY2" fmla="*/ 786400 h 1498071"/>
              <a:gd name="connsiteX3" fmla="*/ 38853 w 2880365"/>
              <a:gd name="connsiteY3" fmla="*/ 1464839 h 1498071"/>
              <a:gd name="connsiteX4" fmla="*/ 2880365 w 2880365"/>
              <a:gd name="connsiteY4" fmla="*/ 1456358 h 1498071"/>
              <a:gd name="connsiteX5" fmla="*/ 1476220 w 2880365"/>
              <a:gd name="connsiteY5" fmla="*/ 6711 h 1498071"/>
              <a:gd name="connsiteX6" fmla="*/ 762686 w 2880365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683306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921411"/>
              <a:gd name="connsiteY0" fmla="*/ 0 h 1526614"/>
              <a:gd name="connsiteX1" fmla="*/ 692933 w 2921411"/>
              <a:gd name="connsiteY1" fmla="*/ 793998 h 1526614"/>
              <a:gd name="connsiteX2" fmla="*/ 0 w 2921411"/>
              <a:gd name="connsiteY2" fmla="*/ 786400 h 1526614"/>
              <a:gd name="connsiteX3" fmla="*/ 17224 w 2921411"/>
              <a:gd name="connsiteY3" fmla="*/ 1464839 h 1526614"/>
              <a:gd name="connsiteX4" fmla="*/ 2858736 w 2921411"/>
              <a:gd name="connsiteY4" fmla="*/ 1456358 h 1526614"/>
              <a:gd name="connsiteX5" fmla="*/ 1942069 w 2921411"/>
              <a:gd name="connsiteY5" fmla="*/ 697671 h 1526614"/>
              <a:gd name="connsiteX6" fmla="*/ 1454591 w 2921411"/>
              <a:gd name="connsiteY6" fmla="*/ 6711 h 1526614"/>
              <a:gd name="connsiteX7" fmla="*/ 683306 w 2921411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230576"/>
              <a:gd name="connsiteY0" fmla="*/ 0 h 1526614"/>
              <a:gd name="connsiteX1" fmla="*/ 692933 w 2230576"/>
              <a:gd name="connsiteY1" fmla="*/ 793998 h 1526614"/>
              <a:gd name="connsiteX2" fmla="*/ 0 w 2230576"/>
              <a:gd name="connsiteY2" fmla="*/ 786400 h 1526614"/>
              <a:gd name="connsiteX3" fmla="*/ 17224 w 2230576"/>
              <a:gd name="connsiteY3" fmla="*/ 1464839 h 1526614"/>
              <a:gd name="connsiteX4" fmla="*/ 2124218 w 2230576"/>
              <a:gd name="connsiteY4" fmla="*/ 1456358 h 1526614"/>
              <a:gd name="connsiteX5" fmla="*/ 1439898 w 2230576"/>
              <a:gd name="connsiteY5" fmla="*/ 750136 h 1526614"/>
              <a:gd name="connsiteX6" fmla="*/ 1454591 w 2230576"/>
              <a:gd name="connsiteY6" fmla="*/ 6711 h 1526614"/>
              <a:gd name="connsiteX7" fmla="*/ 683306 w 2230576"/>
              <a:gd name="connsiteY7" fmla="*/ 0 h 1526614"/>
              <a:gd name="connsiteX0" fmla="*/ 683306 w 2320645"/>
              <a:gd name="connsiteY0" fmla="*/ 0 h 1526614"/>
              <a:gd name="connsiteX1" fmla="*/ 692933 w 2320645"/>
              <a:gd name="connsiteY1" fmla="*/ 793998 h 1526614"/>
              <a:gd name="connsiteX2" fmla="*/ 0 w 2320645"/>
              <a:gd name="connsiteY2" fmla="*/ 786400 h 1526614"/>
              <a:gd name="connsiteX3" fmla="*/ 17224 w 2320645"/>
              <a:gd name="connsiteY3" fmla="*/ 1464839 h 1526614"/>
              <a:gd name="connsiteX4" fmla="*/ 2124218 w 2320645"/>
              <a:gd name="connsiteY4" fmla="*/ 1456358 h 1526614"/>
              <a:gd name="connsiteX5" fmla="*/ 2151931 w 2320645"/>
              <a:gd name="connsiteY5" fmla="*/ 1124890 h 1526614"/>
              <a:gd name="connsiteX6" fmla="*/ 1439898 w 2320645"/>
              <a:gd name="connsiteY6" fmla="*/ 750136 h 1526614"/>
              <a:gd name="connsiteX7" fmla="*/ 1454591 w 2320645"/>
              <a:gd name="connsiteY7" fmla="*/ 6711 h 1526614"/>
              <a:gd name="connsiteX8" fmla="*/ 683306 w 2320645"/>
              <a:gd name="connsiteY8" fmla="*/ 0 h 1526614"/>
              <a:gd name="connsiteX0" fmla="*/ 683306 w 2326317"/>
              <a:gd name="connsiteY0" fmla="*/ 0 h 1526614"/>
              <a:gd name="connsiteX1" fmla="*/ 692933 w 2326317"/>
              <a:gd name="connsiteY1" fmla="*/ 793998 h 1526614"/>
              <a:gd name="connsiteX2" fmla="*/ 0 w 2326317"/>
              <a:gd name="connsiteY2" fmla="*/ 786400 h 1526614"/>
              <a:gd name="connsiteX3" fmla="*/ 17224 w 2326317"/>
              <a:gd name="connsiteY3" fmla="*/ 1464839 h 1526614"/>
              <a:gd name="connsiteX4" fmla="*/ 2124218 w 2326317"/>
              <a:gd name="connsiteY4" fmla="*/ 1456358 h 1526614"/>
              <a:gd name="connsiteX5" fmla="*/ 2166921 w 2326317"/>
              <a:gd name="connsiteY5" fmla="*/ 772621 h 1526614"/>
              <a:gd name="connsiteX6" fmla="*/ 1439898 w 2326317"/>
              <a:gd name="connsiteY6" fmla="*/ 750136 h 1526614"/>
              <a:gd name="connsiteX7" fmla="*/ 1454591 w 2326317"/>
              <a:gd name="connsiteY7" fmla="*/ 6711 h 1526614"/>
              <a:gd name="connsiteX8" fmla="*/ 683306 w 2326317"/>
              <a:gd name="connsiteY8" fmla="*/ 0 h 1526614"/>
              <a:gd name="connsiteX0" fmla="*/ 683306 w 2290919"/>
              <a:gd name="connsiteY0" fmla="*/ 0 h 1526614"/>
              <a:gd name="connsiteX1" fmla="*/ 692933 w 2290919"/>
              <a:gd name="connsiteY1" fmla="*/ 793998 h 1526614"/>
              <a:gd name="connsiteX2" fmla="*/ 0 w 2290919"/>
              <a:gd name="connsiteY2" fmla="*/ 786400 h 1526614"/>
              <a:gd name="connsiteX3" fmla="*/ 17224 w 2290919"/>
              <a:gd name="connsiteY3" fmla="*/ 1464839 h 1526614"/>
              <a:gd name="connsiteX4" fmla="*/ 2124218 w 2290919"/>
              <a:gd name="connsiteY4" fmla="*/ 1456358 h 1526614"/>
              <a:gd name="connsiteX5" fmla="*/ 2166921 w 2290919"/>
              <a:gd name="connsiteY5" fmla="*/ 772621 h 1526614"/>
              <a:gd name="connsiteX6" fmla="*/ 1439898 w 2290919"/>
              <a:gd name="connsiteY6" fmla="*/ 750136 h 1526614"/>
              <a:gd name="connsiteX7" fmla="*/ 1454591 w 2290919"/>
              <a:gd name="connsiteY7" fmla="*/ 6711 h 1526614"/>
              <a:gd name="connsiteX8" fmla="*/ 683306 w 2290919"/>
              <a:gd name="connsiteY8" fmla="*/ 0 h 1526614"/>
              <a:gd name="connsiteX0" fmla="*/ 683306 w 2166921"/>
              <a:gd name="connsiteY0" fmla="*/ 0 h 1526614"/>
              <a:gd name="connsiteX1" fmla="*/ 692933 w 2166921"/>
              <a:gd name="connsiteY1" fmla="*/ 793998 h 1526614"/>
              <a:gd name="connsiteX2" fmla="*/ 0 w 2166921"/>
              <a:gd name="connsiteY2" fmla="*/ 786400 h 1526614"/>
              <a:gd name="connsiteX3" fmla="*/ 17224 w 2166921"/>
              <a:gd name="connsiteY3" fmla="*/ 1464839 h 1526614"/>
              <a:gd name="connsiteX4" fmla="*/ 2124218 w 2166921"/>
              <a:gd name="connsiteY4" fmla="*/ 1456358 h 1526614"/>
              <a:gd name="connsiteX5" fmla="*/ 2166921 w 2166921"/>
              <a:gd name="connsiteY5" fmla="*/ 772621 h 1526614"/>
              <a:gd name="connsiteX6" fmla="*/ 1439898 w 2166921"/>
              <a:gd name="connsiteY6" fmla="*/ 750136 h 1526614"/>
              <a:gd name="connsiteX7" fmla="*/ 1454591 w 2166921"/>
              <a:gd name="connsiteY7" fmla="*/ 6711 h 1526614"/>
              <a:gd name="connsiteX8" fmla="*/ 683306 w 2166921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464839"/>
              <a:gd name="connsiteX1" fmla="*/ 692933 w 2191097"/>
              <a:gd name="connsiteY1" fmla="*/ 793998 h 1464839"/>
              <a:gd name="connsiteX2" fmla="*/ 0 w 2191097"/>
              <a:gd name="connsiteY2" fmla="*/ 786400 h 1464839"/>
              <a:gd name="connsiteX3" fmla="*/ 17224 w 2191097"/>
              <a:gd name="connsiteY3" fmla="*/ 1464839 h 1464839"/>
              <a:gd name="connsiteX4" fmla="*/ 2184179 w 2191097"/>
              <a:gd name="connsiteY4" fmla="*/ 1456358 h 1464839"/>
              <a:gd name="connsiteX5" fmla="*/ 2166921 w 2191097"/>
              <a:gd name="connsiteY5" fmla="*/ 772621 h 1464839"/>
              <a:gd name="connsiteX6" fmla="*/ 1439898 w 2191097"/>
              <a:gd name="connsiteY6" fmla="*/ 750136 h 1464839"/>
              <a:gd name="connsiteX7" fmla="*/ 1454591 w 2191097"/>
              <a:gd name="connsiteY7" fmla="*/ 6711 h 1464839"/>
              <a:gd name="connsiteX8" fmla="*/ 683306 w 2191097"/>
              <a:gd name="connsiteY8" fmla="*/ 0 h 1464839"/>
              <a:gd name="connsiteX0" fmla="*/ 683306 w 2243121"/>
              <a:gd name="connsiteY0" fmla="*/ 0 h 1464839"/>
              <a:gd name="connsiteX1" fmla="*/ 692933 w 2243121"/>
              <a:gd name="connsiteY1" fmla="*/ 793998 h 1464839"/>
              <a:gd name="connsiteX2" fmla="*/ 0 w 2243121"/>
              <a:gd name="connsiteY2" fmla="*/ 786400 h 1464839"/>
              <a:gd name="connsiteX3" fmla="*/ 17224 w 2243121"/>
              <a:gd name="connsiteY3" fmla="*/ 1464839 h 1464839"/>
              <a:gd name="connsiteX4" fmla="*/ 2184179 w 2243121"/>
              <a:gd name="connsiteY4" fmla="*/ 1456358 h 1464839"/>
              <a:gd name="connsiteX5" fmla="*/ 2243121 w 2243121"/>
              <a:gd name="connsiteY5" fmla="*/ 772621 h 1464839"/>
              <a:gd name="connsiteX6" fmla="*/ 1439898 w 2243121"/>
              <a:gd name="connsiteY6" fmla="*/ 750136 h 1464839"/>
              <a:gd name="connsiteX7" fmla="*/ 1454591 w 2243121"/>
              <a:gd name="connsiteY7" fmla="*/ 6711 h 1464839"/>
              <a:gd name="connsiteX8" fmla="*/ 683306 w 2243121"/>
              <a:gd name="connsiteY8" fmla="*/ 0 h 1464839"/>
              <a:gd name="connsiteX0" fmla="*/ 683306 w 2259749"/>
              <a:gd name="connsiteY0" fmla="*/ 0 h 1473291"/>
              <a:gd name="connsiteX1" fmla="*/ 692933 w 2259749"/>
              <a:gd name="connsiteY1" fmla="*/ 793998 h 1473291"/>
              <a:gd name="connsiteX2" fmla="*/ 0 w 2259749"/>
              <a:gd name="connsiteY2" fmla="*/ 786400 h 1473291"/>
              <a:gd name="connsiteX3" fmla="*/ 17224 w 2259749"/>
              <a:gd name="connsiteY3" fmla="*/ 1464839 h 1473291"/>
              <a:gd name="connsiteX4" fmla="*/ 2251912 w 2259749"/>
              <a:gd name="connsiteY4" fmla="*/ 1473291 h 1473291"/>
              <a:gd name="connsiteX5" fmla="*/ 2243121 w 2259749"/>
              <a:gd name="connsiteY5" fmla="*/ 772621 h 1473291"/>
              <a:gd name="connsiteX6" fmla="*/ 1439898 w 2259749"/>
              <a:gd name="connsiteY6" fmla="*/ 750136 h 1473291"/>
              <a:gd name="connsiteX7" fmla="*/ 1454591 w 2259749"/>
              <a:gd name="connsiteY7" fmla="*/ 6711 h 1473291"/>
              <a:gd name="connsiteX8" fmla="*/ 683306 w 2259749"/>
              <a:gd name="connsiteY8" fmla="*/ 0 h 147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9749" h="1473291">
                <a:moveTo>
                  <a:pt x="683306" y="0"/>
                </a:moveTo>
                <a:cubicBezTo>
                  <a:pt x="680427" y="212791"/>
                  <a:pt x="689234" y="400008"/>
                  <a:pt x="692933" y="793998"/>
                </a:cubicBezTo>
                <a:lnTo>
                  <a:pt x="0" y="786400"/>
                </a:lnTo>
                <a:cubicBezTo>
                  <a:pt x="10028" y="1189552"/>
                  <a:pt x="14692" y="1129142"/>
                  <a:pt x="17224" y="1464839"/>
                </a:cubicBezTo>
                <a:lnTo>
                  <a:pt x="2251912" y="1473291"/>
                </a:lnTo>
                <a:cubicBezTo>
                  <a:pt x="2277912" y="1184286"/>
                  <a:pt x="2229757" y="1317544"/>
                  <a:pt x="2243121" y="772621"/>
                </a:cubicBezTo>
                <a:cubicBezTo>
                  <a:pt x="1941691" y="759848"/>
                  <a:pt x="1878409" y="741627"/>
                  <a:pt x="1439898" y="750136"/>
                </a:cubicBezTo>
                <a:cubicBezTo>
                  <a:pt x="1445716" y="411091"/>
                  <a:pt x="1447027" y="512735"/>
                  <a:pt x="1454591" y="6711"/>
                </a:cubicBezTo>
                <a:lnTo>
                  <a:pt x="683306" y="0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04A09-E53A-B849-90D0-3EE3864C0B2C}"/>
              </a:ext>
            </a:extLst>
          </p:cNvPr>
          <p:cNvSpPr/>
          <p:nvPr/>
        </p:nvSpPr>
        <p:spPr>
          <a:xfrm>
            <a:off x="5231144" y="456393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CF05-BBD8-D343-B22C-6C4B055D213D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70385-31E7-F54F-9773-D169B2D35EE7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69CCD-BFDE-9F48-9519-B1DCB8CB3B20}"/>
              </a:ext>
            </a:extLst>
          </p:cNvPr>
          <p:cNvSpPr txBox="1"/>
          <p:nvPr/>
        </p:nvSpPr>
        <p:spPr>
          <a:xfrm>
            <a:off x="4461704" y="2065631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下一层依然超出阈值，选取文件，继续向更下一层做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0CEBE-BD49-7B40-B187-9D64A35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07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B3733-8B65-A943-BC19-D0FC9C2C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插入一个特殊的键值对，标记</a:t>
            </a:r>
            <a:r>
              <a:rPr lang="en-US" altLang="zh-CN" dirty="0"/>
              <a:t>Key</a:t>
            </a:r>
            <a:r>
              <a:rPr lang="zh-CN" altLang="en-US" dirty="0"/>
              <a:t>被删除。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Compaction</a:t>
            </a:r>
            <a:r>
              <a:rPr lang="zh-CN" altLang="en-US" dirty="0"/>
              <a:t>时，进行删除。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提示：可以为每个键值对增加一个时间戳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13596-3567-E348-9F01-A1CEEDA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2AE4E-F509-2F49-891D-9FCC56F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DELETE(K)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0308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/>
          <a:lstStyle/>
          <a:p>
            <a:r>
              <a:rPr lang="zh-CN" altLang="en-CN" dirty="0"/>
              <a:t>给出</a:t>
            </a:r>
            <a:r>
              <a:rPr lang="zh-CN" altLang="en-US" dirty="0"/>
              <a:t>了接口和部分测试代码（正确性测试，和持久化测试）</a:t>
            </a:r>
            <a:endParaRPr lang="en-US" altLang="zh-CN" dirty="0"/>
          </a:p>
          <a:p>
            <a:pPr lvl="1"/>
            <a:r>
              <a:rPr lang="zh-CN" altLang="en-US" dirty="0"/>
              <a:t>请查看</a:t>
            </a:r>
            <a:r>
              <a:rPr lang="en-US" altLang="zh-CN" dirty="0" err="1"/>
              <a:t>README.md</a:t>
            </a:r>
            <a:r>
              <a:rPr lang="zh-CN" altLang="en-US" dirty="0"/>
              <a:t>文件，结合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请不要使用绝对路径，比如</a:t>
            </a:r>
            <a:r>
              <a:rPr lang="en-US" altLang="zh-CN" dirty="0"/>
              <a:t>”C:/project1/”,”/home/student/proj1”</a:t>
            </a:r>
          </a:p>
          <a:p>
            <a:pPr lvl="1"/>
            <a:r>
              <a:rPr lang="zh-CN" altLang="en-US" dirty="0"/>
              <a:t>尽量不要使用</a:t>
            </a:r>
            <a:r>
              <a:rPr lang="en-US" altLang="zh-CN" dirty="0"/>
              <a:t>windows/</a:t>
            </a:r>
            <a:r>
              <a:rPr lang="en-US" altLang="zh-CN" dirty="0" err="1"/>
              <a:t>linux</a:t>
            </a:r>
            <a:r>
              <a:rPr lang="zh-CN" altLang="en-US" dirty="0"/>
              <a:t>特定的函数和方法</a:t>
            </a:r>
            <a:endParaRPr lang="en-US" altLang="zh-CN" dirty="0"/>
          </a:p>
          <a:p>
            <a:pPr lvl="1"/>
            <a:r>
              <a:rPr lang="zh-CN" altLang="en-US" dirty="0"/>
              <a:t>持久化测试可能需要</a:t>
            </a:r>
            <a:r>
              <a:rPr lang="en-US" altLang="zh-CN" dirty="0"/>
              <a:t>10G+</a:t>
            </a:r>
            <a:r>
              <a:rPr lang="zh-CN" altLang="en-US" dirty="0"/>
              <a:t>硬盘大小，只要你确定自己没“耍花招”，可以修改其代码，将测试量变小。（我们测试时会使用新的测试）</a:t>
            </a:r>
            <a:endParaRPr lang="en-US" altLang="zh-CN" dirty="0"/>
          </a:p>
          <a:p>
            <a:r>
              <a:rPr lang="zh-CN" altLang="en-US" dirty="0"/>
              <a:t>性能测试和瓶颈分析</a:t>
            </a:r>
            <a:endParaRPr lang="en-US" altLang="zh-CN" dirty="0"/>
          </a:p>
          <a:p>
            <a:pPr lvl="1"/>
            <a:r>
              <a:rPr lang="zh-CN" altLang="en-US" dirty="0"/>
              <a:t>掌握软件测试方法和性能瓶颈分析</a:t>
            </a:r>
          </a:p>
          <a:p>
            <a:pPr lvl="1"/>
            <a:r>
              <a:rPr lang="zh-CN" altLang="en-US" dirty="0"/>
              <a:t>测试目的：</a:t>
            </a:r>
            <a:endParaRPr lang="en-US" altLang="zh-CN" dirty="0"/>
          </a:p>
          <a:p>
            <a:pPr lvl="2"/>
            <a:r>
              <a:rPr lang="zh-CN" altLang="en-US" dirty="0"/>
              <a:t>延迟：表现系统性能</a:t>
            </a:r>
            <a:endParaRPr lang="en-US" altLang="zh-CN" dirty="0"/>
          </a:p>
          <a:p>
            <a:pPr lvl="2"/>
            <a:r>
              <a:rPr lang="zh-CN" altLang="en-US" dirty="0"/>
              <a:t>吞吐量：表现系统性能，并表现出</a:t>
            </a:r>
            <a:r>
              <a:rPr lang="en-US" altLang="zh-CN" dirty="0"/>
              <a:t>compaction</a:t>
            </a:r>
            <a:r>
              <a:rPr lang="zh-CN" altLang="en-US" dirty="0"/>
              <a:t>对性能的影响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1420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>
            <a:normAutofit/>
          </a:bodyPr>
          <a:lstStyle/>
          <a:p>
            <a:r>
              <a:rPr lang="zh-CN" altLang="en-US" dirty="0"/>
              <a:t>请使用 </a:t>
            </a:r>
            <a:r>
              <a:rPr lang="en-US" altLang="zh-CN" dirty="0" err="1"/>
              <a:t>c++</a:t>
            </a:r>
            <a:r>
              <a:rPr lang="en-US" altLang="zh-CN" dirty="0"/>
              <a:t>17</a:t>
            </a:r>
            <a:r>
              <a:rPr lang="zh-CN" altLang="en-US" dirty="0"/>
              <a:t> 标准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文件操作（主要用于创建</a:t>
            </a:r>
            <a:r>
              <a:rPr lang="en-US" altLang="zh-CN" dirty="0"/>
              <a:t>/</a:t>
            </a:r>
            <a:r>
              <a:rPr lang="zh-CN" altLang="en-US" dirty="0"/>
              <a:t>删除目录）</a:t>
            </a:r>
            <a:endParaRPr lang="en-US" altLang="zh-CN" dirty="0"/>
          </a:p>
          <a:p>
            <a:pPr lvl="1"/>
            <a:r>
              <a:rPr lang="zh-CN" altLang="en-US" dirty="0"/>
              <a:t>可参考标准库中的文件系统库 </a:t>
            </a:r>
            <a:r>
              <a:rPr lang="en-US" altLang="zh-CN" dirty="0">
                <a:hlinkClick r:id="rId2"/>
              </a:rPr>
              <a:t>https://zh.cppreference.com/w/cpp/filesystem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二进制文件的访问</a:t>
            </a:r>
            <a:endParaRPr lang="en-US" altLang="zh-CN" dirty="0"/>
          </a:p>
          <a:p>
            <a:pPr lvl="1"/>
            <a:r>
              <a:rPr lang="en-US" dirty="0" err="1"/>
              <a:t>ostream</a:t>
            </a:r>
            <a:r>
              <a:rPr lang="en-US" dirty="0"/>
              <a:t> &amp; write(char* buffer, int count);</a:t>
            </a:r>
          </a:p>
          <a:p>
            <a:pPr lvl="1"/>
            <a:r>
              <a:rPr lang="en-US" dirty="0" err="1"/>
              <a:t>istream</a:t>
            </a:r>
            <a:r>
              <a:rPr lang="en-US" dirty="0"/>
              <a:t> &amp; read(char* buffer, int count);</a:t>
            </a:r>
          </a:p>
          <a:p>
            <a:pPr lvl="1"/>
            <a:r>
              <a:rPr lang="zh-CN" altLang="en-US" dirty="0"/>
              <a:t>可参考 </a:t>
            </a:r>
            <a:r>
              <a:rPr lang="en-US" dirty="0">
                <a:hlinkClick r:id="rId3"/>
              </a:rPr>
              <a:t>http://c.biancheng.net/view/302.html</a:t>
            </a:r>
            <a:br>
              <a:rPr lang="en-US" dirty="0"/>
            </a:br>
            <a:r>
              <a:rPr lang="en-US" dirty="0">
                <a:hlinkClick r:id="rId4"/>
              </a:rPr>
              <a:t>https://zh.cppreference.com/w/cpp/io/basic_ifstream</a:t>
            </a:r>
            <a:br>
              <a:rPr lang="en-US" dirty="0"/>
            </a:br>
            <a:r>
              <a:rPr lang="en-US" dirty="0">
                <a:hlinkClick r:id="rId5"/>
              </a:rPr>
              <a:t>https://zh.cppreference.com/w/cpp/io/basic_ofstream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其他资料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161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42D-182C-E54A-BBCA-CED139AE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589142"/>
            <a:ext cx="1084667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可选的优化方向和方法</a:t>
            </a:r>
          </a:p>
          <a:p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提升合并速度</a:t>
            </a:r>
            <a:endParaRPr lang="en-US" altLang="zh-CN" dirty="0"/>
          </a:p>
          <a:p>
            <a:pPr lvl="1"/>
            <a:r>
              <a:rPr lang="zh-CN" altLang="en-US" dirty="0"/>
              <a:t>提升读写性能</a:t>
            </a:r>
            <a:endParaRPr lang="en-US" altLang="zh-CN" dirty="0"/>
          </a:p>
          <a:p>
            <a:pPr lvl="1"/>
            <a:r>
              <a:rPr lang="zh-CN" altLang="en-US" dirty="0"/>
              <a:t>减少写放大</a:t>
            </a:r>
            <a:endParaRPr lang="en-US" altLang="zh-CN" dirty="0"/>
          </a:p>
          <a:p>
            <a:pPr lvl="1"/>
            <a:r>
              <a:rPr lang="zh-CN" altLang="en-US" dirty="0"/>
              <a:t>提升可靠性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使用布隆过滤器（</a:t>
            </a:r>
            <a:r>
              <a:rPr lang="en-US" altLang="zh-CN" dirty="0"/>
              <a:t>Bloom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）：快速判断指定</a:t>
            </a:r>
            <a:r>
              <a:rPr lang="en-US" altLang="zh-CN" dirty="0"/>
              <a:t>Key</a:t>
            </a:r>
            <a:r>
              <a:rPr lang="zh-CN" altLang="en-US" dirty="0"/>
              <a:t>不在某个</a:t>
            </a:r>
            <a:r>
              <a:rPr lang="en-US" altLang="zh-CN" dirty="0" err="1"/>
              <a:t>SSTable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增加 </a:t>
            </a:r>
            <a:r>
              <a:rPr lang="en-US" altLang="zh-CN" dirty="0"/>
              <a:t>write-ahead-log</a:t>
            </a:r>
            <a:r>
              <a:rPr lang="zh-CN" altLang="en-US" dirty="0"/>
              <a:t>：保证写到</a:t>
            </a:r>
            <a:r>
              <a:rPr lang="en-US" altLang="zh-CN" dirty="0" err="1"/>
              <a:t>MemTable</a:t>
            </a:r>
            <a:r>
              <a:rPr lang="zh-CN" altLang="en-US" dirty="0"/>
              <a:t>的数据不会丢失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887B7-ACA2-4B49-AB11-666B6C7E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1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764-C492-EC4F-852E-4C93150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DE04-84BE-3943-80CC-68F2AC93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dirty="0"/>
              <a:t>Log-Structured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</a:p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开源项目</a:t>
            </a:r>
            <a:r>
              <a:rPr lang="en-US" altLang="zh-CN" dirty="0" err="1"/>
              <a:t>LevelDB</a:t>
            </a:r>
            <a:r>
              <a:rPr lang="zh-CN" altLang="en-US" dirty="0"/>
              <a:t>和</a:t>
            </a:r>
            <a:r>
              <a:rPr lang="en-US" altLang="zh-CN" dirty="0"/>
              <a:t>Facebook</a:t>
            </a:r>
            <a:r>
              <a:rPr lang="zh-CN" altLang="en-US" dirty="0"/>
              <a:t>开源项目</a:t>
            </a:r>
            <a:r>
              <a:rPr lang="en-US" altLang="zh-CN" dirty="0" err="1"/>
              <a:t>RocksDB</a:t>
            </a:r>
            <a:r>
              <a:rPr lang="zh-CN" altLang="en-US" dirty="0"/>
              <a:t>的核心数据结构</a:t>
            </a:r>
            <a:endParaRPr lang="en-US" altLang="zh-CN" dirty="0"/>
          </a:p>
          <a:p>
            <a:r>
              <a:rPr lang="zh-CN" altLang="en-US" dirty="0"/>
              <a:t>是近年来存储学术会议中的热门话题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87ECB-08DB-C542-B918-C53DC04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54" y="3303740"/>
            <a:ext cx="1600200" cy="1607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36A96-734C-444F-BDC9-626C176E9A34}"/>
              </a:ext>
            </a:extLst>
          </p:cNvPr>
          <p:cNvSpPr txBox="1"/>
          <p:nvPr/>
        </p:nvSpPr>
        <p:spPr>
          <a:xfrm>
            <a:off x="73351" y="6314898"/>
            <a:ext cx="105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/commons/thumb/d/da/</a:t>
            </a:r>
            <a:r>
              <a:rPr lang="en-US" dirty="0" err="1"/>
              <a:t>Rocksdb-icon.svg</a:t>
            </a:r>
            <a:r>
              <a:rPr lang="en-US" dirty="0"/>
              <a:t>/220px-Rocksdb-icon.svg.png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BDFC0-3540-5E4F-98DF-465DDE9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84" y="3490859"/>
            <a:ext cx="3556000" cy="135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55F7-7343-B344-BD96-EEDC06031C63}"/>
              </a:ext>
            </a:extLst>
          </p:cNvPr>
          <p:cNvSpPr txBox="1"/>
          <p:nvPr/>
        </p:nvSpPr>
        <p:spPr>
          <a:xfrm>
            <a:off x="73351" y="6545820"/>
            <a:ext cx="682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dbdb.io</a:t>
            </a:r>
            <a:r>
              <a:rPr lang="en-US" dirty="0"/>
              <a:t>/media/logos/leveldb-horizontal.png.280x250_q85.png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E91A-404F-C146-BC9A-3FEC1EC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6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764-C492-EC4F-852E-4C93150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DE04-84BE-3943-80CC-68F2AC93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dirty="0"/>
              <a:t>Log-Structured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</a:p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开源项目</a:t>
            </a:r>
            <a:r>
              <a:rPr lang="en-US" altLang="zh-CN" dirty="0" err="1"/>
              <a:t>LevelDB</a:t>
            </a:r>
            <a:r>
              <a:rPr lang="zh-CN" altLang="en-US" dirty="0"/>
              <a:t>和</a:t>
            </a:r>
            <a:r>
              <a:rPr lang="en-US" altLang="zh-CN" dirty="0"/>
              <a:t>Facebook</a:t>
            </a:r>
            <a:r>
              <a:rPr lang="zh-CN" altLang="en-US" dirty="0"/>
              <a:t>开源项目</a:t>
            </a:r>
            <a:r>
              <a:rPr lang="en-US" altLang="zh-CN" dirty="0" err="1"/>
              <a:t>RocksDB</a:t>
            </a:r>
            <a:r>
              <a:rPr lang="zh-CN" altLang="en-US" dirty="0"/>
              <a:t>的核心数据结构</a:t>
            </a:r>
            <a:endParaRPr lang="en-US" altLang="zh-CN" dirty="0"/>
          </a:p>
          <a:p>
            <a:r>
              <a:rPr lang="zh-CN" altLang="en-US" dirty="0"/>
              <a:t>是近年来存储学术会议中的热门话题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CN" dirty="0"/>
              <a:t>磁盘</a:t>
            </a:r>
            <a:r>
              <a:rPr lang="zh-CN" altLang="en-US" dirty="0"/>
              <a:t>的特点</a:t>
            </a:r>
            <a:endParaRPr lang="en-US" altLang="zh-CN" dirty="0"/>
          </a:p>
          <a:p>
            <a:pPr lvl="1"/>
            <a:r>
              <a:rPr lang="zh-CN" altLang="en-US" dirty="0"/>
              <a:t>顺序访问速度更快（寻道时间短）</a:t>
            </a:r>
            <a:endParaRPr lang="en-US" altLang="zh-CN" dirty="0"/>
          </a:p>
          <a:p>
            <a:pPr lvl="1"/>
            <a:r>
              <a:rPr lang="zh-CN" altLang="en-US" dirty="0"/>
              <a:t>以块（</a:t>
            </a:r>
            <a:r>
              <a:rPr lang="en-US" altLang="zh-CN" dirty="0"/>
              <a:t>Block</a:t>
            </a:r>
            <a:r>
              <a:rPr lang="zh-CN" altLang="en-US" dirty="0"/>
              <a:t>）为粒度访问（</a:t>
            </a:r>
            <a:r>
              <a:rPr lang="en-US" altLang="zh-CN" dirty="0"/>
              <a:t>512B</a:t>
            </a:r>
            <a:r>
              <a:rPr lang="zh-CN" altLang="en-US" dirty="0"/>
              <a:t>或者</a:t>
            </a:r>
            <a:r>
              <a:rPr lang="en-US" altLang="zh-CN" dirty="0"/>
              <a:t>4KB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87ECB-08DB-C542-B918-C53DC04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54" y="3303740"/>
            <a:ext cx="1600200" cy="1607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36A96-734C-444F-BDC9-626C176E9A34}"/>
              </a:ext>
            </a:extLst>
          </p:cNvPr>
          <p:cNvSpPr txBox="1"/>
          <p:nvPr/>
        </p:nvSpPr>
        <p:spPr>
          <a:xfrm>
            <a:off x="73351" y="6314898"/>
            <a:ext cx="105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/commons/thumb/d/da/</a:t>
            </a:r>
            <a:r>
              <a:rPr lang="en-US" dirty="0" err="1"/>
              <a:t>Rocksdb-icon.svg</a:t>
            </a:r>
            <a:r>
              <a:rPr lang="en-US" dirty="0"/>
              <a:t>/220px-Rocksdb-icon.svg.png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BDFC0-3540-5E4F-98DF-465DDE9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84" y="3490859"/>
            <a:ext cx="3556000" cy="135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55F7-7343-B344-BD96-EEDC06031C63}"/>
              </a:ext>
            </a:extLst>
          </p:cNvPr>
          <p:cNvSpPr txBox="1"/>
          <p:nvPr/>
        </p:nvSpPr>
        <p:spPr>
          <a:xfrm>
            <a:off x="73351" y="6545820"/>
            <a:ext cx="682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dbdb.io</a:t>
            </a:r>
            <a:r>
              <a:rPr lang="en-US" dirty="0"/>
              <a:t>/media/logos/leveldb-horizontal.png.280x250_q85.png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7AD2-B6F4-C34F-B8D9-607A35F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85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42D-182C-E54A-BBCA-CED139AE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en-US" altLang="zh-CN" dirty="0"/>
              <a:t>PUT(K,V)</a:t>
            </a:r>
            <a:r>
              <a:rPr lang="zh-CN" altLang="en-US" dirty="0"/>
              <a:t>：设置键</a:t>
            </a:r>
            <a:r>
              <a:rPr lang="en-US" altLang="zh-CN" dirty="0"/>
              <a:t>K</a:t>
            </a:r>
            <a:r>
              <a:rPr lang="zh-CN" altLang="en-US" dirty="0"/>
              <a:t>的值为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GET(K)</a:t>
            </a:r>
            <a:r>
              <a:rPr lang="zh-CN" altLang="en-US" dirty="0"/>
              <a:t>：获取键</a:t>
            </a:r>
            <a:r>
              <a:rPr lang="en-US" altLang="zh-CN" dirty="0"/>
              <a:t>K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SCAN(K1,</a:t>
            </a:r>
            <a:r>
              <a:rPr lang="zh-CN" altLang="en-US" dirty="0"/>
              <a:t> </a:t>
            </a:r>
            <a:r>
              <a:rPr lang="en-US" altLang="zh-CN" dirty="0"/>
              <a:t>K2)</a:t>
            </a:r>
            <a:r>
              <a:rPr lang="zh-CN" altLang="en-US" dirty="0"/>
              <a:t>：获取键在</a:t>
            </a:r>
            <a:r>
              <a:rPr lang="en-US" altLang="zh-CN" dirty="0"/>
              <a:t>K1~K2</a:t>
            </a:r>
            <a:r>
              <a:rPr lang="zh-CN" altLang="en-US" dirty="0"/>
              <a:t>之间的所有键值对（使用迭代器）</a:t>
            </a:r>
            <a:endParaRPr lang="en-US" altLang="zh-CN" dirty="0"/>
          </a:p>
          <a:p>
            <a:r>
              <a:rPr lang="en-US" altLang="zh-CN" dirty="0"/>
              <a:t>DELETE(K)</a:t>
            </a:r>
            <a:r>
              <a:rPr lang="zh-CN" altLang="en-US" dirty="0"/>
              <a:t>：删除键</a:t>
            </a:r>
            <a:r>
              <a:rPr lang="en-US" altLang="zh-CN" dirty="0"/>
              <a:t>K</a:t>
            </a:r>
            <a:r>
              <a:rPr lang="zh-CN" altLang="en-US" dirty="0"/>
              <a:t>和其值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0A8E3-9B47-854A-A611-61DA8E6A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572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28577-F863-7A4A-8EB4-5B2053D9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6614369" cy="54272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内存存储 </a:t>
            </a:r>
            <a:r>
              <a:rPr lang="en-US" altLang="zh-CN" dirty="0" err="1"/>
              <a:t>MemTable</a:t>
            </a:r>
            <a:endParaRPr lang="en-US" altLang="zh-CN" dirty="0"/>
          </a:p>
          <a:p>
            <a:pPr lvl="1"/>
            <a:r>
              <a:rPr lang="zh-CN" altLang="en-US" dirty="0"/>
              <a:t>常用的是跳表（</a:t>
            </a:r>
            <a:r>
              <a:rPr lang="en-US" dirty="0"/>
              <a:t>skip-list</a:t>
            </a:r>
            <a:r>
              <a:rPr lang="zh-CN" altLang="en-US" dirty="0"/>
              <a:t>）</a:t>
            </a:r>
            <a:r>
              <a:rPr lang="en-US" dirty="0"/>
              <a:t>，</a:t>
            </a:r>
            <a:r>
              <a:rPr lang="zh-CN" altLang="en-US" dirty="0"/>
              <a:t>也可以选用平衡二叉树等</a:t>
            </a:r>
            <a:endParaRPr lang="en-US" altLang="zh-CN" dirty="0"/>
          </a:p>
          <a:p>
            <a:pPr lvl="1"/>
            <a:r>
              <a:rPr lang="zh-CN" altLang="en-US" dirty="0"/>
              <a:t>新写入的数据均被保存在</a:t>
            </a:r>
            <a:r>
              <a:rPr lang="en-US" altLang="zh-CN" dirty="0" err="1"/>
              <a:t>MemTable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磁盘存储 </a:t>
            </a:r>
            <a:r>
              <a:rPr lang="en-US" altLang="zh-CN" dirty="0" err="1"/>
              <a:t>SSTable</a:t>
            </a:r>
            <a:endParaRPr lang="en-US" altLang="zh-CN" dirty="0"/>
          </a:p>
          <a:p>
            <a:pPr lvl="1"/>
            <a:r>
              <a:rPr lang="zh-CN" altLang="en-US" dirty="0"/>
              <a:t>分层保存持久化数据</a:t>
            </a:r>
            <a:endParaRPr lang="en-US" altLang="zh-CN" dirty="0"/>
          </a:p>
          <a:p>
            <a:pPr lvl="1"/>
            <a:r>
              <a:rPr lang="zh-CN" altLang="en-US" dirty="0"/>
              <a:t>每层有多个固定大小的</a:t>
            </a:r>
            <a:r>
              <a:rPr lang="zh-CN" altLang="en-US" b="1" dirty="0"/>
              <a:t>只读</a:t>
            </a:r>
            <a:r>
              <a:rPr lang="zh-CN" altLang="en-US" dirty="0"/>
              <a:t>文件（</a:t>
            </a:r>
            <a:r>
              <a:rPr lang="en-US" altLang="zh-CN" dirty="0" err="1"/>
              <a:t>SSTable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每个文件中保存的</a:t>
            </a:r>
            <a:r>
              <a:rPr lang="en-US" dirty="0"/>
              <a:t>key</a:t>
            </a:r>
            <a:r>
              <a:rPr lang="zh-CN" altLang="en-US" dirty="0"/>
              <a:t>是</a:t>
            </a:r>
            <a:r>
              <a:rPr lang="zh-CN" altLang="en-US" b="1" dirty="0"/>
              <a:t>有序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越下层文件数量越多，比例是预设的</a:t>
            </a:r>
            <a:endParaRPr lang="en-US" altLang="zh-CN" dirty="0"/>
          </a:p>
          <a:p>
            <a:pPr lvl="1"/>
            <a:r>
              <a:rPr lang="zh-CN" altLang="en-US" dirty="0"/>
              <a:t>除第</a:t>
            </a:r>
            <a:r>
              <a:rPr lang="en-US" altLang="zh-CN" dirty="0"/>
              <a:t>0</a:t>
            </a:r>
            <a:r>
              <a:rPr lang="zh-CN" altLang="en-US" dirty="0"/>
              <a:t>层外，同一层中文件保存的</a:t>
            </a:r>
            <a:r>
              <a:rPr lang="en-US" dirty="0"/>
              <a:t>key</a:t>
            </a:r>
            <a:r>
              <a:rPr lang="zh-CN" altLang="en-US" dirty="0"/>
              <a:t>区间不相交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7EC6E-2F93-0B4B-AB7E-62B3D2E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E6460-1F15-C14F-95B3-6957EBDA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基本结构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025963-7EFF-1541-804A-660283840DF8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D665AB-20D9-7942-914A-3E51017AC72E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667859-8833-1247-8627-BD440C855EE0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8BF60D-ED72-A947-92D3-1749CA227C7F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E4A96E-3D81-7649-9B33-1789D245F3A5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5BFA71-E0E6-704A-8F60-C2B033EB5818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C72CBCF-C3C7-1240-8AB2-5F2C609AE19A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B6EF65-A463-784B-B473-81F1AD14B4C1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1DF2648-D455-6F42-BC3B-0DF32B4CDFBB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6CE7F1-DF2C-0A47-8681-88BA48112072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6605D05-3ED2-AF48-9DC9-A647DE694115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1CF319F-F8A5-8B4A-AB10-9EA293948130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D58F22A-7FEF-6342-BA62-62A631EB63FB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2D765-7AAC-C24C-A88D-5A2FBDE4F494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5895F54-9B2A-A14F-ABAA-D1D9B534EAD0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39BF172-8B02-6B48-9B12-6E494D6CDC93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37AD11-B239-E746-821F-C025CF2E0A5E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663BB09-7F90-E849-86F1-5821D438D7F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F654C1E-7F87-4643-8185-5DD2D3655DC1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2D9713A-863C-B54A-A146-006611924C3B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8DDC279-AE6F-734E-A10C-144899279BD7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7B9FF58-532A-0844-B183-3ED9C6B25358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E6284E2-B566-C245-9E4A-AFFC7CABAD0F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EC64D7-8000-DC4B-B69D-4C9EABBC504A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F10E6E3-ECE2-1847-A16B-C5924A9E6BF6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5ACCBE-79F8-2543-9513-131D22CFC326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5A0AC17-8BF1-8A4A-80DA-95C137336FEB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9F80CDD-AFE4-2A4C-A38B-3CB9E09564E9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3012FDE-1097-9049-A9BB-8775C8B2C6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0AC11D2-883B-574D-8DA8-0B2F4C7B5739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895D113-D5DB-B043-A46D-B63744ECEF25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CC8184FB-5F20-E04F-941F-8568D490363A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EBD440-FFC1-3944-AE3D-04CF6C44D0D5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66E86C-35A9-3348-947B-39C64388E69E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93E7CF-7B9A-854F-BBB0-8509CB82B3E8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EB075-D95B-9044-AF88-FF530D5C136D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6181C2C-B468-CE46-B230-B15CD313D51F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D5F5E4-CB85-614C-8032-8E080C0D3C8B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9717A9-E7D0-744A-9BAF-B3D144DC7B03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BB7A49-0F72-A242-8B1E-EC5740243337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2DC748C-2F9E-DC4D-A353-8C98CA70C7B0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D769C3-1075-DA4B-8238-849D51B32B0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DE438A-513B-5847-AA09-B0EC7FA10A5A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15A180-BBB7-4649-BB67-037058CABD67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D759B6-35CA-944B-BDD8-2388E2E575C4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AF8CA7-45A4-9646-BF07-2AD991DB0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345630-905A-694A-93CC-A2076ADEA33C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7767E-A1DF-D847-AA70-B2F3EA02A783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5DDE26-9461-074C-B946-A31C07A0FA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BE0911-972D-3846-91C6-95ADEDAEB13D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5D73921-74D1-0843-B91C-925496975FFB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DF6326-1881-FD44-8671-3A6C45DDD2A5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608D60-0621-1348-ADD5-088EBE127275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7921EC-4B82-C84A-864D-4BDD8B506148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85FCFF-08D4-F248-97CF-C54973CC2A81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E91DF3-1F11-8B49-A970-848C848076C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25EE0B-BEB2-144A-85E8-CFCA6BFEB782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0AEF25C-1624-C64A-B37A-EAC0F8A82CF2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C1DA0-C5B5-334A-B2DC-4E01981A73A7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52BC0-9F09-0245-A0EF-F918160D8612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ED5466C-707C-BB4D-8F89-4B893E3A711F}"/>
              </a:ext>
            </a:extLst>
          </p:cNvPr>
          <p:cNvSpPr txBox="1"/>
          <p:nvPr/>
        </p:nvSpPr>
        <p:spPr>
          <a:xfrm>
            <a:off x="175364" y="6501008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SSTable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Strings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013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3324199" y="2702039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592098" y="2333443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1678264" y="2332761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409644" y="2332761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2367922" y="2332761"/>
            <a:ext cx="1041722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2E370-37AF-D040-87C0-8DD8C7F80DAE}"/>
              </a:ext>
            </a:extLst>
          </p:cNvPr>
          <p:cNvSpPr/>
          <p:nvPr/>
        </p:nvSpPr>
        <p:spPr>
          <a:xfrm>
            <a:off x="4099301" y="2332761"/>
            <a:ext cx="1775749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5875051" y="2332761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6564709" y="2332761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7254367" y="2332761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CF25F-75A9-264C-B3DF-7AFA5CD225BD}"/>
              </a:ext>
            </a:extLst>
          </p:cNvPr>
          <p:cNvSpPr/>
          <p:nvPr/>
        </p:nvSpPr>
        <p:spPr>
          <a:xfrm>
            <a:off x="7944025" y="2332761"/>
            <a:ext cx="689658" cy="544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8633683" y="2332761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9323341" y="2332761"/>
            <a:ext cx="689658" cy="54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D4050C-6D17-9043-912E-3A14E64C08E5}"/>
              </a:ext>
            </a:extLst>
          </p:cNvPr>
          <p:cNvCxnSpPr>
            <a:cxnSpLocks/>
            <a:stCxn id="14" idx="2"/>
            <a:endCxn id="25" idx="2"/>
          </p:cNvCxnSpPr>
          <p:nvPr/>
        </p:nvCxnSpPr>
        <p:spPr>
          <a:xfrm rot="5400000" flipH="1">
            <a:off x="6192698" y="90958"/>
            <a:ext cx="3121" cy="5568507"/>
          </a:xfrm>
          <a:prstGeom prst="bentConnector3">
            <a:avLst>
              <a:gd name="adj1" fmla="val -732457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C2D36C-3219-8541-8510-27F7F6BD528E}"/>
              </a:ext>
            </a:extLst>
          </p:cNvPr>
          <p:cNvCxnSpPr>
            <a:cxnSpLocks/>
            <a:stCxn id="11" idx="0"/>
            <a:endCxn id="44" idx="0"/>
          </p:cNvCxnSpPr>
          <p:nvPr/>
        </p:nvCxnSpPr>
        <p:spPr>
          <a:xfrm rot="16200000" flipH="1" flipV="1">
            <a:off x="4638209" y="-627544"/>
            <a:ext cx="682" cy="5921292"/>
          </a:xfrm>
          <a:prstGeom prst="bentConnector3">
            <a:avLst>
              <a:gd name="adj1" fmla="val -3351906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A4CFA56-AF1E-1042-8078-439F945FC9A2}"/>
              </a:ext>
            </a:extLst>
          </p:cNvPr>
          <p:cNvSpPr/>
          <p:nvPr/>
        </p:nvSpPr>
        <p:spPr>
          <a:xfrm rot="5400000">
            <a:off x="3957634" y="1149269"/>
            <a:ext cx="327344" cy="4886806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3495810" y="37790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数据区</a:t>
            </a:r>
            <a:endParaRPr lang="en-CN" sz="2400" b="1" dirty="0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8891B09-55B3-D546-B4B3-1D4C61EABFF4}"/>
              </a:ext>
            </a:extLst>
          </p:cNvPr>
          <p:cNvSpPr/>
          <p:nvPr/>
        </p:nvSpPr>
        <p:spPr>
          <a:xfrm rot="5400000">
            <a:off x="8125182" y="1868527"/>
            <a:ext cx="327344" cy="3448290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D2D1F-0F29-2646-B4BA-3998153F6EDC}"/>
              </a:ext>
            </a:extLst>
          </p:cNvPr>
          <p:cNvSpPr txBox="1"/>
          <p:nvPr/>
        </p:nvSpPr>
        <p:spPr>
          <a:xfrm>
            <a:off x="7733953" y="37965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索引区</a:t>
            </a:r>
            <a:endParaRPr lang="en-CN" sz="2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9731D4-5393-7D43-A08C-FB1A09548DF6}"/>
              </a:ext>
            </a:extLst>
          </p:cNvPr>
          <p:cNvSpPr/>
          <p:nvPr/>
        </p:nvSpPr>
        <p:spPr>
          <a:xfrm>
            <a:off x="1677902" y="2336870"/>
            <a:ext cx="4886805" cy="5440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6563805" y="2336870"/>
            <a:ext cx="3448291" cy="5440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格式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EFAB1-1A03-5E44-BDAA-92C008A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54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7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59376">
            <a:off x="1972697" y="2797584"/>
            <a:ext cx="20957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22138" y="3216140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9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3148704">
            <a:off x="1473990" y="3393766"/>
            <a:ext cx="27312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11432" y="3998781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95216-F4C6-7D41-9997-7E7C074C298D}"/>
              </a:ext>
            </a:extLst>
          </p:cNvPr>
          <p:cNvSpPr txBox="1"/>
          <p:nvPr/>
        </p:nvSpPr>
        <p:spPr>
          <a:xfrm>
            <a:off x="7580243" y="-728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01B494-B805-6C4F-8CDB-49569AB18B52}"/>
              </a:ext>
            </a:extLst>
          </p:cNvPr>
          <p:cNvSpPr txBox="1"/>
          <p:nvPr/>
        </p:nvSpPr>
        <p:spPr>
          <a:xfrm>
            <a:off x="214547" y="519542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从磁盘中读取文件很慢！</a:t>
            </a:r>
            <a:endParaRPr lang="en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0BDD4F-4674-014C-A2C0-E2FAB8E5C683}"/>
              </a:ext>
            </a:extLst>
          </p:cNvPr>
          <p:cNvSpPr txBox="1"/>
          <p:nvPr/>
        </p:nvSpPr>
        <p:spPr>
          <a:xfrm>
            <a:off x="914400" y="6016487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en-US" altLang="zh-CN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en-CN" sz="2400" b="1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-0.00255 L 0.13008 -0.0048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5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1" id="{7B00A937-FC0A-794A-93C5-E0BB93ABC9A3}" vid="{5CB10063-4D4D-564E-B976-BB188B1CD5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1056</Words>
  <Application>Microsoft Macintosh PowerPoint</Application>
  <PresentationFormat>Widescreen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Microsoft YaHei</vt:lpstr>
      <vt:lpstr>Yuanti SC</vt:lpstr>
      <vt:lpstr>Arial</vt:lpstr>
      <vt:lpstr>Calibri</vt:lpstr>
      <vt:lpstr>Office Theme</vt:lpstr>
      <vt:lpstr>Project 1: LSM Trees 键值存储系统</vt:lpstr>
      <vt:lpstr>LSM Tree 键值存储系统</vt:lpstr>
      <vt:lpstr>LSM Tree 键值存储系统</vt:lpstr>
      <vt:lpstr>LSM Tree 键值存储系统</vt:lpstr>
      <vt:lpstr>LSM Tree 基本结构</vt:lpstr>
      <vt:lpstr>SSTable格式</vt:lpstr>
      <vt:lpstr>GET(K)</vt:lpstr>
      <vt:lpstr>GET(K)</vt:lpstr>
      <vt:lpstr>GET(K)</vt:lpstr>
      <vt:lpstr>优化：将索引缓存在DRAM中</vt:lpstr>
      <vt:lpstr>PUT(K, V)</vt:lpstr>
      <vt:lpstr>Compaction</vt:lpstr>
      <vt:lpstr>Compaction</vt:lpstr>
      <vt:lpstr>Compaction</vt:lpstr>
      <vt:lpstr>DELETE(K)</vt:lpstr>
      <vt:lpstr>代码</vt:lpstr>
      <vt:lpstr>其他资料</vt:lpstr>
      <vt:lpstr>LSM Tree 键值存储系统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Mingkai Dong</cp:lastModifiedBy>
  <cp:revision>298</cp:revision>
  <dcterms:created xsi:type="dcterms:W3CDTF">2020-02-29T04:46:51Z</dcterms:created>
  <dcterms:modified xsi:type="dcterms:W3CDTF">2020-03-10T01:49:53Z</dcterms:modified>
</cp:coreProperties>
</file>