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7e98b3a83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7e98b3a83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7f9b0725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7f9b0725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7e98b3a83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7e98b3a83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7e98b3a83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7e98b3a83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rfonline.org/wp-content/uploads/2021/08/Leveraging-ESG-to-Optimize-Your-Risk-Management-Strategy_DB.pdf" TargetMode="External"/><Relationship Id="rId4" Type="http://schemas.openxmlformats.org/officeDocument/2006/relationships/hyperlink" Target="https://www.bankrate.com/investing/esg-investing-statistics/#popularity-growth" TargetMode="External"/><Relationship Id="rId5" Type="http://schemas.openxmlformats.org/officeDocument/2006/relationships/hyperlink" Target="https://portfolio-adviser.com/aic-interest-in-esg-investing-falls-for-third-year-running/#:~:text=Some%2043%25%20consider%20themselves%20%E2%80%9Cfans,AIC%20by%20Research%20in%20Finance.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alistairking/public-company-esg-ratings-dataset" TargetMode="External"/><Relationship Id="rId4" Type="http://schemas.openxmlformats.org/officeDocument/2006/relationships/hyperlink" Target="https://datacatalog.worldbank.org/search/dataset/0037651/Environment--Social-and-Governance-Data" TargetMode="External"/><Relationship Id="rId5" Type="http://schemas.openxmlformats.org/officeDocument/2006/relationships/hyperlink" Target="https://www.kaggle.com/datasets/rikinzala/s-and-p-500-esg-and-stocks-data-2023-24" TargetMode="External"/><Relationship Id="rId6" Type="http://schemas.openxmlformats.org/officeDocument/2006/relationships/hyperlink" Target="https://polygon.io/docs/stocks/getting-started" TargetMode="External"/><Relationship Id="rId7" Type="http://schemas.openxmlformats.org/officeDocument/2006/relationships/hyperlink" Target="https://pypi.org/project/yfinance/#description" TargetMode="External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impact of ESG ratings on Financial Performance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companies with higher ESG ratings experience better financial outcomes?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3999" cy="5142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ESG investing be practical?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187600" y="1152425"/>
            <a:ext cx="5908800" cy="1791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Key Stats:</a:t>
            </a:r>
            <a:endParaRPr sz="13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Open Sans"/>
              <a:buChar char="●"/>
            </a:pPr>
            <a:r>
              <a:rPr lang="en-GB" sz="13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ESG investing 📈 +456% (2005 - 2020) [</a:t>
            </a:r>
            <a:r>
              <a:rPr lang="en-GB" sz="1350" u="sng">
                <a:solidFill>
                  <a:schemeClr val="hlink"/>
                </a:solidFill>
                <a:hlinkClick r:id="rId3"/>
              </a:rPr>
              <a:t>1</a:t>
            </a:r>
            <a:r>
              <a:rPr lang="en-GB" sz="13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3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Open Sans"/>
              <a:buChar char="●"/>
            </a:pPr>
            <a:r>
              <a:rPr lang="en-GB" sz="13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88% of Publicly Traded Companies have ESG Initiatives in Place [</a:t>
            </a:r>
            <a:r>
              <a:rPr lang="en-GB" sz="135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2</a:t>
            </a:r>
            <a:r>
              <a:rPr lang="en-GB" sz="13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350">
              <a:solidFill>
                <a:srgbClr val="05050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Open Sans"/>
              <a:buChar char="●"/>
            </a:pPr>
            <a:r>
              <a:rPr lang="en-GB" sz="13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43% of Investors - Fans of ESG investing (2024) [</a:t>
            </a:r>
            <a:r>
              <a:rPr lang="en-GB" sz="135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3</a:t>
            </a:r>
            <a:r>
              <a:rPr lang="en-GB" sz="13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3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Open Sans"/>
              <a:buChar char="●"/>
            </a:pPr>
            <a:r>
              <a:rPr lang="en-GB" sz="13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17% - Optimistic about increased performance </a:t>
            </a:r>
            <a:endParaRPr sz="13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000" y="1251150"/>
            <a:ext cx="2967376" cy="13206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000" y="218725"/>
            <a:ext cx="1859675" cy="9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2354825" y="3237500"/>
            <a:ext cx="4173900" cy="1256700"/>
          </a:xfrm>
          <a:prstGeom prst="rect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✔️ Worthy economic endeavour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❓  Economically viable investing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77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Datasets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884400"/>
            <a:ext cx="8520600" cy="3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●"/>
            </a:pPr>
            <a:r>
              <a:rPr lang="en-GB" sz="5600" u="sng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Public Company ESG Ratings Dataset</a:t>
            </a:r>
            <a:r>
              <a:rPr lang="en-GB" sz="5600">
                <a:solidFill>
                  <a:srgbClr val="38761D"/>
                </a:solidFill>
              </a:rPr>
              <a:t> </a:t>
            </a:r>
            <a:endParaRPr sz="5600">
              <a:solidFill>
                <a:srgbClr val="38761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(ESG ratings for over 700 mid / large-cap companies across various industries)</a:t>
            </a:r>
            <a:endParaRPr sz="5600"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Arial"/>
              <a:buChar char="●"/>
            </a:pPr>
            <a:r>
              <a:rPr lang="en-GB" sz="5600" u="sng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Environment, Social and Governance Data | Data Catalog</a:t>
            </a:r>
            <a:r>
              <a:rPr lang="en-GB" sz="560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560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(Additional ESG data on regional level)</a:t>
            </a:r>
            <a:endParaRPr sz="5600"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Arial"/>
              <a:buChar char="●"/>
            </a:pPr>
            <a:r>
              <a:rPr lang="en-GB" sz="56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S&amp;P 500 ESG and Stocks Data 2023-24</a:t>
            </a:r>
            <a:r>
              <a:rPr lang="en-GB" sz="5600">
                <a:solidFill>
                  <a:srgbClr val="4A86E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5600">
              <a:solidFill>
                <a:srgbClr val="4A86E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(The ESG and Stocks data of S&amp;P 500 Constituent Companies)</a:t>
            </a:r>
            <a:endParaRPr sz="5600"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E69138"/>
              </a:buClr>
              <a:buSzPct val="100000"/>
              <a:buFont typeface="Arial"/>
              <a:buChar char="●"/>
            </a:pPr>
            <a:r>
              <a:rPr lang="en-GB" sz="5600" u="sng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Stocks API - Polygon</a:t>
            </a:r>
            <a:r>
              <a:rPr lang="en-GB" sz="5600">
                <a:solidFill>
                  <a:srgbClr val="E691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5600">
              <a:solidFill>
                <a:srgbClr val="E691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(Latest Market data from all US stock exchanges)</a:t>
            </a:r>
            <a:endParaRPr sz="5600"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Arial"/>
              <a:buChar char="●"/>
            </a:pPr>
            <a:r>
              <a:rPr lang="en-GB" sz="56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Yahoo Finance API yfinance</a:t>
            </a:r>
            <a:endParaRPr sz="5600">
              <a:solidFill>
                <a:srgbClr val="4A86E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(Latest stock market data, 4 years historical data, and ESG scores)</a:t>
            </a:r>
            <a:endParaRPr sz="5600"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6950" y="119400"/>
            <a:ext cx="4012150" cy="12028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6249000" y="2383850"/>
            <a:ext cx="2189100" cy="1934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6388925" y="2655425"/>
            <a:ext cx="296100" cy="279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6388925" y="3161675"/>
            <a:ext cx="296100" cy="279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6388925" y="3667925"/>
            <a:ext cx="296100" cy="279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775700" y="2614325"/>
            <a:ext cx="14319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ESG Data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775700" y="3626825"/>
            <a:ext cx="15801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Finance D</a:t>
            </a: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ata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775700" y="3120575"/>
            <a:ext cx="14319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Both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181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Proposed Project Workflow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920400"/>
            <a:ext cx="8520600" cy="3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 sz="1600"/>
              <a:t>Data Acquisition &amp; Cleaning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Use SQL/ BigQuery to clean and join datasets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Python to </a:t>
            </a:r>
            <a:r>
              <a:rPr lang="en-GB" sz="1600"/>
              <a:t>web scrape</a:t>
            </a:r>
            <a:r>
              <a:rPr lang="en-GB" sz="1600"/>
              <a:t> financial data and handle APIs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 sz="1600"/>
              <a:t>Data Analysis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ESG Scores &lt;-&gt; Financial Performance Metrics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Machine Learning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 sz="1600"/>
              <a:t>Data Visualisation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Streamlit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 sz="1600"/>
              <a:t>Data Insights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⬆️ ESG scores =&gt; ⬆️ Returns &amp; ⬇️Volatility?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Key findings + Actionable insights for investors &amp; corporate decision-makers 📈✅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