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0"/>
  </p:notesMasterIdLst>
  <p:sldIdLst>
    <p:sldId id="256" r:id="rId2"/>
    <p:sldId id="257" r:id="rId3"/>
    <p:sldId id="269" r:id="rId4"/>
    <p:sldId id="270" r:id="rId5"/>
    <p:sldId id="274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A60"/>
    <a:srgbClr val="36164E"/>
    <a:srgbClr val="271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5" d="100"/>
          <a:sy n="125" d="100"/>
        </p:scale>
        <p:origin x="8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BF5D-7064-934B-A4BF-17CA3875659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9438-99FA-3E48-B41D-4CF68409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46FD-B1E7-76C0-9315-9E435F88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47634-B1A5-0688-C22E-303A5FA8D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E1C6-D905-41F2-04FB-C2047891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2BB0-F113-289B-248F-4A5D5237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A479-9AD1-6641-ED8A-26A64A11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7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350A-8B1B-6416-3A3A-501CAFC8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A757-389B-443B-AD7D-B9276AF4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591-4104-F2A4-02A5-72E64BCB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8E0D-5938-DADE-891D-FF655252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4570-1054-3E64-E4F1-93BCFCBB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02F20-4C1A-F4B8-FFE6-696A15836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5A97D-0D34-AB11-72F5-5A15B85A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96DC-8FFA-9179-206C-9DA4523D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B38A-DEFF-4158-C56B-63503860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DA55-83DE-5B05-BE81-8961B1C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5182-5E08-64DD-9B4E-67EBE10A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AEE1-98C2-B586-2725-4D09A92C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1A59-2FCD-83A3-2043-D4A460A1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2853-B1C7-E040-FEF7-C8D304DF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4742-1762-4604-2E55-421AEFD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AB04-1F99-65B9-B03B-A2BF1E37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14AE2-9150-E697-7EFB-C85C470F0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D676-2583-3D82-DDC4-A627B614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5CE9-40D6-6A99-E41A-72B6A50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09FE-2EC8-3B20-6C33-F5FB743D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B2E3-C16B-5E8B-3B57-8E9D2F6E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9C97-7E36-5901-7280-0648DAB91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47ACD-6B30-979E-2E67-2073BA64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9388-3731-2211-64B2-8CBA1640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39D8-2C0C-34DF-E082-4FE169A3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59B3-3828-6112-09EF-D729261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2B12-6C83-C3DD-870A-258B1097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9650-B774-B793-9437-42F5CB5A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CAF13-FCA3-344A-0CE6-DF342099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BF071-CCA8-86B5-23D7-15A6FBBB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96401-E792-8CAB-38C7-B76E651A9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7C97C-2864-52E3-F5F5-9705C5C3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F3289-1A75-9F6F-D541-B700ACF1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6AF84-701B-90D2-900C-65DCD37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8801-34E8-8F71-0625-956DF0F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5BAA-7F92-4403-5D7C-F648DDA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DB4C5-8633-3556-7C9A-E52EED4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D6221-2D69-B4DC-E998-E32BD18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920CA-D1DF-E642-0C87-1C28BF87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7A4D6-22C1-BC78-CCA2-434CD986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8EFA-041C-604F-824E-8E3D044A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180-7B71-F299-90CB-6848E751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4E18-718D-7049-16D6-D3B29C47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5A6F-B466-5E60-8697-9C9173B3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932F-8DA7-332A-FA8A-AC56A2CB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8D9B-FC65-56EB-1632-5223D27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AF289-B2E1-7707-A9B7-A331478B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522E-CC72-11F0-74DA-4F798F6D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C850F-055C-A8A1-0F15-1D130911C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62890-2CA5-8697-DE38-396CC2F9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CC374-5464-DA5F-ADFA-4D2B86F7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45B8-B914-579C-D984-F27F95F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5D68-AC5C-F0C2-E27D-DB204600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7C83C-2564-011F-7409-FF4CB09B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CCD52-FC46-60FD-7593-2EA513B1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00D1-B4C6-8031-A7D1-75E238D65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1B94-6F71-A948-A777-97A5EB3654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CA50-4605-5D9B-0F0D-16DD65BE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528F-8D47-ED84-ED4B-AA7A567BA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B650-0497-1A40-A950-2D731E11D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00DFA-B6DC-F6F2-739C-31B9EEC4B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Quantification of mRNA Levels in the Yeast Metabolic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C162-15E9-AC7D-DF04-C278E81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By: Syed Bilal Hussain (MSc Data Science, 2022)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Supervisor: Dr. Andrew Angel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University of Aberdeen</a:t>
            </a:r>
          </a:p>
        </p:txBody>
      </p:sp>
    </p:spTree>
    <p:extLst>
      <p:ext uri="{BB962C8B-B14F-4D97-AF65-F5344CB8AC3E}">
        <p14:creationId xmlns:p14="http://schemas.microsoft.com/office/powerpoint/2010/main" val="25290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782C-A254-0783-4E61-FF66FEFC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 Aims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53EC4-BDA1-D204-4C75-F5188897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can compare mRNA quantification for different image-analysis parameters in order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identify the parameter sets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give the most consistent results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could then be extended by fully analyzing mRNA through a metabolic cycle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1D062C2B-CB40-A292-DC39-5247E4F8E8F0}"/>
              </a:ext>
            </a:extLst>
          </p:cNvPr>
          <p:cNvSpPr/>
          <p:nvPr/>
        </p:nvSpPr>
        <p:spPr>
          <a:xfrm>
            <a:off x="3156858" y="4985657"/>
            <a:ext cx="5323114" cy="968829"/>
          </a:xfrm>
          <a:prstGeom prst="frame">
            <a:avLst>
              <a:gd name="adj1" fmla="val 2941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6F7A-DCCD-1065-7552-FBF64B45D604}"/>
              </a:ext>
            </a:extLst>
          </p:cNvPr>
          <p:cNvSpPr txBox="1"/>
          <p:nvPr/>
        </p:nvSpPr>
        <p:spPr>
          <a:xfrm>
            <a:off x="1654629" y="5224110"/>
            <a:ext cx="903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 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1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 Step 2    …    Step 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n    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Result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2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BA66-4439-D45D-6BA6-A0320678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02" y="431632"/>
            <a:ext cx="3986139" cy="13308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0591-A83A-29AB-AACE-BB9C26EA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5" y="2194102"/>
            <a:ext cx="3891775" cy="39085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Transcription: Copying a segment of DNA into RNA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Translation: mRNA to Protein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NOTE: Controlling gene expression controls cell function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D10459-4D1F-33B1-FE4A-E32AA044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694139"/>
            <a:ext cx="6155141" cy="5493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03717-5242-208C-CF56-5CE86BC29482}"/>
              </a:ext>
            </a:extLst>
          </p:cNvPr>
          <p:cNvSpPr txBox="1"/>
          <p:nvPr/>
        </p:nvSpPr>
        <p:spPr>
          <a:xfrm>
            <a:off x="10797772" y="6550223"/>
            <a:ext cx="1394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ceepc.eu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77B88-7619-1E43-4425-1A8A3EC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43AC-C1E6-C6BA-626B-91232A7E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Genes similar to human; easier to study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Studying metabolic cycles helps to understand: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Metabolic disorders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Biological cycles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Altered metabolic states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Many unanswered questions (e.g.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)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Study cell-to-cell variability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AE32D7C-B1FF-01D0-DEE7-A470EA50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76" y="1323187"/>
            <a:ext cx="4737650" cy="3588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86A50-D4E6-5BA7-CCE2-1CA0E591BCE0}"/>
              </a:ext>
            </a:extLst>
          </p:cNvPr>
          <p:cNvSpPr txBox="1"/>
          <p:nvPr/>
        </p:nvSpPr>
        <p:spPr>
          <a:xfrm>
            <a:off x="9950104" y="6550223"/>
            <a:ext cx="224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Mellor Lab in Oxford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E9894-673D-727A-D427-B7C11D13FA99}"/>
              </a:ext>
            </a:extLst>
          </p:cNvPr>
          <p:cNvSpPr txBox="1"/>
          <p:nvPr/>
        </p:nvSpPr>
        <p:spPr>
          <a:xfrm>
            <a:off x="7141968" y="5025469"/>
            <a:ext cx="4650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E.g., under appropriate nutrient-limited conditions,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yeast cells synchronize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and exhibit robust transcriptional cycling of over 60% of the genome. But, why?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Poorly understood</a:t>
            </a:r>
          </a:p>
        </p:txBody>
      </p:sp>
    </p:spTree>
    <p:extLst>
      <p:ext uri="{BB962C8B-B14F-4D97-AF65-F5344CB8AC3E}">
        <p14:creationId xmlns:p14="http://schemas.microsoft.com/office/powerpoint/2010/main" val="34502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DFFB7-0C51-25A2-CAE0-1AABD8A6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About the Data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F4B-FB9A-5097-7E5A-FAC84F3A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Collected using </a:t>
            </a:r>
            <a:r>
              <a:rPr lang="en-US" sz="1900" dirty="0" err="1">
                <a:solidFill>
                  <a:schemeClr val="bg2">
                    <a:lumMod val="25000"/>
                  </a:schemeClr>
                </a:solidFill>
              </a:rPr>
              <a:t>smFISH</a:t>
            </a:r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 [Single Molecule Fluorescence In Situ Hybridization]</a:t>
            </a:r>
          </a:p>
          <a:p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Data comes in the form of microscopy images</a:t>
            </a:r>
          </a:p>
          <a:p>
            <a:r>
              <a:rPr lang="en-US" sz="1900" dirty="0">
                <a:solidFill>
                  <a:schemeClr val="bg2">
                    <a:lumMod val="25000"/>
                  </a:schemeClr>
                </a:solidFill>
              </a:rPr>
              <a:t>Dataset published by the Mellor 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3E43-502C-9DD1-0D2C-7D94133A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66" y="5166979"/>
            <a:ext cx="2195084" cy="620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DC845-8DC3-B12F-405B-C06D0262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424481"/>
            <a:ext cx="11239502" cy="39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2A1CE-9F42-399B-9E8A-BC6111EF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53" y="1124593"/>
            <a:ext cx="5130800" cy="511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953139-265F-0E9E-10A0-39DBBAD5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49" y="1137293"/>
            <a:ext cx="5080000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67D84-7FE1-331F-B455-7EE0DF392496}"/>
              </a:ext>
            </a:extLst>
          </p:cNvPr>
          <p:cNvSpPr txBox="1"/>
          <p:nvPr/>
        </p:nvSpPr>
        <p:spPr>
          <a:xfrm>
            <a:off x="1299759" y="440524"/>
            <a:ext cx="387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Channel 0: FISH probe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DE900-A310-C99F-15BC-E5CF04A2E463}"/>
              </a:ext>
            </a:extLst>
          </p:cNvPr>
          <p:cNvSpPr txBox="1"/>
          <p:nvPr/>
        </p:nvSpPr>
        <p:spPr>
          <a:xfrm>
            <a:off x="7502523" y="440523"/>
            <a:ext cx="285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Channel 1: DAPI</a:t>
            </a:r>
          </a:p>
        </p:txBody>
      </p:sp>
    </p:spTree>
    <p:extLst>
      <p:ext uri="{BB962C8B-B14F-4D97-AF65-F5344CB8AC3E}">
        <p14:creationId xmlns:p14="http://schemas.microsoft.com/office/powerpoint/2010/main" val="345880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7F050-3F15-905E-0416-D75653CE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C05A-B0BC-FC3D-01EF-95EC4FAF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43993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Tool used: Python and FISH-quant Big-FISH package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Image Acquisition</a:t>
            </a:r>
          </a:p>
          <a:p>
            <a:pPr marL="514350" indent="-514350">
              <a:buAutoNum type="arabicPeriod"/>
            </a:pPr>
            <a:r>
              <a:rPr lang="en-US" sz="2000" dirty="0"/>
              <a:t>Image Cleaning</a:t>
            </a:r>
          </a:p>
          <a:p>
            <a:pPr marL="514350" indent="-514350">
              <a:buAutoNum type="arabicPeriod"/>
            </a:pPr>
            <a:r>
              <a:rPr lang="en-US" sz="2000" dirty="0"/>
              <a:t>Detect mRNA</a:t>
            </a:r>
          </a:p>
          <a:p>
            <a:pPr marL="514350" indent="-514350">
              <a:buAutoNum type="arabicPeriod"/>
            </a:pPr>
            <a:r>
              <a:rPr lang="en-US" sz="2000" dirty="0"/>
              <a:t>Quality Control</a:t>
            </a:r>
          </a:p>
          <a:p>
            <a:pPr marL="514350" indent="-514350">
              <a:buAutoNum type="arabicPeriod"/>
            </a:pPr>
            <a:r>
              <a:rPr lang="en-US" sz="2000" dirty="0"/>
              <a:t>Nuclei Segmentation</a:t>
            </a:r>
          </a:p>
          <a:p>
            <a:pPr marL="514350" indent="-514350">
              <a:buAutoNum type="arabicPeriod"/>
            </a:pPr>
            <a:r>
              <a:rPr lang="en-US" sz="2000" dirty="0"/>
              <a:t>Cell Segmentation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3C9D8-C6DD-E45E-8F80-63B8EDFD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279263"/>
            <a:ext cx="4747547" cy="51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20678-C6A4-8D8E-E799-B8CCB82CC3D7}"/>
              </a:ext>
            </a:extLst>
          </p:cNvPr>
          <p:cNvSpPr txBox="1"/>
          <p:nvPr/>
        </p:nvSpPr>
        <p:spPr>
          <a:xfrm>
            <a:off x="10026305" y="6564704"/>
            <a:ext cx="224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fish-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quant.github.io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2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EC27C-38CA-2581-D9EB-0FD573F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2" y="478405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AD9F-DE8C-1364-55E5-C3E56126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72" y="1807028"/>
            <a:ext cx="4784797" cy="42956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Put it into 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Could access an extensive dataset (&gt; 1 TB!)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Multiple genes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Full metabolic cycle (time-series data)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Analyze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How does it change over time?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Any synchronization? Patterns?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Any similarities between different genes?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- How is the cell-to-cell variation?</a:t>
            </a:r>
          </a:p>
        </p:txBody>
      </p:sp>
      <p:pic>
        <p:nvPicPr>
          <p:cNvPr id="5" name="Picture 4" descr="Say thank you to someone at Companies House - GOV.UK">
            <a:extLst>
              <a:ext uri="{FF2B5EF4-FFF2-40B4-BE49-F238E27FC236}">
                <a16:creationId xmlns:a16="http://schemas.microsoft.com/office/drawing/2014/main" id="{839B65BB-68A6-6B2D-137F-166EE798C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2" r="13340" b="1"/>
          <a:stretch/>
        </p:blipFill>
        <p:spPr bwMode="auto">
          <a:xfrm>
            <a:off x="6880610" y="1143825"/>
            <a:ext cx="4737650" cy="459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4705</TotalTime>
  <Words>318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Quantification of mRNA Levels in the Yeast Metabolic Cycle</vt:lpstr>
      <vt:lpstr>Main Aims</vt:lpstr>
      <vt:lpstr>Gene Expression</vt:lpstr>
      <vt:lpstr>Motivation</vt:lpstr>
      <vt:lpstr>About the Data</vt:lpstr>
      <vt:lpstr>PowerPoint Presentation</vt:lpstr>
      <vt:lpstr>Methods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mRNA Levels in the Yeast Metabolic Cycles</dc:title>
  <dc:creator>SYED (PGT)</dc:creator>
  <cp:lastModifiedBy>SYED (PGT)</cp:lastModifiedBy>
  <cp:revision>141</cp:revision>
  <dcterms:created xsi:type="dcterms:W3CDTF">2023-01-19T00:50:51Z</dcterms:created>
  <dcterms:modified xsi:type="dcterms:W3CDTF">2023-01-30T14:48:05Z</dcterms:modified>
</cp:coreProperties>
</file>