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74" r:id="rId4"/>
    <p:sldId id="286" r:id="rId5"/>
    <p:sldId id="276" r:id="rId6"/>
    <p:sldId id="272" r:id="rId7"/>
    <p:sldId id="295" r:id="rId8"/>
    <p:sldId id="304" r:id="rId9"/>
    <p:sldId id="277" r:id="rId10"/>
    <p:sldId id="290" r:id="rId11"/>
    <p:sldId id="278" r:id="rId12"/>
    <p:sldId id="297" r:id="rId13"/>
    <p:sldId id="298" r:id="rId14"/>
    <p:sldId id="288" r:id="rId15"/>
    <p:sldId id="273" r:id="rId16"/>
    <p:sldId id="264" r:id="rId17"/>
    <p:sldId id="303" r:id="rId18"/>
    <p:sldId id="301" r:id="rId19"/>
    <p:sldId id="279" r:id="rId20"/>
    <p:sldId id="293" r:id="rId21"/>
    <p:sldId id="294" r:id="rId22"/>
    <p:sldId id="289" r:id="rId23"/>
    <p:sldId id="280" r:id="rId24"/>
    <p:sldId id="296" r:id="rId25"/>
    <p:sldId id="281" r:id="rId26"/>
    <p:sldId id="282" r:id="rId27"/>
    <p:sldId id="302" r:id="rId28"/>
    <p:sldId id="29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rege, Susanne L. (GSFC-5820)" initials="SSL(" lastIdx="34" clrIdx="0">
    <p:extLst>
      <p:ext uri="{19B8F6BF-5375-455C-9EA6-DF929625EA0E}">
        <p15:presenceInfo xmlns:p15="http://schemas.microsoft.com/office/powerpoint/2012/main" userId="S-1-5-21-330711430-3775241029-4075259233-93208" providerId="AD"/>
      </p:ext>
    </p:extLst>
  </p:cmAuthor>
  <p:cmAuthor id="2" name="Zogby, Charles A. (GSFC-5820)" initials="ZCA(" lastIdx="34" clrIdx="1">
    <p:extLst>
      <p:ext uri="{19B8F6BF-5375-455C-9EA6-DF929625EA0E}">
        <p15:presenceInfo xmlns:p15="http://schemas.microsoft.com/office/powerpoint/2012/main" userId="S-1-5-21-330711430-3775241029-4075259233-2941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33CC33"/>
    <a:srgbClr val="3333CC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01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30C07-A731-44D4-AED6-F94470624889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714CF-7298-4A3D-B28D-3CB86A6F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17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714CF-7298-4A3D-B28D-3CB86A6FA6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62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714CF-7298-4A3D-B28D-3CB86A6FA6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95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714CF-7298-4A3D-B28D-3CB86A6FA6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64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18109" algn="l"/>
                <a:tab pos="836219" algn="l"/>
                <a:tab pos="1254328" algn="l"/>
                <a:tab pos="1672438" algn="l"/>
                <a:tab pos="2090547" algn="l"/>
                <a:tab pos="2508656" algn="l"/>
                <a:tab pos="2926766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eaLnBrk="0">
              <a:tabLst>
                <a:tab pos="418109" algn="l"/>
                <a:tab pos="836219" algn="l"/>
                <a:tab pos="1254328" algn="l"/>
                <a:tab pos="1672438" algn="l"/>
                <a:tab pos="2090547" algn="l"/>
                <a:tab pos="2508656" algn="l"/>
                <a:tab pos="2926766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>
              <a:tabLst>
                <a:tab pos="418109" algn="l"/>
                <a:tab pos="836219" algn="l"/>
                <a:tab pos="1254328" algn="l"/>
                <a:tab pos="1672438" algn="l"/>
                <a:tab pos="2090547" algn="l"/>
                <a:tab pos="2508656" algn="l"/>
                <a:tab pos="2926766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>
              <a:tabLst>
                <a:tab pos="418109" algn="l"/>
                <a:tab pos="836219" algn="l"/>
                <a:tab pos="1254328" algn="l"/>
                <a:tab pos="1672438" algn="l"/>
                <a:tab pos="2090547" algn="l"/>
                <a:tab pos="2508656" algn="l"/>
                <a:tab pos="2926766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>
              <a:tabLst>
                <a:tab pos="418109" algn="l"/>
                <a:tab pos="836219" algn="l"/>
                <a:tab pos="1254328" algn="l"/>
                <a:tab pos="1672438" algn="l"/>
                <a:tab pos="2090547" algn="l"/>
                <a:tab pos="2508656" algn="l"/>
                <a:tab pos="2926766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299602" indent="-209055" defTabSz="418109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18109" algn="l"/>
                <a:tab pos="836219" algn="l"/>
                <a:tab pos="1254328" algn="l"/>
                <a:tab pos="1672438" algn="l"/>
                <a:tab pos="2090547" algn="l"/>
                <a:tab pos="2508656" algn="l"/>
                <a:tab pos="2926766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717711" indent="-209055" defTabSz="418109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18109" algn="l"/>
                <a:tab pos="836219" algn="l"/>
                <a:tab pos="1254328" algn="l"/>
                <a:tab pos="1672438" algn="l"/>
                <a:tab pos="2090547" algn="l"/>
                <a:tab pos="2508656" algn="l"/>
                <a:tab pos="2926766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135821" indent="-209055" defTabSz="418109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18109" algn="l"/>
                <a:tab pos="836219" algn="l"/>
                <a:tab pos="1254328" algn="l"/>
                <a:tab pos="1672438" algn="l"/>
                <a:tab pos="2090547" algn="l"/>
                <a:tab pos="2508656" algn="l"/>
                <a:tab pos="2926766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553930" indent="-209055" defTabSz="418109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18109" algn="l"/>
                <a:tab pos="836219" algn="l"/>
                <a:tab pos="1254328" algn="l"/>
                <a:tab pos="1672438" algn="l"/>
                <a:tab pos="2090547" algn="l"/>
                <a:tab pos="2508656" algn="l"/>
                <a:tab pos="2926766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/>
            <a:fld id="{E9CBD2B7-6EF5-48A5-8E2E-A8946B05E4A5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28</a:t>
            </a:fld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420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4C4E-7474-4238-A204-CBB0BBD851D3}" type="datetime1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704F-CD15-4A1B-8710-0658F5C74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6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01F6-21A4-4978-90F1-A5360DB43448}" type="datetime1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704F-CD15-4A1B-8710-0658F5C74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8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2F5E-2276-4AE3-AB0C-01C58F9FC785}" type="datetime1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704F-CD15-4A1B-8710-0658F5C74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3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406C-8824-4C7F-9D30-71CFA49EC27E}" type="datetime1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704F-CD15-4A1B-8710-0658F5C74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2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7A22-2EEC-44C7-AB58-BBBEA1B7804D}" type="datetime1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704F-CD15-4A1B-8710-0658F5C74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7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AF5-D786-4CF2-89CE-B9BA2C85E681}" type="datetime1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704F-CD15-4A1B-8710-0658F5C74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5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56F5-5ED2-481B-A050-D39DF88BC415}" type="datetime1">
              <a:rPr lang="en-US" smtClean="0"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704F-CD15-4A1B-8710-0658F5C74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3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480E-787E-4442-86BC-03E407BA2B9E}" type="datetime1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704F-CD15-4A1B-8710-0658F5C74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3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685-0B2E-455E-BA9D-6344642E249A}" type="datetime1">
              <a:rPr lang="en-US" smtClean="0"/>
              <a:t>5/10/2016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704F-CD15-4A1B-8710-0658F5C74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4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D684-9903-4BB8-A7C9-29439BD17943}" type="datetime1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704F-CD15-4A1B-8710-0658F5C74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9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4DDA-4D81-4999-B03B-F0043CC7EF7F}" type="datetime1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704F-CD15-4A1B-8710-0658F5C74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8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-156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2D101-8C86-4EAF-B3D2-BD9CE7403649}" type="datetime1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B704F-CD15-4A1B-8710-0658F5C745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4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3333CC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-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fsb.gsfc.nasa.gov/CF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urceforge.net/projects/cfs-ut-asser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6959" y="1879641"/>
            <a:ext cx="7772400" cy="1143000"/>
          </a:xfrm>
        </p:spPr>
        <p:txBody>
          <a:bodyPr/>
          <a:lstStyle/>
          <a:p>
            <a:pPr algn="ctr"/>
            <a:r>
              <a:rPr lang="en-US" sz="3600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UT-Assert Training</a:t>
            </a:r>
            <a:endParaRPr lang="en-US" sz="3600" b="1" dirty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02759" y="4220349"/>
            <a:ext cx="6400800" cy="1695897"/>
          </a:xfrm>
        </p:spPr>
        <p:txBody>
          <a:bodyPr/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Charles Zogby</a:t>
            </a:r>
          </a:p>
          <a:p>
            <a:r>
              <a:rPr lang="en-US" sz="1400" b="1" u="sng" dirty="0">
                <a:solidFill>
                  <a:srgbClr val="CCC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charles.a.zogby@nasa.gov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301-286-8541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704F-CD15-4A1B-8710-0658F5C745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5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Structure: Test Runner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788" y="1223112"/>
            <a:ext cx="8276561" cy="5806337"/>
          </a:xfrm>
        </p:spPr>
        <p:txBody>
          <a:bodyPr/>
          <a:lstStyle/>
          <a:p>
            <a:pPr marL="342900" indent="-342900"/>
            <a:r>
              <a:rPr lang="en-US" sz="2000" dirty="0"/>
              <a:t>&lt;project&gt;_</a:t>
            </a:r>
            <a:r>
              <a:rPr lang="en-US" sz="2000" dirty="0" err="1" smtClean="0"/>
              <a:t>testrunner.c</a:t>
            </a:r>
            <a:endParaRPr lang="en-US" sz="2000" dirty="0" smtClean="0"/>
          </a:p>
          <a:p>
            <a:pPr marL="800100" lvl="1" indent="-342900"/>
            <a:r>
              <a:rPr lang="en-US" sz="1600" dirty="0" smtClean="0"/>
              <a:t>Top-level function for running the entire test suite</a:t>
            </a:r>
          </a:p>
          <a:p>
            <a:pPr marL="1257300" lvl="2" indent="-342900"/>
            <a:r>
              <a:rPr lang="en-US" sz="1400" dirty="0" smtClean="0"/>
              <a:t>Adds all test cases for each source file under test</a:t>
            </a:r>
          </a:p>
          <a:p>
            <a:pPr marL="1257300" lvl="2" indent="-342900"/>
            <a:r>
              <a:rPr lang="en-US" sz="1400" dirty="0" smtClean="0"/>
              <a:t>Runs all </a:t>
            </a:r>
            <a:r>
              <a:rPr lang="en-US" sz="1400" dirty="0"/>
              <a:t>test </a:t>
            </a:r>
            <a:r>
              <a:rPr lang="en-US" sz="1400" dirty="0" smtClean="0"/>
              <a:t>cases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704F-CD15-4A1B-8710-0658F5C745E1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12" y="2891390"/>
            <a:ext cx="4373454" cy="193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Structure: Test Runner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042437"/>
            <a:ext cx="9305778" cy="4402023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en-US" sz="1200" dirty="0"/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Test runner adds all test cases for a particular file via </a:t>
            </a:r>
            <a:r>
              <a:rPr lang="en-US" sz="1600" dirty="0" smtClean="0">
                <a:solidFill>
                  <a:srgbClr val="C00000"/>
                </a:solidFill>
              </a:rPr>
              <a:t>&lt;</a:t>
            </a:r>
            <a:r>
              <a:rPr lang="en-US" sz="1600" dirty="0">
                <a:solidFill>
                  <a:srgbClr val="C00000"/>
                </a:solidFill>
              </a:rPr>
              <a:t>source file name&gt;_</a:t>
            </a:r>
            <a:r>
              <a:rPr lang="en-US" sz="1600" dirty="0" err="1" smtClean="0">
                <a:solidFill>
                  <a:srgbClr val="C00000"/>
                </a:solidFill>
              </a:rPr>
              <a:t>Test_AddTestCases</a:t>
            </a:r>
            <a:endParaRPr lang="en-US" sz="1400" dirty="0">
              <a:solidFill>
                <a:srgbClr val="C00000"/>
              </a:solidFill>
            </a:endParaRPr>
          </a:p>
          <a:p>
            <a:pPr marL="800100" lvl="2" indent="-342900">
              <a:spcBef>
                <a:spcPts val="1000"/>
              </a:spcBef>
              <a:buFont typeface="Arial" panose="020B0604020202020204" pitchFamily="34" charset="0"/>
              <a:buChar char="-"/>
            </a:pPr>
            <a:r>
              <a:rPr lang="en-US" sz="1400" dirty="0" smtClean="0"/>
              <a:t>Written by the user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257300" lvl="3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1257300" lvl="3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>
                <a:solidFill>
                  <a:srgbClr val="C00000"/>
                </a:solidFill>
              </a:rPr>
              <a:t>&lt;source </a:t>
            </a:r>
            <a:r>
              <a:rPr lang="en-US" sz="1600" dirty="0">
                <a:solidFill>
                  <a:srgbClr val="C00000"/>
                </a:solidFill>
              </a:rPr>
              <a:t>file name&gt;_</a:t>
            </a:r>
            <a:r>
              <a:rPr lang="en-US" sz="1600" dirty="0" err="1" smtClean="0">
                <a:solidFill>
                  <a:srgbClr val="C00000"/>
                </a:solidFill>
              </a:rPr>
              <a:t>Test_AddTestCases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smtClean="0"/>
              <a:t>adds each case via UT-Assert function </a:t>
            </a:r>
            <a:r>
              <a:rPr lang="en-US" sz="1600" dirty="0" err="1" smtClean="0">
                <a:solidFill>
                  <a:srgbClr val="C00000"/>
                </a:solidFill>
              </a:rPr>
              <a:t>UtTest_Add</a:t>
            </a:r>
            <a:endParaRPr lang="en-US" sz="1600" dirty="0">
              <a:solidFill>
                <a:srgbClr val="C00000"/>
              </a:solidFill>
            </a:endParaRP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704F-CD15-4A1B-8710-0658F5C745E1}" type="slidenum">
              <a:rPr lang="en-US" smtClean="0"/>
              <a:t>11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19117" y="962943"/>
            <a:ext cx="7886700" cy="468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33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2800" u="sng" dirty="0"/>
              <a:t>Adding Test </a:t>
            </a:r>
            <a:r>
              <a:rPr lang="en-US" sz="2800" u="sng" dirty="0" smtClean="0"/>
              <a:t>Cases</a:t>
            </a:r>
            <a:endParaRPr lang="en-US" sz="28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5447635"/>
            <a:ext cx="7400925" cy="247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99362"/>
            <a:ext cx="9119520" cy="161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6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Structure: Test Runner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23112"/>
            <a:ext cx="8515349" cy="5806337"/>
          </a:xfrm>
        </p:spPr>
        <p:txBody>
          <a:bodyPr/>
          <a:lstStyle/>
          <a:p>
            <a:pPr marL="342900" indent="-342900"/>
            <a:r>
              <a:rPr lang="en-US" sz="1800" dirty="0"/>
              <a:t>After all test cases are added, </a:t>
            </a:r>
            <a:r>
              <a:rPr lang="en-US" sz="1800" dirty="0" err="1"/>
              <a:t>Ut</a:t>
            </a:r>
            <a:r>
              <a:rPr lang="en-US" sz="1800" dirty="0"/>
              <a:t>-Assert library function “</a:t>
            </a:r>
            <a:r>
              <a:rPr lang="en-US" sz="1800" dirty="0" err="1"/>
              <a:t>UtTest_Run</a:t>
            </a:r>
            <a:r>
              <a:rPr lang="en-US" sz="1800" dirty="0"/>
              <a:t>” is called</a:t>
            </a:r>
          </a:p>
          <a:p>
            <a:pPr marL="800100" lvl="1" indent="-342900"/>
            <a:r>
              <a:rPr lang="en-US" dirty="0"/>
              <a:t>Called only once, which executes all test cases</a:t>
            </a:r>
          </a:p>
          <a:p>
            <a:pPr marL="800100" lvl="1" indent="-342900"/>
            <a:r>
              <a:rPr lang="en-US" dirty="0"/>
              <a:t>For each of the previously-added test cases:</a:t>
            </a:r>
          </a:p>
          <a:p>
            <a:pPr marL="1257300" lvl="2" indent="-342900"/>
            <a:r>
              <a:rPr lang="en-US" dirty="0"/>
              <a:t>Prints “Running Test: &lt;test case name&gt;”</a:t>
            </a:r>
          </a:p>
          <a:p>
            <a:pPr marL="1257300" lvl="2" indent="-342900"/>
            <a:r>
              <a:rPr lang="en-US" dirty="0"/>
              <a:t>Calls specified Setup function</a:t>
            </a:r>
          </a:p>
          <a:p>
            <a:pPr marL="1257300" lvl="2" indent="-342900"/>
            <a:r>
              <a:rPr lang="en-US" dirty="0"/>
              <a:t>Calls test case function</a:t>
            </a:r>
          </a:p>
          <a:p>
            <a:pPr marL="1714500" lvl="3" indent="-342900"/>
            <a:r>
              <a:rPr lang="en-US" dirty="0"/>
              <a:t>Each assert in test case will print “PASS: &lt;assert label&gt;” or “FAIL: &lt;assert label&gt;”</a:t>
            </a:r>
          </a:p>
          <a:p>
            <a:pPr marL="1714500" lvl="3" indent="-342900"/>
            <a:r>
              <a:rPr lang="en-US" dirty="0"/>
              <a:t>If assert passes, increments count of passed asserts; else increments count of failed asserts</a:t>
            </a:r>
          </a:p>
          <a:p>
            <a:pPr marL="1257300" lvl="2" indent="-342900"/>
            <a:r>
              <a:rPr lang="en-US" dirty="0"/>
              <a:t>Increments count of tests executed</a:t>
            </a:r>
          </a:p>
          <a:p>
            <a:pPr marL="1257300" lvl="2" indent="-342900"/>
            <a:r>
              <a:rPr lang="en-US" dirty="0"/>
              <a:t>Calls specified Teardown function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800100" lvl="1" indent="-342900"/>
            <a:r>
              <a:rPr lang="en-US" dirty="0"/>
              <a:t>Prints “Tests Executed: &lt;count of executed tests&gt;”</a:t>
            </a:r>
          </a:p>
          <a:p>
            <a:pPr marL="800100" lvl="1" indent="-342900"/>
            <a:r>
              <a:rPr lang="en-US" dirty="0"/>
              <a:t>Prints “Assert Pass Count: &lt;count of passed asserts&gt;”</a:t>
            </a:r>
          </a:p>
          <a:p>
            <a:pPr marL="800100" lvl="1" indent="-342900"/>
            <a:r>
              <a:rPr lang="en-US" dirty="0"/>
              <a:t>Prints “Assert Fail Count: &lt;count of failed asserts&gt;”</a:t>
            </a:r>
          </a:p>
          <a:p>
            <a:pPr marL="342900" indent="-342900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704F-CD15-4A1B-8710-0658F5C745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0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Structure: Test Runner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23113"/>
            <a:ext cx="8515349" cy="2685947"/>
          </a:xfrm>
        </p:spPr>
        <p:txBody>
          <a:bodyPr>
            <a:normAutofit fontScale="70000" lnSpcReduction="20000"/>
          </a:bodyPr>
          <a:lstStyle/>
          <a:p>
            <a:pPr marL="342900" indent="-342900"/>
            <a:r>
              <a:rPr lang="en-US" dirty="0"/>
              <a:t>Setup Function:</a:t>
            </a:r>
          </a:p>
          <a:p>
            <a:pPr marL="800100" lvl="1" indent="-342900"/>
            <a:r>
              <a:rPr lang="en-US" dirty="0"/>
              <a:t>A single user-written initialization function automatically called before each test case is run</a:t>
            </a:r>
          </a:p>
          <a:p>
            <a:pPr marL="1257300" lvl="2" indent="-342900"/>
            <a:r>
              <a:rPr lang="en-US" dirty="0"/>
              <a:t>Initializes to default conditions before each test case</a:t>
            </a:r>
          </a:p>
          <a:p>
            <a:pPr marL="1257300" lvl="2" indent="-342900"/>
            <a:r>
              <a:rPr lang="en-US" dirty="0"/>
              <a:t>Same function called for every test case in the test suite</a:t>
            </a:r>
          </a:p>
          <a:p>
            <a:pPr marL="2628900" lvl="5" indent="-3429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dirty="0"/>
              <a:t>Teardown Function:</a:t>
            </a:r>
          </a:p>
          <a:p>
            <a:pPr marL="800100" lvl="1" indent="-342900"/>
            <a:r>
              <a:rPr lang="en-US" dirty="0"/>
              <a:t>Similar to the Setup Function, but called AFTER each test case</a:t>
            </a:r>
          </a:p>
          <a:p>
            <a:pPr marL="2628900" lvl="5" indent="-3429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dirty="0"/>
              <a:t>Both are defined in  ***_</a:t>
            </a:r>
            <a:r>
              <a:rPr lang="en-US" dirty="0" err="1"/>
              <a:t>test_utils.c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/>
            <a:r>
              <a:rPr lang="en-US" dirty="0"/>
              <a:t>Example setup function:</a:t>
            </a:r>
          </a:p>
          <a:p>
            <a:pPr marL="342900" indent="-342900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704F-CD15-4A1B-8710-0658F5C745E1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4102101"/>
            <a:ext cx="56102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8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Structure: 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" y="1169437"/>
            <a:ext cx="9144000" cy="4338107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 smtClean="0"/>
              <a:t>Written by the user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/>
              <a:t>Tests a </a:t>
            </a:r>
            <a:r>
              <a:rPr lang="en-US" dirty="0" smtClean="0"/>
              <a:t>single condition, branch of code, </a:t>
            </a:r>
            <a:r>
              <a:rPr lang="en-US" dirty="0" err="1" smtClean="0"/>
              <a:t>etc</a:t>
            </a:r>
            <a:r>
              <a:rPr lang="en-US" dirty="0" smtClean="0"/>
              <a:t>, using </a:t>
            </a:r>
            <a:r>
              <a:rPr lang="en-US" dirty="0"/>
              <a:t>assert statements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Tests functionality and code coverage of </a:t>
            </a:r>
            <a:r>
              <a:rPr lang="en-US" dirty="0" smtClean="0"/>
              <a:t>each function </a:t>
            </a:r>
            <a:r>
              <a:rPr lang="en-US" dirty="0"/>
              <a:t>in an application, one at a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/>
            <a:r>
              <a:rPr lang="en-US" dirty="0"/>
              <a:t>Only needs to test the designated </a:t>
            </a:r>
            <a:r>
              <a:rPr lang="en-US" dirty="0" smtClean="0"/>
              <a:t>section of code</a:t>
            </a:r>
          </a:p>
          <a:p>
            <a:pPr marL="800100" lvl="1" indent="-342900"/>
            <a:r>
              <a:rPr lang="en-US" dirty="0" smtClean="0"/>
              <a:t>Sub-functions </a:t>
            </a:r>
            <a:r>
              <a:rPr lang="en-US" dirty="0"/>
              <a:t>are tested in separate test cases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704F-CD15-4A1B-8710-0658F5C745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7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356" y="2222499"/>
            <a:ext cx="7772400" cy="980989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Writing Test Cases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704F-CD15-4A1B-8710-0658F5C745E1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643" y="3526190"/>
            <a:ext cx="3720307" cy="250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7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6959" y="244305"/>
            <a:ext cx="7772400" cy="50280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Writing Test Cases: Basic Structure</a:t>
            </a:r>
            <a:endParaRPr lang="en-US" sz="2800" b="1" dirty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704F-CD15-4A1B-8710-0658F5C745E1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" y="1219836"/>
            <a:ext cx="8124825" cy="5257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9858" y="1546413"/>
            <a:ext cx="6738471" cy="2043953"/>
          </a:xfrm>
          <a:prstGeom prst="rect">
            <a:avLst/>
          </a:prstGeom>
          <a:noFill/>
          <a:ln w="38100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9856" y="3641278"/>
            <a:ext cx="4649695" cy="5289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9856" y="4221108"/>
            <a:ext cx="7905453" cy="1936376"/>
          </a:xfrm>
          <a:prstGeom prst="rect">
            <a:avLst/>
          </a:prstGeom>
          <a:noFill/>
          <a:ln w="38100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22459" y="2383723"/>
            <a:ext cx="147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CC33"/>
                </a:solidFill>
                <a:latin typeface="Arial Black" panose="020B0A04020102020204" pitchFamily="34" charset="0"/>
              </a:rPr>
              <a:t>Set Up Test Case</a:t>
            </a:r>
            <a:endParaRPr lang="en-US" dirty="0">
              <a:solidFill>
                <a:srgbClr val="33CC33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7863" y="3721071"/>
            <a:ext cx="390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Execute Function Under Test</a:t>
            </a:r>
            <a:endParaRPr lang="en-US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95309" y="5004630"/>
            <a:ext cx="1019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CCFF"/>
                </a:solidFill>
                <a:latin typeface="Arial Black" panose="020B0A04020102020204" pitchFamily="34" charset="0"/>
              </a:rPr>
              <a:t>Verify Results</a:t>
            </a:r>
            <a:endParaRPr lang="en-US" sz="1600" dirty="0">
              <a:solidFill>
                <a:srgbClr val="00CC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70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2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Writing Test Cases: Assert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704F-CD15-4A1B-8710-0658F5C745E1}" type="slidenum">
              <a:rPr lang="en-US" smtClean="0"/>
              <a:t>17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722692"/>
            <a:ext cx="9356652" cy="3971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sz="1600" dirty="0"/>
              <a:t>An assert statement evaluates whether a condition is true or false and returns PASS or FAIL.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frequently-used groups of assert statements, it is recommended to write custom function</a:t>
            </a:r>
            <a:endParaRPr lang="en-US" sz="1600" dirty="0"/>
          </a:p>
          <a:p>
            <a:pPr lvl="1"/>
            <a:r>
              <a:rPr lang="en-US" sz="1400" dirty="0" smtClean="0"/>
              <a:t>Any code changes would then only need to be changed in one place</a:t>
            </a:r>
            <a:endParaRPr lang="en-US" sz="1400" dirty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/>
              <a:t>Multiple types of assert are </a:t>
            </a:r>
            <a:r>
              <a:rPr lang="en-US" sz="1600" dirty="0" smtClean="0"/>
              <a:t>defined via macros</a:t>
            </a:r>
            <a:endParaRPr lang="en-US" sz="1600" dirty="0"/>
          </a:p>
          <a:p>
            <a:pPr lvl="1"/>
            <a:r>
              <a:rPr lang="en-US" sz="1600" dirty="0"/>
              <a:t>Only one assert type is necessary (</a:t>
            </a:r>
            <a:r>
              <a:rPr lang="en-US" sz="1600" dirty="0" err="1"/>
              <a:t>UtAssert_True</a:t>
            </a:r>
            <a:r>
              <a:rPr lang="en-US" sz="1600" dirty="0"/>
              <a:t>), but others can be </a:t>
            </a:r>
            <a:r>
              <a:rPr lang="en-US" sz="1600" dirty="0" smtClean="0"/>
              <a:t>useful</a:t>
            </a:r>
          </a:p>
          <a:p>
            <a:pPr lvl="1"/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09115"/>
            <a:ext cx="7657242" cy="1867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19" y="4693920"/>
            <a:ext cx="772477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1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Writing Test Cases: Assert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704F-CD15-4A1B-8710-0658F5C745E1}" type="slidenum">
              <a:rPr lang="en-US" smtClean="0"/>
              <a:t>18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1" y="1019324"/>
            <a:ext cx="9356652" cy="2834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Other assert types: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50" y="1302746"/>
            <a:ext cx="8383551" cy="555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9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Test Cases: Stub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33232"/>
            <a:ext cx="9356652" cy="484859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Stub functions replace calls to corresponding </a:t>
            </a:r>
            <a:r>
              <a:rPr lang="en-US" dirty="0" err="1"/>
              <a:t>cFS</a:t>
            </a:r>
            <a:r>
              <a:rPr lang="en-US" dirty="0"/>
              <a:t> API library function</a:t>
            </a:r>
          </a:p>
          <a:p>
            <a:endParaRPr lang="en-US" dirty="0" smtClean="0"/>
          </a:p>
          <a:p>
            <a:r>
              <a:rPr lang="en-US" dirty="0" smtClean="0"/>
              <a:t>Stub Function Example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Setup Example:</a:t>
            </a:r>
          </a:p>
          <a:p>
            <a:pPr lvl="1"/>
            <a:r>
              <a:rPr lang="en-US" dirty="0"/>
              <a:t>To set stub function to return a custom return value:</a:t>
            </a:r>
          </a:p>
          <a:p>
            <a:pPr lvl="2"/>
            <a:r>
              <a:rPr lang="en-US" dirty="0" err="1"/>
              <a:t>Ut_CFE_ES_SetReturnCode</a:t>
            </a:r>
            <a:r>
              <a:rPr lang="en-US" dirty="0"/>
              <a:t>(UT_CFE_ES_GETRESETTYPE_INDEX, Value, </a:t>
            </a:r>
            <a:r>
              <a:rPr lang="en-US" dirty="0" err="1"/>
              <a:t>CallCountToReturnOn</a:t>
            </a:r>
            <a:r>
              <a:rPr lang="en-US" dirty="0"/>
              <a:t>);</a:t>
            </a:r>
          </a:p>
          <a:p>
            <a:endParaRPr lang="en-US" dirty="0"/>
          </a:p>
          <a:p>
            <a:pPr lvl="1"/>
            <a:r>
              <a:rPr lang="en-US" dirty="0"/>
              <a:t>To set stub function to call a custom hook function:</a:t>
            </a:r>
          </a:p>
          <a:p>
            <a:pPr lvl="2"/>
            <a:r>
              <a:rPr lang="en-US" dirty="0" err="1"/>
              <a:t>Ut_CFE_ES_SetFunctionHook</a:t>
            </a:r>
            <a:r>
              <a:rPr lang="en-US" dirty="0"/>
              <a:t>(UT_CFE_ES_GETRESETTYPE_INDEX, &amp;</a:t>
            </a:r>
            <a:r>
              <a:rPr lang="en-US" dirty="0" err="1"/>
              <a:t>HookFunctionName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704F-CD15-4A1B-8710-0658F5C745E1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55" y="2281459"/>
            <a:ext cx="58864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0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6959" y="244305"/>
            <a:ext cx="7772400" cy="502806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2800" b="1" dirty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704F-CD15-4A1B-8710-0658F5C745E1}" type="slidenum">
              <a:rPr lang="en-US" smtClean="0"/>
              <a:t>2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6959" y="1070811"/>
            <a:ext cx="5115626" cy="5883441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1.) UT-Assert Overview</a:t>
            </a:r>
          </a:p>
          <a:p>
            <a:pPr algn="l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2.) What’s Included in the UT-Assert Library</a:t>
            </a:r>
          </a:p>
          <a:p>
            <a:pPr algn="l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3.) Test Structure</a:t>
            </a:r>
          </a:p>
          <a:p>
            <a:pPr algn="l"/>
            <a:r>
              <a:rPr lang="en-US" sz="2000" b="1" dirty="0" smtClean="0"/>
              <a:t>	</a:t>
            </a:r>
            <a:r>
              <a:rPr lang="en-US" sz="2000" dirty="0" smtClean="0"/>
              <a:t>a.) Flowchart</a:t>
            </a:r>
          </a:p>
          <a:p>
            <a:pPr algn="l"/>
            <a:r>
              <a:rPr lang="en-US" sz="2000" b="1" dirty="0" smtClean="0"/>
              <a:t>	</a:t>
            </a:r>
            <a:r>
              <a:rPr lang="en-US" sz="2000" dirty="0" smtClean="0"/>
              <a:t>b.) Required Test Files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c.) Test Runner</a:t>
            </a:r>
          </a:p>
          <a:p>
            <a:pPr algn="l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.)  Adding Test Cases</a:t>
            </a:r>
          </a:p>
          <a:p>
            <a:pPr algn="l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ii.) Running Test Cases</a:t>
            </a:r>
          </a:p>
          <a:p>
            <a:pPr algn="l"/>
            <a:r>
              <a:rPr lang="en-US" sz="2000" dirty="0"/>
              <a:t>	</a:t>
            </a:r>
            <a:r>
              <a:rPr lang="en-US" sz="2000" dirty="0" smtClean="0"/>
              <a:t>d.) </a:t>
            </a:r>
            <a:r>
              <a:rPr lang="en-US" sz="2000" dirty="0"/>
              <a:t>Setup / Teardown </a:t>
            </a:r>
            <a:r>
              <a:rPr lang="en-US" sz="2000" dirty="0" smtClean="0"/>
              <a:t>Functions</a:t>
            </a: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e.) Test Cases</a:t>
            </a:r>
          </a:p>
          <a:p>
            <a:pPr algn="l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4.) Writing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Cases</a:t>
            </a: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a.) Structure</a:t>
            </a: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/>
              <a:t>b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.) Assert Statements</a:t>
            </a: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/>
              <a:t>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.) Stub Functions</a:t>
            </a: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/>
              <a:t>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.) Hook Functions</a:t>
            </a:r>
          </a:p>
          <a:p>
            <a:pPr algn="l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dirty="0" smtClean="0"/>
              <a:t>5.) Makefile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dirty="0"/>
              <a:t>6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.) Test Suite Execution</a:t>
            </a:r>
          </a:p>
          <a:p>
            <a:pPr algn="l"/>
            <a:r>
              <a:rPr lang="en-US" sz="2000" b="1" dirty="0" smtClean="0"/>
              <a:t>7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.) Test Output</a:t>
            </a:r>
          </a:p>
          <a:p>
            <a:pPr algn="l"/>
            <a:r>
              <a:rPr lang="en-US" sz="2000" b="1" dirty="0"/>
              <a:t>8</a:t>
            </a:r>
            <a:r>
              <a:rPr lang="en-US" sz="2000" b="1" dirty="0" smtClean="0"/>
              <a:t>.) Walkthrough: Example </a:t>
            </a:r>
            <a:r>
              <a:rPr lang="en-US" sz="2000" b="1" dirty="0" err="1" smtClean="0"/>
              <a:t>cFS</a:t>
            </a:r>
            <a:r>
              <a:rPr lang="en-US" sz="2000" b="1" dirty="0" smtClean="0"/>
              <a:t> Application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 Suite</a:t>
            </a:r>
          </a:p>
          <a:p>
            <a:pPr algn="l"/>
            <a:r>
              <a:rPr lang="en-US" sz="2000" b="1" dirty="0"/>
              <a:t>9</a:t>
            </a:r>
            <a:r>
              <a:rPr lang="en-US" sz="2000" b="1" dirty="0" smtClean="0"/>
              <a:t>.) Walkthrough: Actual </a:t>
            </a:r>
            <a:r>
              <a:rPr lang="en-US" sz="2000" b="1" dirty="0" err="1" smtClean="0"/>
              <a:t>cFS</a:t>
            </a:r>
            <a:r>
              <a:rPr lang="en-US" sz="2000" b="1" dirty="0" smtClean="0"/>
              <a:t>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Test Suite</a:t>
            </a:r>
          </a:p>
        </p:txBody>
      </p:sp>
    </p:spTree>
    <p:extLst>
      <p:ext uri="{BB962C8B-B14F-4D97-AF65-F5344CB8AC3E}">
        <p14:creationId xmlns:p14="http://schemas.microsoft.com/office/powerpoint/2010/main" val="35177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Test Cases: Hook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326" y="1326331"/>
            <a:ext cx="9355015" cy="244925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hook </a:t>
            </a:r>
            <a:r>
              <a:rPr lang="en-US" dirty="0" smtClean="0"/>
              <a:t>function </a:t>
            </a:r>
            <a:r>
              <a:rPr lang="en-US" dirty="0"/>
              <a:t>can be written and set to be called by a stub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/>
              <a:t>Replaces a UT-Assert function’s code with alternate </a:t>
            </a:r>
            <a:r>
              <a:rPr lang="en-US" dirty="0" smtClean="0"/>
              <a:t>code </a:t>
            </a:r>
            <a:r>
              <a:rPr lang="en-US" dirty="0"/>
              <a:t>for testing purposes</a:t>
            </a:r>
          </a:p>
          <a:p>
            <a:pPr lvl="2"/>
            <a:r>
              <a:rPr lang="en-US" dirty="0"/>
              <a:t>If no hook function, UT-Assert function only calls empty stub, which only returns a </a:t>
            </a:r>
            <a:r>
              <a:rPr lang="en-US" dirty="0" smtClean="0"/>
              <a:t>value</a:t>
            </a:r>
          </a:p>
          <a:p>
            <a:endParaRPr lang="en-US" dirty="0" smtClean="0"/>
          </a:p>
          <a:p>
            <a:r>
              <a:rPr lang="en-US" dirty="0" smtClean="0"/>
              <a:t>UT-Assert library includes default hook functions for some </a:t>
            </a:r>
            <a:r>
              <a:rPr lang="en-US" dirty="0" err="1" smtClean="0"/>
              <a:t>cFS</a:t>
            </a:r>
            <a:r>
              <a:rPr lang="en-US" dirty="0" smtClean="0"/>
              <a:t> API functions</a:t>
            </a:r>
          </a:p>
          <a:p>
            <a:pPr lvl="1"/>
            <a:r>
              <a:rPr lang="en-US" dirty="0" smtClean="0"/>
              <a:t>Defined in files ending in “</a:t>
            </a:r>
            <a:r>
              <a:rPr lang="en-US" dirty="0" err="1" smtClean="0"/>
              <a:t>hooks.h</a:t>
            </a:r>
            <a:r>
              <a:rPr lang="en-US" dirty="0" smtClean="0"/>
              <a:t>” / “</a:t>
            </a:r>
            <a:r>
              <a:rPr lang="en-US" dirty="0" err="1" smtClean="0"/>
              <a:t>hooks.c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Example </a:t>
            </a:r>
            <a:r>
              <a:rPr lang="en-US" dirty="0"/>
              <a:t>case: Need to set a variable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704F-CD15-4A1B-8710-0658F5C745E1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99" y="4099630"/>
            <a:ext cx="74485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1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704F-CD15-4A1B-8710-0658F5C745E1}" type="slidenum">
              <a:rPr lang="en-US" smtClean="0"/>
              <a:t>21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326332"/>
            <a:ext cx="9461341" cy="34046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Quickest way to create new makefile:</a:t>
            </a:r>
          </a:p>
          <a:p>
            <a:pPr lvl="1"/>
            <a:r>
              <a:rPr lang="en-US" dirty="0" smtClean="0"/>
              <a:t>1.) Copy from UT-Assert Example or another CFS App UT-Assert Unit Test</a:t>
            </a:r>
          </a:p>
          <a:p>
            <a:pPr lvl="1"/>
            <a:r>
              <a:rPr lang="en-US" dirty="0" smtClean="0"/>
              <a:t>2.) Modify the makefile to be correct for new test suite</a:t>
            </a:r>
          </a:p>
          <a:p>
            <a:pPr lvl="1"/>
            <a:endParaRPr lang="en-US" dirty="0"/>
          </a:p>
          <a:p>
            <a:r>
              <a:rPr lang="en-US" dirty="0"/>
              <a:t>Contents of makefile:</a:t>
            </a:r>
          </a:p>
          <a:p>
            <a:pPr lvl="1"/>
            <a:r>
              <a:rPr lang="en-US" dirty="0"/>
              <a:t>Paths to source files</a:t>
            </a:r>
          </a:p>
          <a:p>
            <a:pPr lvl="1"/>
            <a:r>
              <a:rPr lang="en-US" dirty="0"/>
              <a:t>Object files to compile from source files</a:t>
            </a:r>
          </a:p>
          <a:p>
            <a:pPr lvl="1"/>
            <a:r>
              <a:rPr lang="en-US" dirty="0"/>
              <a:t>Name of test runner executable</a:t>
            </a:r>
          </a:p>
          <a:p>
            <a:pPr lvl="1"/>
            <a:r>
              <a:rPr lang="en-US" dirty="0"/>
              <a:t>Compiler and linker options</a:t>
            </a:r>
          </a:p>
          <a:p>
            <a:pPr lvl="1"/>
            <a:r>
              <a:rPr lang="en-US" dirty="0"/>
              <a:t>Rules to make targets (all, run, </a:t>
            </a:r>
            <a:r>
              <a:rPr lang="en-US" dirty="0" err="1"/>
              <a:t>gcov</a:t>
            </a:r>
            <a:r>
              <a:rPr lang="en-US" dirty="0"/>
              <a:t>, clean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Note: there </a:t>
            </a:r>
            <a:r>
              <a:rPr lang="en-US" dirty="0"/>
              <a:t>may be issues running </a:t>
            </a:r>
            <a:r>
              <a:rPr lang="en-US" dirty="0" err="1"/>
              <a:t>gcov</a:t>
            </a:r>
            <a:r>
              <a:rPr lang="en-US" dirty="0"/>
              <a:t> built code in a </a:t>
            </a:r>
            <a:r>
              <a:rPr lang="en-US" dirty="0" smtClean="0"/>
              <a:t>debugger</a:t>
            </a:r>
            <a:endParaRPr lang="en-US" dirty="0"/>
          </a:p>
          <a:p>
            <a:pPr lvl="1"/>
            <a:r>
              <a:rPr lang="en-US" dirty="0"/>
              <a:t>C compiler rule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Suite </a:t>
            </a:r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9351"/>
            <a:ext cx="7886700" cy="31915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1.) Open a terminal window in the </a:t>
            </a:r>
            <a:r>
              <a:rPr lang="en-US" dirty="0" err="1" smtClean="0"/>
              <a:t>unit_test</a:t>
            </a:r>
            <a:r>
              <a:rPr lang="en-US" dirty="0" smtClean="0"/>
              <a:t> directory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2.) “make clean”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3.) “make” (runs default “make all”)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4.) “make run” (or ./&lt;test suite executable name&gt;)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5.) “make </a:t>
            </a:r>
            <a:r>
              <a:rPr lang="en-US" dirty="0" err="1" smtClean="0"/>
              <a:t>gcov</a:t>
            </a:r>
            <a:r>
              <a:rPr lang="en-US" dirty="0" smtClean="0"/>
              <a:t>” (optional – gets </a:t>
            </a:r>
            <a:r>
              <a:rPr lang="en-US" dirty="0" err="1" smtClean="0"/>
              <a:t>gcov</a:t>
            </a:r>
            <a:r>
              <a:rPr lang="en-US" dirty="0" smtClean="0"/>
              <a:t> code coverage results)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704F-CD15-4A1B-8710-0658F5C745E1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4014990"/>
            <a:ext cx="7886700" cy="2341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Note: these assume </a:t>
            </a:r>
            <a:r>
              <a:rPr lang="en-US" dirty="0"/>
              <a:t>makefile is properly set up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4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85" y="1070344"/>
            <a:ext cx="8676167" cy="578765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Test results and </a:t>
            </a:r>
            <a:r>
              <a:rPr lang="en-US" dirty="0" err="1"/>
              <a:t>gcov</a:t>
            </a:r>
            <a:r>
              <a:rPr lang="en-US" dirty="0"/>
              <a:t> coverage results are displayed in terminal window</a:t>
            </a:r>
          </a:p>
          <a:p>
            <a:pPr lvl="1"/>
            <a:r>
              <a:rPr lang="en-US" dirty="0" smtClean="0"/>
              <a:t>User should manually copy to </a:t>
            </a:r>
            <a:r>
              <a:rPr lang="en-US" dirty="0"/>
              <a:t>output log: &lt;</a:t>
            </a:r>
            <a:r>
              <a:rPr lang="en-US" dirty="0" err="1"/>
              <a:t>projectname</a:t>
            </a:r>
            <a:r>
              <a:rPr lang="en-US" dirty="0"/>
              <a:t>&gt;_</a:t>
            </a:r>
            <a:r>
              <a:rPr lang="en-US" dirty="0" smtClean="0"/>
              <a:t>test_log.txt</a:t>
            </a:r>
            <a:endParaRPr lang="en-US" dirty="0"/>
          </a:p>
          <a:p>
            <a:r>
              <a:rPr lang="en-US" dirty="0" smtClean="0"/>
              <a:t>Line-by-line code coverage detailed in .</a:t>
            </a:r>
            <a:r>
              <a:rPr lang="en-US" dirty="0" err="1" smtClean="0"/>
              <a:t>gcov</a:t>
            </a:r>
            <a:r>
              <a:rPr lang="en-US" dirty="0" smtClean="0"/>
              <a:t> files generated when </a:t>
            </a:r>
            <a:r>
              <a:rPr lang="en-US" dirty="0" err="1" smtClean="0"/>
              <a:t>gcov</a:t>
            </a:r>
            <a:r>
              <a:rPr lang="en-US" dirty="0" smtClean="0"/>
              <a:t> is run</a:t>
            </a:r>
          </a:p>
          <a:p>
            <a:endParaRPr lang="en-US" dirty="0"/>
          </a:p>
          <a:p>
            <a:r>
              <a:rPr lang="en-US" dirty="0" smtClean="0"/>
              <a:t>It is recommended that a README file be written, using a previous test README file as an guideline</a:t>
            </a:r>
          </a:p>
          <a:p>
            <a:endParaRPr lang="en-US" dirty="0"/>
          </a:p>
          <a:p>
            <a:r>
              <a:rPr lang="en-US" dirty="0"/>
              <a:t>Output </a:t>
            </a:r>
            <a:r>
              <a:rPr lang="en-US" dirty="0" smtClean="0"/>
              <a:t>example: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Running Test: </a:t>
            </a:r>
            <a:r>
              <a:rPr lang="en-US" dirty="0" err="1"/>
              <a:t>FM_InvokeChildTask_Test_WriteIndexEqualsQueueDepth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PASS: </a:t>
            </a:r>
            <a:r>
              <a:rPr lang="en-US" dirty="0" err="1"/>
              <a:t>FM_GlobalData.ChildWriteIndex</a:t>
            </a:r>
            <a:r>
              <a:rPr lang="en-US" dirty="0"/>
              <a:t> == 0</a:t>
            </a:r>
          </a:p>
          <a:p>
            <a:pPr marL="457200" lvl="1" indent="0">
              <a:buNone/>
            </a:pPr>
            <a:r>
              <a:rPr lang="en-US" dirty="0"/>
              <a:t>PASS: </a:t>
            </a:r>
            <a:r>
              <a:rPr lang="en-US" dirty="0" err="1"/>
              <a:t>FM_GlobalData.ChildQueueCount</a:t>
            </a:r>
            <a:r>
              <a:rPr lang="en-US" dirty="0"/>
              <a:t> == 1</a:t>
            </a:r>
          </a:p>
          <a:p>
            <a:pPr marL="457200" lvl="1" indent="0">
              <a:buNone/>
            </a:pPr>
            <a:r>
              <a:rPr lang="en-US" dirty="0"/>
              <a:t>PASS: </a:t>
            </a:r>
            <a:r>
              <a:rPr lang="en-US" dirty="0" err="1"/>
              <a:t>Ut_CFE_EVS_GetEventQueueDepth</a:t>
            </a:r>
            <a:r>
              <a:rPr lang="en-US" dirty="0"/>
              <a:t>() == 0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Running Test: </a:t>
            </a:r>
            <a:r>
              <a:rPr lang="en-US" dirty="0" err="1"/>
              <a:t>FM_AppendPathSep_Test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PASS: </a:t>
            </a:r>
            <a:r>
              <a:rPr lang="en-US" dirty="0" err="1"/>
              <a:t>strncmp</a:t>
            </a:r>
            <a:r>
              <a:rPr lang="en-US" dirty="0"/>
              <a:t>(Directory, 'directory/', OS_MAX_PATH_LEN) == 0</a:t>
            </a:r>
          </a:p>
          <a:p>
            <a:pPr marL="457200" lvl="1" indent="0">
              <a:buNone/>
            </a:pPr>
            <a:r>
              <a:rPr lang="en-US" dirty="0"/>
              <a:t>PASS: </a:t>
            </a:r>
            <a:r>
              <a:rPr lang="en-US" dirty="0" err="1"/>
              <a:t>Ut_CFE_EVS_GetEventQueueDepth</a:t>
            </a:r>
            <a:r>
              <a:rPr lang="en-US" dirty="0"/>
              <a:t>() == 0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Tests Executed:    178</a:t>
            </a:r>
          </a:p>
          <a:p>
            <a:pPr marL="457200" lvl="1" indent="0">
              <a:buNone/>
            </a:pPr>
            <a:r>
              <a:rPr lang="en-US" dirty="0"/>
              <a:t>Assert Pass Count: 679</a:t>
            </a:r>
          </a:p>
          <a:p>
            <a:pPr marL="457200" lvl="1" indent="0">
              <a:buNone/>
            </a:pPr>
            <a:r>
              <a:rPr lang="en-US" dirty="0"/>
              <a:t>Assert Fail Count: 0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gcov</a:t>
            </a:r>
            <a:r>
              <a:rPr lang="en-US" dirty="0"/>
              <a:t>: '../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fm_tbl.c</a:t>
            </a:r>
            <a:r>
              <a:rPr lang="en-US" dirty="0"/>
              <a:t>' 100.00%  52</a:t>
            </a:r>
          </a:p>
          <a:p>
            <a:pPr marL="457200" lvl="1" indent="0">
              <a:buNone/>
            </a:pPr>
            <a:r>
              <a:rPr lang="en-US" dirty="0" err="1"/>
              <a:t>gcov</a:t>
            </a:r>
            <a:r>
              <a:rPr lang="en-US" dirty="0"/>
              <a:t>: '../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fm_child.c</a:t>
            </a:r>
            <a:r>
              <a:rPr lang="en-US" dirty="0"/>
              <a:t>' 100.00%  481</a:t>
            </a:r>
          </a:p>
          <a:p>
            <a:pPr marL="457200" lvl="1" indent="0">
              <a:buNone/>
            </a:pPr>
            <a:r>
              <a:rPr lang="en-US" dirty="0" err="1"/>
              <a:t>gcov</a:t>
            </a:r>
            <a:r>
              <a:rPr lang="en-US" dirty="0"/>
              <a:t>: '../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fm_app.c</a:t>
            </a:r>
            <a:r>
              <a:rPr lang="en-US" dirty="0"/>
              <a:t>' 100.00%  120</a:t>
            </a:r>
          </a:p>
          <a:p>
            <a:pPr marL="457200" lvl="1" indent="0">
              <a:buNone/>
            </a:pPr>
            <a:r>
              <a:rPr lang="en-US" dirty="0" err="1"/>
              <a:t>gcov</a:t>
            </a:r>
            <a:r>
              <a:rPr lang="en-US" dirty="0"/>
              <a:t>: '../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fm_cmds.c</a:t>
            </a:r>
            <a:r>
              <a:rPr lang="en-US" dirty="0"/>
              <a:t>' 100.00%  285</a:t>
            </a:r>
          </a:p>
          <a:p>
            <a:pPr marL="457200" lvl="1" indent="0">
              <a:buNone/>
            </a:pPr>
            <a:r>
              <a:rPr lang="en-US" dirty="0" err="1"/>
              <a:t>gcov</a:t>
            </a:r>
            <a:r>
              <a:rPr lang="en-US" dirty="0"/>
              <a:t>: '../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fm_cmd_utils.c</a:t>
            </a:r>
            <a:r>
              <a:rPr lang="en-US" dirty="0"/>
              <a:t>' 100.00%  </a:t>
            </a:r>
            <a:r>
              <a:rPr lang="en-US" dirty="0" smtClean="0"/>
              <a:t>174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704F-CD15-4A1B-8710-0658F5C745E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8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Additional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704F-CD15-4A1B-8710-0658F5C745E1}" type="slidenum">
              <a:rPr lang="en-US" smtClean="0"/>
              <a:t>24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326331"/>
            <a:ext cx="8646459" cy="45500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Preprocessor Macro </a:t>
            </a:r>
            <a:r>
              <a:rPr lang="en-US" dirty="0" smtClean="0"/>
              <a:t>Options</a:t>
            </a:r>
          </a:p>
          <a:p>
            <a:pPr lvl="1"/>
            <a:r>
              <a:rPr lang="en-US" dirty="0" smtClean="0"/>
              <a:t>UT_VERBOSE (default = true)</a:t>
            </a:r>
          </a:p>
          <a:p>
            <a:pPr lvl="2"/>
            <a:r>
              <a:rPr lang="en-US" dirty="0" smtClean="0"/>
              <a:t>Determines whether or not to print less-important messages to the terminal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UT_VERBOSE_TEST_NAME (default = false)</a:t>
            </a:r>
          </a:p>
          <a:p>
            <a:pPr lvl="2"/>
            <a:r>
              <a:rPr lang="en-US" dirty="0" smtClean="0"/>
              <a:t>If UT_VERBOSE = false, determines whether or not to print test names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UT_STOP_ON_ASSERT_FAILURE (default = false)</a:t>
            </a:r>
          </a:p>
          <a:p>
            <a:pPr lvl="2"/>
            <a:r>
              <a:rPr lang="en-US" dirty="0" smtClean="0"/>
              <a:t>Determines whether or not to stop execution of entire test suit if a single test case fails</a:t>
            </a:r>
          </a:p>
          <a:p>
            <a:endParaRPr lang="en-US" dirty="0"/>
          </a:p>
          <a:p>
            <a:r>
              <a:rPr lang="en-US" dirty="0" err="1" smtClean="0"/>
              <a:t>UtPrintf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Like printf, but only prints </a:t>
            </a:r>
            <a:r>
              <a:rPr lang="en-US" dirty="0" smtClean="0"/>
              <a:t>if </a:t>
            </a:r>
            <a:r>
              <a:rPr lang="en-US" dirty="0" smtClean="0"/>
              <a:t>UT_VERBOSE = true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UtSprintf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Like </a:t>
            </a:r>
            <a:r>
              <a:rPr lang="en-US" dirty="0" err="1" smtClean="0"/>
              <a:t>sprintf</a:t>
            </a:r>
            <a:r>
              <a:rPr lang="en-US" dirty="0" smtClean="0"/>
              <a:t>, but returns the string instead of using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4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529" y="-149037"/>
            <a:ext cx="7886700" cy="1325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Walkthrough: Example </a:t>
            </a:r>
            <a:r>
              <a:rPr lang="en-US" sz="2400" dirty="0" err="1" smtClean="0"/>
              <a:t>cFS</a:t>
            </a:r>
            <a:r>
              <a:rPr lang="en-US" sz="2400" dirty="0" smtClean="0"/>
              <a:t> </a:t>
            </a:r>
            <a:r>
              <a:rPr lang="en-US" sz="2400" dirty="0"/>
              <a:t>Application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76" y="1286908"/>
            <a:ext cx="7886700" cy="4351338"/>
          </a:xfrm>
        </p:spPr>
        <p:txBody>
          <a:bodyPr/>
          <a:lstStyle/>
          <a:p>
            <a:r>
              <a:rPr lang="en-US" dirty="0"/>
              <a:t>Source files to walk through:</a:t>
            </a:r>
          </a:p>
          <a:p>
            <a:pPr lvl="1"/>
            <a:r>
              <a:rPr lang="en-US" dirty="0" err="1" smtClean="0"/>
              <a:t>example_testrunner.c</a:t>
            </a:r>
            <a:endParaRPr lang="en-US" dirty="0"/>
          </a:p>
          <a:p>
            <a:pPr lvl="1"/>
            <a:r>
              <a:rPr lang="en-US" dirty="0" err="1" smtClean="0"/>
              <a:t>example_test_utils.c</a:t>
            </a:r>
            <a:endParaRPr lang="en-US" dirty="0"/>
          </a:p>
          <a:p>
            <a:pPr lvl="1"/>
            <a:r>
              <a:rPr lang="en-US" dirty="0" err="1" smtClean="0"/>
              <a:t>example_app_test.c</a:t>
            </a:r>
            <a:endParaRPr lang="en-US" dirty="0"/>
          </a:p>
          <a:p>
            <a:pPr lvl="1"/>
            <a:r>
              <a:rPr lang="en-US" dirty="0" err="1" smtClean="0"/>
              <a:t>example_cmds_test.c</a:t>
            </a:r>
            <a:endParaRPr lang="en-US" dirty="0"/>
          </a:p>
          <a:p>
            <a:endParaRPr lang="en-US" dirty="0"/>
          </a:p>
          <a:p>
            <a:r>
              <a:rPr lang="en-US" dirty="0"/>
              <a:t>Other files to walk through:</a:t>
            </a:r>
          </a:p>
          <a:p>
            <a:pPr lvl="1"/>
            <a:r>
              <a:rPr lang="en-US" dirty="0" smtClean="0"/>
              <a:t>example_test_log.txt</a:t>
            </a:r>
            <a:endParaRPr lang="en-US" dirty="0"/>
          </a:p>
          <a:p>
            <a:pPr lvl="1"/>
            <a:r>
              <a:rPr lang="en-US" dirty="0" smtClean="0"/>
              <a:t>README.txt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704F-CD15-4A1B-8710-0658F5C745E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2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734" y="-163359"/>
            <a:ext cx="78867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Walkthrough: Actual </a:t>
            </a:r>
            <a:r>
              <a:rPr lang="en-US" sz="2400" dirty="0" err="1" smtClean="0"/>
              <a:t>cFS</a:t>
            </a:r>
            <a:r>
              <a:rPr lang="en-US" sz="2400" dirty="0" smtClean="0"/>
              <a:t> </a:t>
            </a:r>
            <a:r>
              <a:rPr lang="en-US" sz="2400" dirty="0"/>
              <a:t>Application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9437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Source files to walk through:</a:t>
            </a:r>
          </a:p>
          <a:p>
            <a:pPr lvl="1"/>
            <a:r>
              <a:rPr lang="en-US" dirty="0" err="1" smtClean="0"/>
              <a:t>fm_testrunner.c</a:t>
            </a:r>
            <a:endParaRPr lang="en-US" dirty="0"/>
          </a:p>
          <a:p>
            <a:pPr lvl="1"/>
            <a:r>
              <a:rPr lang="en-US" dirty="0" err="1" smtClean="0"/>
              <a:t>fm_test_utils.c</a:t>
            </a:r>
            <a:endParaRPr lang="en-US" dirty="0"/>
          </a:p>
          <a:p>
            <a:pPr lvl="1"/>
            <a:r>
              <a:rPr lang="en-US" dirty="0" err="1" smtClean="0"/>
              <a:t>fm_app_test.c</a:t>
            </a:r>
            <a:endParaRPr lang="en-US" dirty="0"/>
          </a:p>
          <a:p>
            <a:pPr lvl="1"/>
            <a:r>
              <a:rPr lang="en-US" dirty="0" err="1" smtClean="0"/>
              <a:t>fm_child_test.c</a:t>
            </a:r>
            <a:endParaRPr lang="en-US" dirty="0"/>
          </a:p>
          <a:p>
            <a:pPr lvl="1"/>
            <a:r>
              <a:rPr lang="en-US" dirty="0" err="1" smtClean="0"/>
              <a:t>fm_cmds_test.c</a:t>
            </a:r>
            <a:endParaRPr lang="en-US" dirty="0"/>
          </a:p>
          <a:p>
            <a:pPr lvl="1"/>
            <a:r>
              <a:rPr lang="en-US" dirty="0" err="1" smtClean="0"/>
              <a:t>fm_cmd_utils_test.c</a:t>
            </a:r>
            <a:endParaRPr lang="en-US" dirty="0"/>
          </a:p>
          <a:p>
            <a:endParaRPr lang="en-US" dirty="0"/>
          </a:p>
          <a:p>
            <a:r>
              <a:rPr lang="en-US" dirty="0"/>
              <a:t>Other files to walk through:</a:t>
            </a:r>
          </a:p>
          <a:p>
            <a:pPr lvl="1"/>
            <a:r>
              <a:rPr lang="en-US" dirty="0" smtClean="0"/>
              <a:t>fm_test_log.txt</a:t>
            </a:r>
            <a:endParaRPr lang="en-US" dirty="0"/>
          </a:p>
          <a:p>
            <a:pPr lvl="1"/>
            <a:r>
              <a:rPr lang="en-US" dirty="0" smtClean="0"/>
              <a:t>README.txt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704F-CD15-4A1B-8710-0658F5C745E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9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376590"/>
            <a:ext cx="9143999" cy="315221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For frequently-used groups of assert statements, it is recommended to write custom function</a:t>
            </a:r>
          </a:p>
          <a:p>
            <a:pPr lvl="1"/>
            <a:r>
              <a:rPr lang="en-US" sz="2400" dirty="0"/>
              <a:t>Any code changes would then only need to be changed in one </a:t>
            </a:r>
            <a:r>
              <a:rPr lang="en-US" sz="2400" dirty="0" smtClean="0"/>
              <a:t>place</a:t>
            </a:r>
          </a:p>
          <a:p>
            <a:pPr lvl="1"/>
            <a:endParaRPr lang="en-US" dirty="0"/>
          </a:p>
          <a:p>
            <a:r>
              <a:rPr lang="en-US" dirty="0"/>
              <a:t>Use existing UT-Assert projects as reference for new </a:t>
            </a:r>
            <a:r>
              <a:rPr lang="en-US" dirty="0" smtClean="0"/>
              <a:t>projects</a:t>
            </a:r>
          </a:p>
          <a:p>
            <a:pPr lvl="1"/>
            <a:endParaRPr lang="en-US" sz="1400" dirty="0"/>
          </a:p>
          <a:p>
            <a:r>
              <a:rPr lang="en-US" dirty="0" smtClean="0"/>
              <a:t>If </a:t>
            </a:r>
            <a:r>
              <a:rPr lang="en-US" dirty="0" err="1" smtClean="0"/>
              <a:t>gcov</a:t>
            </a:r>
            <a:r>
              <a:rPr lang="en-US" dirty="0" smtClean="0"/>
              <a:t> causes problems when running in debugger:</a:t>
            </a:r>
          </a:p>
          <a:p>
            <a:pPr lvl="1"/>
            <a:r>
              <a:rPr lang="en-US" dirty="0" smtClean="0"/>
              <a:t>Change makefile:</a:t>
            </a:r>
          </a:p>
          <a:p>
            <a:pPr lvl="2"/>
            <a:r>
              <a:rPr lang="en-US" dirty="0" smtClean="0"/>
              <a:t>Replace lines for GCOV_COPT and GCOV_LOPT with:</a:t>
            </a:r>
          </a:p>
          <a:p>
            <a:pPr marL="1371600" lvl="3" indent="0">
              <a:buNone/>
            </a:pPr>
            <a:endParaRPr lang="en-US" dirty="0" smtClean="0"/>
          </a:p>
          <a:p>
            <a:pPr marL="1371600" lvl="3" indent="0">
              <a:buNone/>
            </a:pPr>
            <a:r>
              <a:rPr lang="en-US" dirty="0" smtClean="0"/>
              <a:t>ENABLE_GCOV </a:t>
            </a:r>
            <a:r>
              <a:rPr lang="en-US" dirty="0"/>
              <a:t>= FALSE</a:t>
            </a:r>
            <a:endParaRPr lang="en-US" sz="2400" dirty="0"/>
          </a:p>
          <a:p>
            <a:pPr marL="1371600" lvl="3" indent="0">
              <a:buNone/>
            </a:pPr>
            <a:r>
              <a:rPr lang="en-US" dirty="0" err="1"/>
              <a:t>ifeq</a:t>
            </a:r>
            <a:r>
              <a:rPr lang="en-US" dirty="0"/>
              <a:t> ($(ENABLE_GCOV), TRUE)</a:t>
            </a:r>
            <a:endParaRPr lang="en-US" sz="2400" dirty="0"/>
          </a:p>
          <a:p>
            <a:pPr marL="1371600" lvl="3" indent="0">
              <a:buNone/>
            </a:pPr>
            <a:r>
              <a:rPr lang="en-US" dirty="0"/>
              <a:t>GCOV_COPT = -</a:t>
            </a:r>
            <a:r>
              <a:rPr lang="en-US" dirty="0" err="1"/>
              <a:t>fprofile</a:t>
            </a:r>
            <a:r>
              <a:rPr lang="en-US" dirty="0"/>
              <a:t>-arcs -</a:t>
            </a:r>
            <a:r>
              <a:rPr lang="en-US" dirty="0" err="1"/>
              <a:t>ftest</a:t>
            </a:r>
            <a:r>
              <a:rPr lang="en-US" dirty="0"/>
              <a:t>-coverage -</a:t>
            </a:r>
            <a:r>
              <a:rPr lang="en-US" dirty="0" err="1"/>
              <a:t>pg</a:t>
            </a:r>
            <a:r>
              <a:rPr lang="en-US" dirty="0"/>
              <a:t> -p</a:t>
            </a:r>
            <a:endParaRPr lang="en-US" sz="2400" dirty="0"/>
          </a:p>
          <a:p>
            <a:pPr marL="1371600" lvl="3" indent="0">
              <a:buNone/>
            </a:pPr>
            <a:r>
              <a:rPr lang="en-US" dirty="0"/>
              <a:t>GCOV_LOPT = -</a:t>
            </a:r>
            <a:r>
              <a:rPr lang="en-US" dirty="0" err="1"/>
              <a:t>pg</a:t>
            </a:r>
            <a:r>
              <a:rPr lang="en-US" dirty="0"/>
              <a:t> -p -</a:t>
            </a:r>
            <a:r>
              <a:rPr lang="en-US" dirty="0" err="1"/>
              <a:t>fprofile</a:t>
            </a:r>
            <a:r>
              <a:rPr lang="en-US" dirty="0"/>
              <a:t>-arcs -</a:t>
            </a:r>
            <a:r>
              <a:rPr lang="en-US" dirty="0" err="1"/>
              <a:t>ftest</a:t>
            </a:r>
            <a:r>
              <a:rPr lang="en-US" dirty="0"/>
              <a:t>-coverage -</a:t>
            </a:r>
            <a:r>
              <a:rPr lang="en-US" dirty="0" err="1"/>
              <a:t>lgcov</a:t>
            </a:r>
            <a:endParaRPr lang="en-US" sz="2400" dirty="0"/>
          </a:p>
          <a:p>
            <a:pPr marL="1371600" lvl="3" indent="0">
              <a:buNone/>
            </a:pPr>
            <a:r>
              <a:rPr lang="en-US" dirty="0" err="1" smtClean="0"/>
              <a:t>endif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704F-CD15-4A1B-8710-0658F5C745E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8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8013" cy="5562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Integrity 2010 FSW_TOOLS repository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 smtClean="0"/>
          </a:p>
          <a:p>
            <a:pPr>
              <a:spcBef>
                <a:spcPts val="0"/>
              </a:spcBef>
              <a:defRPr/>
            </a:pPr>
            <a:r>
              <a:rPr lang="en-US" dirty="0" smtClean="0"/>
              <a:t>Code 582 FSB Document Repository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>
                <a:hlinkClick r:id="rId3"/>
              </a:rPr>
              <a:t>https://fsb.gsfc.nasa.gov/CFS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2">
              <a:spcBef>
                <a:spcPts val="0"/>
              </a:spcBef>
              <a:defRPr/>
            </a:pPr>
            <a:r>
              <a:rPr lang="en-US" dirty="0" smtClean="0"/>
              <a:t>Under </a:t>
            </a:r>
            <a:r>
              <a:rPr lang="en-US" dirty="0" err="1" smtClean="0"/>
              <a:t>Baselined</a:t>
            </a:r>
            <a:r>
              <a:rPr lang="en-US" dirty="0" smtClean="0"/>
              <a:t> Documents / Releases</a:t>
            </a:r>
            <a:endParaRPr lang="en-US" dirty="0"/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 smtClean="0"/>
          </a:p>
          <a:p>
            <a:pPr>
              <a:spcBef>
                <a:spcPts val="0"/>
              </a:spcBef>
              <a:defRPr/>
            </a:pPr>
            <a:r>
              <a:rPr lang="en-US" dirty="0" err="1" smtClean="0"/>
              <a:t>cFS</a:t>
            </a:r>
            <a:r>
              <a:rPr lang="en-US" dirty="0" smtClean="0"/>
              <a:t> NASA wide community </a:t>
            </a:r>
            <a:r>
              <a:rPr lang="en-US" dirty="0" err="1" smtClean="0"/>
              <a:t>Babelfish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>
              <a:spcBef>
                <a:spcPts val="0"/>
              </a:spcBef>
              <a:defRPr/>
            </a:pPr>
            <a:endParaRPr lang="en-US" dirty="0" smtClean="0"/>
          </a:p>
          <a:p>
            <a:pPr>
              <a:spcBef>
                <a:spcPts val="0"/>
              </a:spcBef>
              <a:defRPr/>
            </a:pPr>
            <a:r>
              <a:rPr lang="en-US" dirty="0" err="1" smtClean="0"/>
              <a:t>Sourceforge</a:t>
            </a:r>
            <a:endParaRPr lang="en-US" dirty="0"/>
          </a:p>
          <a:p>
            <a:pPr lvl="1"/>
            <a:r>
              <a:rPr lang="en-US" u="sng" dirty="0">
                <a:hlinkClick r:id="rId4"/>
              </a:rPr>
              <a:t>https://sourceforge.net/projects/cfs-ut-assert/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DDA82B3-7FAA-2247-A7F2-AD7BE64352F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the UT-Assert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74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UT-Assert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767" y="1339702"/>
            <a:ext cx="8860466" cy="5210870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US" sz="1600" dirty="0"/>
              <a:t>Used for unit testing </a:t>
            </a:r>
            <a:r>
              <a:rPr lang="en-US" sz="1600" dirty="0" err="1"/>
              <a:t>cFS</a:t>
            </a:r>
            <a:r>
              <a:rPr lang="en-US" sz="1600" dirty="0"/>
              <a:t> </a:t>
            </a:r>
            <a:r>
              <a:rPr lang="en-US" sz="1600" dirty="0" smtClean="0"/>
              <a:t>applications and tasks through </a:t>
            </a:r>
            <a:r>
              <a:rPr lang="en-US" sz="1600" dirty="0"/>
              <a:t>the use of assert statements</a:t>
            </a:r>
          </a:p>
          <a:p>
            <a:pPr marL="742950" lvl="1" indent="-285750"/>
            <a:r>
              <a:rPr lang="en-US" sz="1400" dirty="0"/>
              <a:t>An assert statement evaluates whether a condition is true or false and returns PASS or FAIL</a:t>
            </a:r>
            <a:r>
              <a:rPr lang="en-US" sz="1400" dirty="0" smtClean="0"/>
              <a:t>.</a:t>
            </a:r>
          </a:p>
          <a:p>
            <a:pPr marL="742950" lvl="1" indent="-285750"/>
            <a:r>
              <a:rPr lang="en-US" sz="1400" dirty="0"/>
              <a:t>Each test case should be self-verifying, rather than needing to be manually verified after </a:t>
            </a:r>
            <a:r>
              <a:rPr lang="en-US" sz="1400" dirty="0" smtClean="0"/>
              <a:t>running</a:t>
            </a:r>
            <a:endParaRPr lang="en-US" sz="1400" dirty="0"/>
          </a:p>
          <a:p>
            <a:pPr marL="285750" indent="-285750"/>
            <a:endParaRPr lang="en-US" sz="1600" dirty="0"/>
          </a:p>
          <a:p>
            <a:pPr marL="285750" indent="-285750"/>
            <a:r>
              <a:rPr lang="en-US" sz="1600" dirty="0"/>
              <a:t>Used to test functionality and code coverage of every function in an application, one at a </a:t>
            </a:r>
            <a:r>
              <a:rPr lang="en-US" sz="1600" dirty="0" smtClean="0"/>
              <a:t>time</a:t>
            </a:r>
          </a:p>
          <a:p>
            <a:pPr marL="742950" lvl="1" indent="-285750"/>
            <a:r>
              <a:rPr lang="en-US" sz="1200" dirty="0" smtClean="0"/>
              <a:t>Each test should be completely independent from other tests</a:t>
            </a:r>
          </a:p>
          <a:p>
            <a:pPr marL="0" indent="0">
              <a:buNone/>
            </a:pPr>
            <a:endParaRPr lang="en-US" sz="1600" dirty="0"/>
          </a:p>
          <a:p>
            <a:pPr marL="285750" indent="-285750"/>
            <a:r>
              <a:rPr lang="en-US" sz="1600" dirty="0" smtClean="0"/>
              <a:t>Each </a:t>
            </a:r>
            <a:r>
              <a:rPr lang="en-US" sz="1600" dirty="0"/>
              <a:t>test </a:t>
            </a:r>
            <a:r>
              <a:rPr lang="en-US" sz="1600" dirty="0" smtClean="0"/>
              <a:t>case should </a:t>
            </a:r>
            <a:r>
              <a:rPr lang="en-US" sz="1600" dirty="0"/>
              <a:t>test ONLY its designated </a:t>
            </a:r>
            <a:r>
              <a:rPr lang="en-US" sz="1600" dirty="0" smtClean="0"/>
              <a:t>function/operation</a:t>
            </a:r>
            <a:endParaRPr lang="en-US" sz="1400" dirty="0" smtClean="0"/>
          </a:p>
          <a:p>
            <a:pPr marL="742950" lvl="1" indent="-285750"/>
            <a:r>
              <a:rPr lang="en-US" sz="1400" dirty="0" smtClean="0"/>
              <a:t>Results </a:t>
            </a:r>
            <a:r>
              <a:rPr lang="en-US" sz="1400" dirty="0"/>
              <a:t>of sub-functions do not need to be tested – tested in separate test </a:t>
            </a:r>
            <a:r>
              <a:rPr lang="en-US" sz="1400" dirty="0" smtClean="0"/>
              <a:t>case for each sub-function</a:t>
            </a:r>
          </a:p>
          <a:p>
            <a:pPr marL="742950" lvl="1" indent="-285750"/>
            <a:endParaRPr lang="en-US" sz="1600" dirty="0" smtClean="0"/>
          </a:p>
          <a:p>
            <a:pPr marL="285750" indent="-285750"/>
            <a:r>
              <a:rPr lang="en-US" sz="1600" dirty="0" smtClean="0"/>
              <a:t>All </a:t>
            </a:r>
            <a:r>
              <a:rPr lang="en-US" sz="1600" dirty="0" err="1"/>
              <a:t>cFS</a:t>
            </a:r>
            <a:r>
              <a:rPr lang="en-US" sz="1600" dirty="0"/>
              <a:t> API library functions (OSAL, PSP, and </a:t>
            </a:r>
            <a:r>
              <a:rPr lang="en-US" sz="1600" dirty="0" err="1"/>
              <a:t>cFE</a:t>
            </a:r>
            <a:r>
              <a:rPr lang="en-US" sz="1600" dirty="0"/>
              <a:t>) </a:t>
            </a:r>
            <a:r>
              <a:rPr lang="en-US" sz="1600" dirty="0" smtClean="0"/>
              <a:t>are automatically substituted </a:t>
            </a:r>
            <a:r>
              <a:rPr lang="en-US" sz="1600" dirty="0"/>
              <a:t>with UT-Assert stub and hook functions</a:t>
            </a:r>
          </a:p>
          <a:p>
            <a:pPr marL="742950" lvl="1" indent="-285750"/>
            <a:r>
              <a:rPr lang="en-US" sz="1400" dirty="0"/>
              <a:t>Every </a:t>
            </a:r>
            <a:r>
              <a:rPr lang="en-US" sz="1400" dirty="0" err="1"/>
              <a:t>cFS</a:t>
            </a:r>
            <a:r>
              <a:rPr lang="en-US" sz="1400" dirty="0"/>
              <a:t> API library function has a corresponding UT-Assert stub function</a:t>
            </a:r>
          </a:p>
          <a:p>
            <a:pPr marL="742950" lvl="1" indent="-285750"/>
            <a:r>
              <a:rPr lang="en-US" sz="1400" dirty="0"/>
              <a:t>Tests can set individual stub functions to behave in 3 different ways:</a:t>
            </a:r>
          </a:p>
          <a:p>
            <a:pPr marL="914400" lvl="2" indent="0">
              <a:buNone/>
            </a:pPr>
            <a:r>
              <a:rPr lang="en-US" sz="1200" dirty="0" smtClean="0"/>
              <a:t>       1</a:t>
            </a:r>
            <a:r>
              <a:rPr lang="en-US" sz="1200" dirty="0"/>
              <a:t>.) Return its default return value (usually CFE_SUCCESS)</a:t>
            </a:r>
          </a:p>
          <a:p>
            <a:pPr marL="914400" lvl="2" indent="0">
              <a:buNone/>
            </a:pPr>
            <a:r>
              <a:rPr lang="en-US" sz="1200" dirty="0" smtClean="0"/>
              <a:t>       2</a:t>
            </a:r>
            <a:r>
              <a:rPr lang="en-US" sz="1200" dirty="0"/>
              <a:t>.) Return a specified custom value</a:t>
            </a:r>
          </a:p>
          <a:p>
            <a:pPr marL="914400" lvl="2" indent="0">
              <a:buNone/>
            </a:pPr>
            <a:r>
              <a:rPr lang="en-US" sz="1200" dirty="0" smtClean="0"/>
              <a:t>       3</a:t>
            </a:r>
            <a:r>
              <a:rPr lang="en-US" sz="1200" dirty="0"/>
              <a:t>.) Execute a specified custom hook function and then return the resulting return value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742950" lvl="1" indent="-285750"/>
            <a:r>
              <a:rPr lang="en-US" sz="1400" dirty="0"/>
              <a:t>Some </a:t>
            </a:r>
            <a:r>
              <a:rPr lang="en-US" sz="1400" dirty="0" err="1"/>
              <a:t>cFS</a:t>
            </a:r>
            <a:r>
              <a:rPr lang="en-US" sz="1400" dirty="0"/>
              <a:t> API library functions have corresponding hook functions that are called by default</a:t>
            </a:r>
          </a:p>
          <a:p>
            <a:pPr marL="1200150" lvl="2" indent="-285750"/>
            <a:r>
              <a:rPr lang="en-US" sz="1200" dirty="0"/>
              <a:t>Can be substituted for a custom hook function or a custom return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704F-CD15-4A1B-8710-0658F5C745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057" y="-179775"/>
            <a:ext cx="7886700" cy="1325563"/>
          </a:xfrm>
        </p:spPr>
        <p:txBody>
          <a:bodyPr/>
          <a:lstStyle/>
          <a:p>
            <a:r>
              <a:rPr lang="en-US" dirty="0"/>
              <a:t>What’s Included in the </a:t>
            </a:r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055" y="3884762"/>
            <a:ext cx="8486119" cy="262786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: Contains the library source files</a:t>
            </a:r>
          </a:p>
          <a:p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inc</a:t>
            </a:r>
            <a:r>
              <a:rPr lang="en-US" dirty="0" smtClean="0"/>
              <a:t>: Contains the header files for the library source files</a:t>
            </a:r>
          </a:p>
          <a:p>
            <a:endParaRPr lang="en-US" dirty="0" smtClean="0"/>
          </a:p>
          <a:p>
            <a:r>
              <a:rPr lang="en-US" dirty="0" smtClean="0"/>
              <a:t>/doc: Contains documentation about UT-Assert</a:t>
            </a:r>
          </a:p>
          <a:p>
            <a:pPr lvl="1"/>
            <a:r>
              <a:rPr lang="en-US" dirty="0" smtClean="0"/>
              <a:t>Note: current documentation is incomplete and outdated</a:t>
            </a:r>
          </a:p>
          <a:p>
            <a:pPr lvl="2"/>
            <a:r>
              <a:rPr lang="en-US" dirty="0" smtClean="0"/>
              <a:t>Will be replaced by this presentation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/UT Example: Contains an example UT-Assert unit test suite (and the app it tests)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704F-CD15-4A1B-8710-0658F5C745E1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419" y="1098015"/>
            <a:ext cx="64103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9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Included in the </a:t>
            </a:r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70473"/>
            <a:ext cx="9144000" cy="1768439"/>
          </a:xfrm>
        </p:spPr>
        <p:txBody>
          <a:bodyPr>
            <a:normAutofit fontScale="70000" lnSpcReduction="20000"/>
          </a:bodyPr>
          <a:lstStyle/>
          <a:p>
            <a:pPr marL="285750" indent="-285750"/>
            <a:r>
              <a:rPr lang="en-US" sz="2300" dirty="0" smtClean="0"/>
              <a:t>Contents:</a:t>
            </a:r>
            <a:endParaRPr lang="en-US" sz="2300" dirty="0"/>
          </a:p>
          <a:p>
            <a:pPr marL="742950" lvl="1" indent="-285750"/>
            <a:r>
              <a:rPr lang="en-US" dirty="0" err="1" smtClean="0"/>
              <a:t>utassert.c</a:t>
            </a:r>
            <a:r>
              <a:rPr lang="en-US" dirty="0" smtClean="0"/>
              <a:t> /.h </a:t>
            </a:r>
            <a:r>
              <a:rPr lang="en-US" dirty="0"/>
              <a:t>– defines the standard assert function, along with a few related functions</a:t>
            </a:r>
          </a:p>
          <a:p>
            <a:pPr marL="742950" lvl="1" indent="-285750"/>
            <a:r>
              <a:rPr lang="en-US" dirty="0" err="1"/>
              <a:t>utlist.c</a:t>
            </a:r>
            <a:r>
              <a:rPr lang="en-US" dirty="0"/>
              <a:t> – defines functions to create linked lists, which are used elsewhere in the library</a:t>
            </a:r>
          </a:p>
          <a:p>
            <a:pPr marL="742950" lvl="1" indent="-285750"/>
            <a:r>
              <a:rPr lang="en-US" dirty="0" err="1"/>
              <a:t>uttest.c</a:t>
            </a:r>
            <a:r>
              <a:rPr lang="en-US" dirty="0"/>
              <a:t> – defines the functions used to add and run test cases</a:t>
            </a:r>
          </a:p>
          <a:p>
            <a:pPr marL="742950" lvl="1" indent="-285750"/>
            <a:r>
              <a:rPr lang="en-US" dirty="0" err="1"/>
              <a:t>uttools.c</a:t>
            </a:r>
            <a:r>
              <a:rPr lang="en-US" dirty="0"/>
              <a:t> – defines miscellaneous functions that are useful for unit testing</a:t>
            </a:r>
          </a:p>
          <a:p>
            <a:pPr marL="742950" lvl="1" indent="-285750"/>
            <a:r>
              <a:rPr lang="en-US" dirty="0" err="1"/>
              <a:t>ut_cfe</a:t>
            </a:r>
            <a:r>
              <a:rPr lang="en-US" dirty="0"/>
              <a:t>_***_</a:t>
            </a:r>
            <a:r>
              <a:rPr lang="en-US" dirty="0" err="1"/>
              <a:t>stubs.c</a:t>
            </a:r>
            <a:r>
              <a:rPr lang="en-US" dirty="0"/>
              <a:t> – defines the stub functions for a particular </a:t>
            </a:r>
            <a:r>
              <a:rPr lang="en-US" dirty="0" err="1"/>
              <a:t>cFS</a:t>
            </a:r>
            <a:r>
              <a:rPr lang="en-US" dirty="0"/>
              <a:t> component, and supporting functions</a:t>
            </a:r>
          </a:p>
          <a:p>
            <a:pPr marL="742950" lvl="1" indent="-285750"/>
            <a:r>
              <a:rPr lang="en-US" dirty="0" err="1"/>
              <a:t>ut_cfe</a:t>
            </a:r>
            <a:r>
              <a:rPr lang="en-US" dirty="0"/>
              <a:t>_***_</a:t>
            </a:r>
            <a:r>
              <a:rPr lang="en-US" dirty="0" err="1"/>
              <a:t>hooks.c</a:t>
            </a:r>
            <a:r>
              <a:rPr lang="en-US" dirty="0"/>
              <a:t> – defines the default hook functions for a particular </a:t>
            </a:r>
            <a:r>
              <a:rPr lang="en-US" dirty="0" err="1"/>
              <a:t>cFS</a:t>
            </a:r>
            <a:r>
              <a:rPr lang="en-US" dirty="0"/>
              <a:t> component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704F-CD15-4A1B-8710-0658F5C745E1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084008"/>
            <a:ext cx="80486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8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356" y="2222499"/>
            <a:ext cx="7772400" cy="980989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Test Structure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704F-CD15-4A1B-8710-0658F5C745E1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018" y="3475426"/>
            <a:ext cx="3767932" cy="250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Structure: Test Case 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704F-CD15-4A1B-8710-0658F5C745E1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1169437"/>
            <a:ext cx="332422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7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Structure: Full 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704F-CD15-4A1B-8710-0658F5C745E1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38" y="1015633"/>
            <a:ext cx="7264923" cy="584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4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Structure: </a:t>
            </a:r>
            <a:r>
              <a:rPr lang="en-US" dirty="0" smtClean="0"/>
              <a:t>Required </a:t>
            </a:r>
            <a:r>
              <a:rPr lang="en-US" dirty="0"/>
              <a:t>Test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5720" y="4324166"/>
            <a:ext cx="9189720" cy="2214747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1600" dirty="0" smtClean="0"/>
              <a:t>For the example application:</a:t>
            </a:r>
            <a:endParaRPr lang="en-US" sz="1600" dirty="0"/>
          </a:p>
          <a:p>
            <a:pPr marL="742950" lvl="1" indent="-285750"/>
            <a:r>
              <a:rPr lang="en-US" sz="1400" dirty="0" smtClean="0"/>
              <a:t>&lt;source file name&gt;_</a:t>
            </a:r>
            <a:r>
              <a:rPr lang="en-US" sz="1400" dirty="0" err="1" smtClean="0"/>
              <a:t>test.c</a:t>
            </a:r>
            <a:r>
              <a:rPr lang="en-US" sz="1400" dirty="0" smtClean="0"/>
              <a:t> </a:t>
            </a:r>
            <a:r>
              <a:rPr lang="en-US" sz="1400" dirty="0"/>
              <a:t>/ .h: </a:t>
            </a:r>
            <a:r>
              <a:rPr lang="en-US" sz="1400" dirty="0" smtClean="0"/>
              <a:t>defines the unit </a:t>
            </a:r>
            <a:r>
              <a:rPr lang="en-US" sz="1400" dirty="0"/>
              <a:t>test cases for </a:t>
            </a:r>
            <a:r>
              <a:rPr lang="en-US" sz="1400" dirty="0" smtClean="0"/>
              <a:t>all functions </a:t>
            </a:r>
            <a:r>
              <a:rPr lang="en-US" sz="1400" dirty="0"/>
              <a:t>in </a:t>
            </a:r>
            <a:r>
              <a:rPr lang="en-US" sz="1400" dirty="0" smtClean="0"/>
              <a:t>a particular source file</a:t>
            </a:r>
            <a:endParaRPr lang="en-US" sz="1400" dirty="0"/>
          </a:p>
          <a:p>
            <a:pPr marL="742950" lvl="1" indent="-285750"/>
            <a:r>
              <a:rPr lang="en-US" sz="1400" dirty="0" smtClean="0"/>
              <a:t>&lt;app name&gt;_</a:t>
            </a:r>
            <a:r>
              <a:rPr lang="en-US" sz="1400" dirty="0" err="1" smtClean="0"/>
              <a:t>test_utils.c</a:t>
            </a:r>
            <a:r>
              <a:rPr lang="en-US" sz="1400" dirty="0" smtClean="0"/>
              <a:t> </a:t>
            </a:r>
            <a:r>
              <a:rPr lang="en-US" sz="1400" dirty="0"/>
              <a:t>/ .h: defines miscellaneous </a:t>
            </a:r>
            <a:r>
              <a:rPr lang="en-US" sz="1400" dirty="0" smtClean="0"/>
              <a:t>test functions (Setup, Teardown, </a:t>
            </a:r>
            <a:r>
              <a:rPr lang="en-US" sz="1400" dirty="0" err="1" smtClean="0"/>
              <a:t>etc</a:t>
            </a:r>
            <a:r>
              <a:rPr lang="en-US" sz="1400" dirty="0" smtClean="0"/>
              <a:t>)</a:t>
            </a:r>
          </a:p>
          <a:p>
            <a:pPr marL="742950" lvl="1" indent="-285750"/>
            <a:r>
              <a:rPr lang="en-US" sz="1400" dirty="0" smtClean="0"/>
              <a:t>&lt;app name&gt;_</a:t>
            </a:r>
            <a:r>
              <a:rPr lang="en-US" sz="1400" dirty="0" err="1" smtClean="0"/>
              <a:t>testrunner.c</a:t>
            </a:r>
            <a:r>
              <a:rPr lang="en-US" sz="1400" dirty="0"/>
              <a:t>: defines the main function, which adds all test cases and runs them</a:t>
            </a:r>
          </a:p>
          <a:p>
            <a:pPr marL="742950" lvl="1" indent="-285750"/>
            <a:r>
              <a:rPr lang="en-US" sz="1400" dirty="0"/>
              <a:t>makefile: standard makefile </a:t>
            </a:r>
            <a:r>
              <a:rPr lang="en-US" sz="1400" dirty="0" smtClean="0"/>
              <a:t>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704F-CD15-4A1B-8710-0658F5C745E1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123" y="1169437"/>
            <a:ext cx="6730781" cy="297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0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38953</TotalTime>
  <Words>1659</Words>
  <Application>Microsoft Office PowerPoint</Application>
  <PresentationFormat>On-screen Show (4:3)</PresentationFormat>
  <Paragraphs>334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MS PGothic</vt:lpstr>
      <vt:lpstr>Arial</vt:lpstr>
      <vt:lpstr>Arial Black</vt:lpstr>
      <vt:lpstr>Calibri</vt:lpstr>
      <vt:lpstr>Courier New</vt:lpstr>
      <vt:lpstr>Times New Roman</vt:lpstr>
      <vt:lpstr>Wingdings</vt:lpstr>
      <vt:lpstr>Office Theme</vt:lpstr>
      <vt:lpstr>UT-Assert Training</vt:lpstr>
      <vt:lpstr>Agenda</vt:lpstr>
      <vt:lpstr>UT-Assert Overview</vt:lpstr>
      <vt:lpstr>What’s Included in the Library</vt:lpstr>
      <vt:lpstr>What’s Included in the Library</vt:lpstr>
      <vt:lpstr>Test Structure</vt:lpstr>
      <vt:lpstr>Test Structure: Test Case Flowchart</vt:lpstr>
      <vt:lpstr>Test Structure: Full Flowchart</vt:lpstr>
      <vt:lpstr>Test Structure: Required Test Files</vt:lpstr>
      <vt:lpstr>Test Structure: Test Runner</vt:lpstr>
      <vt:lpstr>Test Structure: Test Runner</vt:lpstr>
      <vt:lpstr>Test Structure: Test Runner</vt:lpstr>
      <vt:lpstr>Test Structure: Test Runner</vt:lpstr>
      <vt:lpstr>Test Structure: Test Cases</vt:lpstr>
      <vt:lpstr>Writing Test Cases</vt:lpstr>
      <vt:lpstr>Writing Test Cases: Basic Structure</vt:lpstr>
      <vt:lpstr>Writing Test Cases: Assert Statements</vt:lpstr>
      <vt:lpstr>Writing Test Cases: Assert Statements</vt:lpstr>
      <vt:lpstr>Writing Test Cases: Stub Functions</vt:lpstr>
      <vt:lpstr>Writing Test Cases: Hook Functions</vt:lpstr>
      <vt:lpstr>Makefile</vt:lpstr>
      <vt:lpstr>Test Suite Execution</vt:lpstr>
      <vt:lpstr>Test Output</vt:lpstr>
      <vt:lpstr>Additional Features</vt:lpstr>
      <vt:lpstr>Walkthrough: Example cFS Application Test Suite</vt:lpstr>
      <vt:lpstr>Walkthrough: Actual cFS Application Test Suite</vt:lpstr>
      <vt:lpstr>Useful Tips</vt:lpstr>
      <vt:lpstr>How to Get the UT-Assert Library</vt:lpstr>
    </vt:vector>
  </TitlesOfParts>
  <Company>HPES ACES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UT-Assert Training</dc:title>
  <dc:creator>Zogby, Charles A. (GSFC-5820)</dc:creator>
  <cp:lastModifiedBy>Zogby, Charles A. (GSFC-5820)</cp:lastModifiedBy>
  <cp:revision>417</cp:revision>
  <dcterms:created xsi:type="dcterms:W3CDTF">2016-02-06T05:46:13Z</dcterms:created>
  <dcterms:modified xsi:type="dcterms:W3CDTF">2016-05-10T20:23:17Z</dcterms:modified>
</cp:coreProperties>
</file>