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EEC6C-119D-4CFA-9787-3207BA82C3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24EC2C-0A57-4914-8966-1846A3565DF5}">
      <dgm:prSet/>
      <dgm:spPr/>
      <dgm:t>
        <a:bodyPr/>
        <a:lstStyle/>
        <a:p>
          <a:r>
            <a:rPr lang="en-US"/>
            <a:t>FHIR (Fast Healthcare Interoperability Resources): </a:t>
          </a:r>
        </a:p>
      </dgm:t>
    </dgm:pt>
    <dgm:pt modelId="{4120BF70-F7A9-417C-9730-3D275E3BBFBE}" type="parTrans" cxnId="{10364557-EFB0-46EA-BC31-B5E19C74ADAC}">
      <dgm:prSet/>
      <dgm:spPr/>
      <dgm:t>
        <a:bodyPr/>
        <a:lstStyle/>
        <a:p>
          <a:endParaRPr lang="en-US"/>
        </a:p>
      </dgm:t>
    </dgm:pt>
    <dgm:pt modelId="{B33075D3-B50B-4EC8-8969-2671BA5670E3}" type="sibTrans" cxnId="{10364557-EFB0-46EA-BC31-B5E19C74ADAC}">
      <dgm:prSet/>
      <dgm:spPr/>
      <dgm:t>
        <a:bodyPr/>
        <a:lstStyle/>
        <a:p>
          <a:endParaRPr lang="en-US"/>
        </a:p>
      </dgm:t>
    </dgm:pt>
    <dgm:pt modelId="{8405DE61-D9C4-4EA2-AC0B-9CA6B7EC006D}">
      <dgm:prSet/>
      <dgm:spPr/>
      <dgm:t>
        <a:bodyPr/>
        <a:lstStyle/>
        <a:p>
          <a:r>
            <a:rPr lang="en-US" dirty="0"/>
            <a:t>Originated in 2012</a:t>
          </a:r>
        </a:p>
      </dgm:t>
    </dgm:pt>
    <dgm:pt modelId="{08233831-A275-44DA-989F-374BF8ACF9E5}" type="parTrans" cxnId="{4C700B0A-0F09-4D86-A09F-A56126CBD9D2}">
      <dgm:prSet/>
      <dgm:spPr/>
      <dgm:t>
        <a:bodyPr/>
        <a:lstStyle/>
        <a:p>
          <a:endParaRPr lang="en-US"/>
        </a:p>
      </dgm:t>
    </dgm:pt>
    <dgm:pt modelId="{90C45587-B81F-41A8-AE2D-EE50D7F0F06B}" type="sibTrans" cxnId="{4C700B0A-0F09-4D86-A09F-A56126CBD9D2}">
      <dgm:prSet/>
      <dgm:spPr/>
      <dgm:t>
        <a:bodyPr/>
        <a:lstStyle/>
        <a:p>
          <a:endParaRPr lang="en-US"/>
        </a:p>
      </dgm:t>
    </dgm:pt>
    <dgm:pt modelId="{CDC26F5A-62E3-4779-A8AC-A6CB44C79952}">
      <dgm:prSet/>
      <dgm:spPr/>
      <dgm:t>
        <a:bodyPr/>
        <a:lstStyle/>
        <a:p>
          <a:r>
            <a:rPr lang="en-US"/>
            <a:t>A standard for the secure exchange of healthcare data between different systems through APIs</a:t>
          </a:r>
        </a:p>
      </dgm:t>
    </dgm:pt>
    <dgm:pt modelId="{E32E81B3-ECF1-4388-9F56-F79D3336CF63}" type="parTrans" cxnId="{AF380FDE-5AA5-4DED-8429-5D0B49E77AB2}">
      <dgm:prSet/>
      <dgm:spPr/>
      <dgm:t>
        <a:bodyPr/>
        <a:lstStyle/>
        <a:p>
          <a:endParaRPr lang="en-US"/>
        </a:p>
      </dgm:t>
    </dgm:pt>
    <dgm:pt modelId="{D01C5212-AD00-44F9-A59C-8845DE787D67}" type="sibTrans" cxnId="{AF380FDE-5AA5-4DED-8429-5D0B49E77AB2}">
      <dgm:prSet/>
      <dgm:spPr/>
      <dgm:t>
        <a:bodyPr/>
        <a:lstStyle/>
        <a:p>
          <a:endParaRPr lang="en-US"/>
        </a:p>
      </dgm:t>
    </dgm:pt>
    <dgm:pt modelId="{F52F30B9-B5C2-4C3E-8673-C20C0C9863C4}">
      <dgm:prSet/>
      <dgm:spPr/>
      <dgm:t>
        <a:bodyPr/>
        <a:lstStyle/>
        <a:p>
          <a:r>
            <a:rPr lang="en-US"/>
            <a:t>Supported by major vendors: Google, Apple, Microsoft and EHRs: EPIC, Cerner, Meditech, etc. </a:t>
          </a:r>
        </a:p>
      </dgm:t>
    </dgm:pt>
    <dgm:pt modelId="{02E219F8-C1D7-4760-904B-7EA368C6EE9F}" type="parTrans" cxnId="{4A4FB541-FAF3-4BE5-AF89-6DABCFB3719C}">
      <dgm:prSet/>
      <dgm:spPr/>
      <dgm:t>
        <a:bodyPr/>
        <a:lstStyle/>
        <a:p>
          <a:endParaRPr lang="en-US"/>
        </a:p>
      </dgm:t>
    </dgm:pt>
    <dgm:pt modelId="{78F8EF8F-7460-4022-A487-148C473F872C}" type="sibTrans" cxnId="{4A4FB541-FAF3-4BE5-AF89-6DABCFB3719C}">
      <dgm:prSet/>
      <dgm:spPr/>
      <dgm:t>
        <a:bodyPr/>
        <a:lstStyle/>
        <a:p>
          <a:endParaRPr lang="en-US"/>
        </a:p>
      </dgm:t>
    </dgm:pt>
    <dgm:pt modelId="{A1B937E1-CA39-46C2-92E9-0DAABA7A2B3C}">
      <dgm:prSet/>
      <dgm:spPr/>
      <dgm:t>
        <a:bodyPr/>
        <a:lstStyle/>
        <a:p>
          <a:r>
            <a:rPr lang="en-US" dirty="0"/>
            <a:t>Free to use</a:t>
          </a:r>
        </a:p>
      </dgm:t>
    </dgm:pt>
    <dgm:pt modelId="{FFD839DB-B51C-4DFB-A04E-F1BE0E844083}" type="parTrans" cxnId="{ED8391D1-3165-468D-B66E-2E17E5996331}">
      <dgm:prSet/>
      <dgm:spPr/>
      <dgm:t>
        <a:bodyPr/>
        <a:lstStyle/>
        <a:p>
          <a:endParaRPr lang="en-US"/>
        </a:p>
      </dgm:t>
    </dgm:pt>
    <dgm:pt modelId="{AC4E3DB0-8D8E-4F87-A3A3-E04F08C57D54}" type="sibTrans" cxnId="{ED8391D1-3165-468D-B66E-2E17E5996331}">
      <dgm:prSet/>
      <dgm:spPr/>
      <dgm:t>
        <a:bodyPr/>
        <a:lstStyle/>
        <a:p>
          <a:endParaRPr lang="en-US"/>
        </a:p>
      </dgm:t>
    </dgm:pt>
    <dgm:pt modelId="{F5749D65-79D1-C14D-BF0C-AFC3FF64C7C2}" type="pres">
      <dgm:prSet presAssocID="{0BBEEC6C-119D-4CFA-9787-3207BA82C35A}" presName="linear" presStyleCnt="0">
        <dgm:presLayoutVars>
          <dgm:animLvl val="lvl"/>
          <dgm:resizeHandles val="exact"/>
        </dgm:presLayoutVars>
      </dgm:prSet>
      <dgm:spPr/>
    </dgm:pt>
    <dgm:pt modelId="{0538A568-59FD-DF41-854B-A90B7DAD8D8D}" type="pres">
      <dgm:prSet presAssocID="{7B24EC2C-0A57-4914-8966-1846A3565D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ED3968-F9B2-9648-A3FC-12F373E2860D}" type="pres">
      <dgm:prSet presAssocID="{B33075D3-B50B-4EC8-8969-2671BA5670E3}" presName="spacer" presStyleCnt="0"/>
      <dgm:spPr/>
    </dgm:pt>
    <dgm:pt modelId="{A5583F4F-4C74-6C46-A4B5-F3C9505D13B4}" type="pres">
      <dgm:prSet presAssocID="{8405DE61-D9C4-4EA2-AC0B-9CA6B7EC00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07F404-F616-9D49-B518-5B0528A6B6C4}" type="pres">
      <dgm:prSet presAssocID="{90C45587-B81F-41A8-AE2D-EE50D7F0F06B}" presName="spacer" presStyleCnt="0"/>
      <dgm:spPr/>
    </dgm:pt>
    <dgm:pt modelId="{DF5F8F43-FF59-844D-BD92-0D5401CB97F3}" type="pres">
      <dgm:prSet presAssocID="{CDC26F5A-62E3-4779-A8AC-A6CB44C799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9A67E8-C735-0048-881A-9F6BA7BD9B5A}" type="pres">
      <dgm:prSet presAssocID="{D01C5212-AD00-44F9-A59C-8845DE787D67}" presName="spacer" presStyleCnt="0"/>
      <dgm:spPr/>
    </dgm:pt>
    <dgm:pt modelId="{AF0D5B19-EE4C-604C-8CE6-91B252928C62}" type="pres">
      <dgm:prSet presAssocID="{F52F30B9-B5C2-4C3E-8673-C20C0C9863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61D4D5-9518-9C44-AA2E-1030B2692014}" type="pres">
      <dgm:prSet presAssocID="{78F8EF8F-7460-4022-A487-148C473F872C}" presName="spacer" presStyleCnt="0"/>
      <dgm:spPr/>
    </dgm:pt>
    <dgm:pt modelId="{2DE64805-8926-DF49-A96E-13745751CB87}" type="pres">
      <dgm:prSet presAssocID="{A1B937E1-CA39-46C2-92E9-0DAABA7A2B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700B0A-0F09-4D86-A09F-A56126CBD9D2}" srcId="{0BBEEC6C-119D-4CFA-9787-3207BA82C35A}" destId="{8405DE61-D9C4-4EA2-AC0B-9CA6B7EC006D}" srcOrd="1" destOrd="0" parTransId="{08233831-A275-44DA-989F-374BF8ACF9E5}" sibTransId="{90C45587-B81F-41A8-AE2D-EE50D7F0F06B}"/>
    <dgm:cxn modelId="{16702E20-5EBC-494B-B8AE-91C0CD16537B}" type="presOf" srcId="{8405DE61-D9C4-4EA2-AC0B-9CA6B7EC006D}" destId="{A5583F4F-4C74-6C46-A4B5-F3C9505D13B4}" srcOrd="0" destOrd="0" presId="urn:microsoft.com/office/officeart/2005/8/layout/vList2"/>
    <dgm:cxn modelId="{4A4FB541-FAF3-4BE5-AF89-6DABCFB3719C}" srcId="{0BBEEC6C-119D-4CFA-9787-3207BA82C35A}" destId="{F52F30B9-B5C2-4C3E-8673-C20C0C9863C4}" srcOrd="3" destOrd="0" parTransId="{02E219F8-C1D7-4760-904B-7EA368C6EE9F}" sibTransId="{78F8EF8F-7460-4022-A487-148C473F872C}"/>
    <dgm:cxn modelId="{47D23955-C36A-A34F-80C7-1E586C4A7CB0}" type="presOf" srcId="{A1B937E1-CA39-46C2-92E9-0DAABA7A2B3C}" destId="{2DE64805-8926-DF49-A96E-13745751CB87}" srcOrd="0" destOrd="0" presId="urn:microsoft.com/office/officeart/2005/8/layout/vList2"/>
    <dgm:cxn modelId="{10364557-EFB0-46EA-BC31-B5E19C74ADAC}" srcId="{0BBEEC6C-119D-4CFA-9787-3207BA82C35A}" destId="{7B24EC2C-0A57-4914-8966-1846A3565DF5}" srcOrd="0" destOrd="0" parTransId="{4120BF70-F7A9-417C-9730-3D275E3BBFBE}" sibTransId="{B33075D3-B50B-4EC8-8969-2671BA5670E3}"/>
    <dgm:cxn modelId="{8C46E269-8C07-1A4A-A2D7-46C0837BD568}" type="presOf" srcId="{0BBEEC6C-119D-4CFA-9787-3207BA82C35A}" destId="{F5749D65-79D1-C14D-BF0C-AFC3FF64C7C2}" srcOrd="0" destOrd="0" presId="urn:microsoft.com/office/officeart/2005/8/layout/vList2"/>
    <dgm:cxn modelId="{8BDF0EB6-C177-254A-89D6-1AB55AFB639D}" type="presOf" srcId="{7B24EC2C-0A57-4914-8966-1846A3565DF5}" destId="{0538A568-59FD-DF41-854B-A90B7DAD8D8D}" srcOrd="0" destOrd="0" presId="urn:microsoft.com/office/officeart/2005/8/layout/vList2"/>
    <dgm:cxn modelId="{9AEE8CD0-A008-AA44-8EBD-8DEF12F22CEC}" type="presOf" srcId="{F52F30B9-B5C2-4C3E-8673-C20C0C9863C4}" destId="{AF0D5B19-EE4C-604C-8CE6-91B252928C62}" srcOrd="0" destOrd="0" presId="urn:microsoft.com/office/officeart/2005/8/layout/vList2"/>
    <dgm:cxn modelId="{ED8391D1-3165-468D-B66E-2E17E5996331}" srcId="{0BBEEC6C-119D-4CFA-9787-3207BA82C35A}" destId="{A1B937E1-CA39-46C2-92E9-0DAABA7A2B3C}" srcOrd="4" destOrd="0" parTransId="{FFD839DB-B51C-4DFB-A04E-F1BE0E844083}" sibTransId="{AC4E3DB0-8D8E-4F87-A3A3-E04F08C57D54}"/>
    <dgm:cxn modelId="{AF380FDE-5AA5-4DED-8429-5D0B49E77AB2}" srcId="{0BBEEC6C-119D-4CFA-9787-3207BA82C35A}" destId="{CDC26F5A-62E3-4779-A8AC-A6CB44C79952}" srcOrd="2" destOrd="0" parTransId="{E32E81B3-ECF1-4388-9F56-F79D3336CF63}" sibTransId="{D01C5212-AD00-44F9-A59C-8845DE787D67}"/>
    <dgm:cxn modelId="{88AB50E8-118D-2648-B62E-1C560CE5743A}" type="presOf" srcId="{CDC26F5A-62E3-4779-A8AC-A6CB44C79952}" destId="{DF5F8F43-FF59-844D-BD92-0D5401CB97F3}" srcOrd="0" destOrd="0" presId="urn:microsoft.com/office/officeart/2005/8/layout/vList2"/>
    <dgm:cxn modelId="{3C518568-0C70-204D-AE7C-C60985098572}" type="presParOf" srcId="{F5749D65-79D1-C14D-BF0C-AFC3FF64C7C2}" destId="{0538A568-59FD-DF41-854B-A90B7DAD8D8D}" srcOrd="0" destOrd="0" presId="urn:microsoft.com/office/officeart/2005/8/layout/vList2"/>
    <dgm:cxn modelId="{0A0347E6-5A47-A444-9A91-01E058CAD73C}" type="presParOf" srcId="{F5749D65-79D1-C14D-BF0C-AFC3FF64C7C2}" destId="{B5ED3968-F9B2-9648-A3FC-12F373E2860D}" srcOrd="1" destOrd="0" presId="urn:microsoft.com/office/officeart/2005/8/layout/vList2"/>
    <dgm:cxn modelId="{546D9EC0-A281-D947-AE2E-79067B23D166}" type="presParOf" srcId="{F5749D65-79D1-C14D-BF0C-AFC3FF64C7C2}" destId="{A5583F4F-4C74-6C46-A4B5-F3C9505D13B4}" srcOrd="2" destOrd="0" presId="urn:microsoft.com/office/officeart/2005/8/layout/vList2"/>
    <dgm:cxn modelId="{002A68C6-C932-9342-8DF4-617044671B78}" type="presParOf" srcId="{F5749D65-79D1-C14D-BF0C-AFC3FF64C7C2}" destId="{6907F404-F616-9D49-B518-5B0528A6B6C4}" srcOrd="3" destOrd="0" presId="urn:microsoft.com/office/officeart/2005/8/layout/vList2"/>
    <dgm:cxn modelId="{E19DA5F1-C432-CF4F-A061-A7A959920AB3}" type="presParOf" srcId="{F5749D65-79D1-C14D-BF0C-AFC3FF64C7C2}" destId="{DF5F8F43-FF59-844D-BD92-0D5401CB97F3}" srcOrd="4" destOrd="0" presId="urn:microsoft.com/office/officeart/2005/8/layout/vList2"/>
    <dgm:cxn modelId="{EC21520E-EDBB-BB4F-A501-881C6DFE2FAF}" type="presParOf" srcId="{F5749D65-79D1-C14D-BF0C-AFC3FF64C7C2}" destId="{AE9A67E8-C735-0048-881A-9F6BA7BD9B5A}" srcOrd="5" destOrd="0" presId="urn:microsoft.com/office/officeart/2005/8/layout/vList2"/>
    <dgm:cxn modelId="{DA7F73D8-A659-4146-AFD6-79CDCAA4A2A6}" type="presParOf" srcId="{F5749D65-79D1-C14D-BF0C-AFC3FF64C7C2}" destId="{AF0D5B19-EE4C-604C-8CE6-91B252928C62}" srcOrd="6" destOrd="0" presId="urn:microsoft.com/office/officeart/2005/8/layout/vList2"/>
    <dgm:cxn modelId="{9E22DD06-4A8E-834C-8F0A-FE1B4E5A1E4D}" type="presParOf" srcId="{F5749D65-79D1-C14D-BF0C-AFC3FF64C7C2}" destId="{5A61D4D5-9518-9C44-AA2E-1030B2692014}" srcOrd="7" destOrd="0" presId="urn:microsoft.com/office/officeart/2005/8/layout/vList2"/>
    <dgm:cxn modelId="{D4FB7C5E-7E3F-4F49-84A2-ED031FD05440}" type="presParOf" srcId="{F5749D65-79D1-C14D-BF0C-AFC3FF64C7C2}" destId="{2DE64805-8926-DF49-A96E-13745751CB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01F5C-F1ED-4A20-8114-EC5DEE159C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207CDF-70A4-4C18-8065-31C539610A5A}">
      <dgm:prSet/>
      <dgm:spPr/>
      <dgm:t>
        <a:bodyPr/>
        <a:lstStyle/>
        <a:p>
          <a:r>
            <a:rPr lang="en-US"/>
            <a:t>SMART (Suitable Medical Applications Reusable Technologies)</a:t>
          </a:r>
        </a:p>
      </dgm:t>
    </dgm:pt>
    <dgm:pt modelId="{FAC66A62-747D-400E-B609-64B3250E7B85}" type="parTrans" cxnId="{C89CE25C-7D05-4400-B0BE-8B1784466839}">
      <dgm:prSet/>
      <dgm:spPr/>
      <dgm:t>
        <a:bodyPr/>
        <a:lstStyle/>
        <a:p>
          <a:endParaRPr lang="en-US"/>
        </a:p>
      </dgm:t>
    </dgm:pt>
    <dgm:pt modelId="{5506649E-C9F6-4CFA-AF57-639E6A7BD9EE}" type="sibTrans" cxnId="{C89CE25C-7D05-4400-B0BE-8B1784466839}">
      <dgm:prSet/>
      <dgm:spPr/>
      <dgm:t>
        <a:bodyPr/>
        <a:lstStyle/>
        <a:p>
          <a:endParaRPr lang="en-US"/>
        </a:p>
      </dgm:t>
    </dgm:pt>
    <dgm:pt modelId="{2F35E9CC-C8DF-44CA-8F61-A15EE342540D}">
      <dgm:prSet/>
      <dgm:spPr/>
      <dgm:t>
        <a:bodyPr/>
        <a:lstStyle/>
        <a:p>
          <a:r>
            <a:rPr lang="en-US"/>
            <a:t>Built on top of FHIR APIs</a:t>
          </a:r>
        </a:p>
      </dgm:t>
    </dgm:pt>
    <dgm:pt modelId="{2CAA8987-A7AC-4D28-92AE-84CF0D7E8D36}" type="parTrans" cxnId="{D2326A3B-62B0-45AB-82AF-AB1F2F23020F}">
      <dgm:prSet/>
      <dgm:spPr/>
      <dgm:t>
        <a:bodyPr/>
        <a:lstStyle/>
        <a:p>
          <a:endParaRPr lang="en-US"/>
        </a:p>
      </dgm:t>
    </dgm:pt>
    <dgm:pt modelId="{F121AAA1-072F-4EA1-9350-4F7DEDBB3367}" type="sibTrans" cxnId="{D2326A3B-62B0-45AB-82AF-AB1F2F23020F}">
      <dgm:prSet/>
      <dgm:spPr/>
      <dgm:t>
        <a:bodyPr/>
        <a:lstStyle/>
        <a:p>
          <a:endParaRPr lang="en-US"/>
        </a:p>
      </dgm:t>
    </dgm:pt>
    <dgm:pt modelId="{B1A2EBEB-1C52-4022-B834-AE0716DBECCA}">
      <dgm:prSet/>
      <dgm:spPr/>
      <dgm:t>
        <a:bodyPr/>
        <a:lstStyle/>
        <a:p>
          <a:r>
            <a:rPr lang="en-US" dirty="0"/>
            <a:t>Originated out of Harvard Medical School with grants from the Office of the National Coordinator for Health Information Technology with recent implementation in the 21</a:t>
          </a:r>
          <a:r>
            <a:rPr lang="en-US" baseline="30000" dirty="0"/>
            <a:t>st</a:t>
          </a:r>
          <a:r>
            <a:rPr lang="en-US" dirty="0"/>
            <a:t> Century Cures Act as a standard.</a:t>
          </a:r>
        </a:p>
      </dgm:t>
    </dgm:pt>
    <dgm:pt modelId="{E6E7F889-59AF-48E3-9D50-6E7900A89876}" type="parTrans" cxnId="{89FE052C-D624-4035-B918-F68FB8A1C01F}">
      <dgm:prSet/>
      <dgm:spPr/>
      <dgm:t>
        <a:bodyPr/>
        <a:lstStyle/>
        <a:p>
          <a:endParaRPr lang="en-US"/>
        </a:p>
      </dgm:t>
    </dgm:pt>
    <dgm:pt modelId="{656005E7-B646-4891-907E-DAAB0C94C0F6}" type="sibTrans" cxnId="{89FE052C-D624-4035-B918-F68FB8A1C01F}">
      <dgm:prSet/>
      <dgm:spPr/>
      <dgm:t>
        <a:bodyPr/>
        <a:lstStyle/>
        <a:p>
          <a:endParaRPr lang="en-US"/>
        </a:p>
      </dgm:t>
    </dgm:pt>
    <dgm:pt modelId="{7A434E3F-7646-4994-8059-7D9BB929859C}">
      <dgm:prSet/>
      <dgm:spPr/>
      <dgm:t>
        <a:bodyPr/>
        <a:lstStyle/>
        <a:p>
          <a:r>
            <a:rPr lang="en-US" dirty="0"/>
            <a:t>Creates a more organized and simplified layer on FHIR with a </a:t>
          </a:r>
          <a:r>
            <a:rPr lang="en-US"/>
            <a:t>more recognized semantic layer for healthcare technologists.</a:t>
          </a:r>
          <a:endParaRPr lang="en-US" dirty="0"/>
        </a:p>
      </dgm:t>
    </dgm:pt>
    <dgm:pt modelId="{7FBD5EF9-093F-44C0-B72F-D78F56108272}" type="parTrans" cxnId="{31D4A20B-E631-4AB4-B9A7-F5F3FFF990D4}">
      <dgm:prSet/>
      <dgm:spPr/>
      <dgm:t>
        <a:bodyPr/>
        <a:lstStyle/>
        <a:p>
          <a:endParaRPr lang="en-US"/>
        </a:p>
      </dgm:t>
    </dgm:pt>
    <dgm:pt modelId="{98C9C8F2-EB22-4DEC-A693-E3F732199FAC}" type="sibTrans" cxnId="{31D4A20B-E631-4AB4-B9A7-F5F3FFF990D4}">
      <dgm:prSet/>
      <dgm:spPr/>
      <dgm:t>
        <a:bodyPr/>
        <a:lstStyle/>
        <a:p>
          <a:endParaRPr lang="en-US"/>
        </a:p>
      </dgm:t>
    </dgm:pt>
    <dgm:pt modelId="{8CB25C9D-317A-40A6-A272-9F774CBD84CB}">
      <dgm:prSet/>
      <dgm:spPr/>
      <dgm:t>
        <a:bodyPr/>
        <a:lstStyle/>
        <a:p>
          <a:r>
            <a:rPr lang="en-US" dirty="0"/>
            <a:t>Enables the creation of apps that are interoperable between systems such as EHRs. An analogy would be the substitutability of apps in an app store.</a:t>
          </a:r>
        </a:p>
      </dgm:t>
    </dgm:pt>
    <dgm:pt modelId="{2DD3201B-2FE8-4B0A-B8F3-5DF80CDB4084}" type="parTrans" cxnId="{1340EDBE-2AC0-4A61-875E-E161B47B7690}">
      <dgm:prSet/>
      <dgm:spPr/>
      <dgm:t>
        <a:bodyPr/>
        <a:lstStyle/>
        <a:p>
          <a:endParaRPr lang="en-US"/>
        </a:p>
      </dgm:t>
    </dgm:pt>
    <dgm:pt modelId="{0AAEFB33-128E-4AAF-BF97-7BEBA56BF22D}" type="sibTrans" cxnId="{1340EDBE-2AC0-4A61-875E-E161B47B7690}">
      <dgm:prSet/>
      <dgm:spPr/>
      <dgm:t>
        <a:bodyPr/>
        <a:lstStyle/>
        <a:p>
          <a:endParaRPr lang="en-US"/>
        </a:p>
      </dgm:t>
    </dgm:pt>
    <dgm:pt modelId="{21D8E2EC-78A5-E546-B96F-127AE48EAE6F}">
      <dgm:prSet/>
      <dgm:spPr/>
      <dgm:t>
        <a:bodyPr/>
        <a:lstStyle/>
        <a:p>
          <a:r>
            <a:rPr lang="en-US" dirty="0"/>
            <a:t>Free to use.</a:t>
          </a:r>
        </a:p>
      </dgm:t>
    </dgm:pt>
    <dgm:pt modelId="{8C19925B-7B40-054B-A541-D96246B71D9C}" type="parTrans" cxnId="{BC884318-0257-1742-90A6-AC73A757AD7E}">
      <dgm:prSet/>
      <dgm:spPr/>
      <dgm:t>
        <a:bodyPr/>
        <a:lstStyle/>
        <a:p>
          <a:endParaRPr lang="en-US"/>
        </a:p>
      </dgm:t>
    </dgm:pt>
    <dgm:pt modelId="{31CF011D-5287-B447-832A-BDA23AD5BBA3}" type="sibTrans" cxnId="{BC884318-0257-1742-90A6-AC73A757AD7E}">
      <dgm:prSet/>
      <dgm:spPr/>
      <dgm:t>
        <a:bodyPr/>
        <a:lstStyle/>
        <a:p>
          <a:endParaRPr lang="en-US"/>
        </a:p>
      </dgm:t>
    </dgm:pt>
    <dgm:pt modelId="{99F558D4-5710-9B4B-809D-6E3CE5F11B5C}" type="pres">
      <dgm:prSet presAssocID="{E6701F5C-F1ED-4A20-8114-EC5DEE159CF7}" presName="linear" presStyleCnt="0">
        <dgm:presLayoutVars>
          <dgm:animLvl val="lvl"/>
          <dgm:resizeHandles val="exact"/>
        </dgm:presLayoutVars>
      </dgm:prSet>
      <dgm:spPr/>
    </dgm:pt>
    <dgm:pt modelId="{C8EE7290-AFCA-4548-8AE1-ABCEDF7DAEB8}" type="pres">
      <dgm:prSet presAssocID="{FF207CDF-70A4-4C18-8065-31C539610A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DB29432-0F12-5F4F-9BBA-E0A978E2E56A}" type="pres">
      <dgm:prSet presAssocID="{5506649E-C9F6-4CFA-AF57-639E6A7BD9EE}" presName="spacer" presStyleCnt="0"/>
      <dgm:spPr/>
    </dgm:pt>
    <dgm:pt modelId="{9DD43EC8-0E08-1B40-8CC5-86417C98DA23}" type="pres">
      <dgm:prSet presAssocID="{2F35E9CC-C8DF-44CA-8F61-A15EE34254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DE701F-16F8-1345-98F6-2E58C300122A}" type="pres">
      <dgm:prSet presAssocID="{F121AAA1-072F-4EA1-9350-4F7DEDBB3367}" presName="spacer" presStyleCnt="0"/>
      <dgm:spPr/>
    </dgm:pt>
    <dgm:pt modelId="{0BCDE738-D340-3241-ADE7-439DAD16A890}" type="pres">
      <dgm:prSet presAssocID="{B1A2EBEB-1C52-4022-B834-AE0716DBEC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EDCD13-A09E-3740-A466-B81381CD97AE}" type="pres">
      <dgm:prSet presAssocID="{656005E7-B646-4891-907E-DAAB0C94C0F6}" presName="spacer" presStyleCnt="0"/>
      <dgm:spPr/>
    </dgm:pt>
    <dgm:pt modelId="{912F5E93-9B08-A640-9AB0-A43F76F2BB73}" type="pres">
      <dgm:prSet presAssocID="{7A434E3F-7646-4994-8059-7D9BB929859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263B5B9-195C-584F-B8D5-A3A2A779B22C}" type="pres">
      <dgm:prSet presAssocID="{98C9C8F2-EB22-4DEC-A693-E3F732199FAC}" presName="spacer" presStyleCnt="0"/>
      <dgm:spPr/>
    </dgm:pt>
    <dgm:pt modelId="{692C034F-7F52-0245-BCA5-206CBD8CE74D}" type="pres">
      <dgm:prSet presAssocID="{8CB25C9D-317A-40A6-A272-9F774CBD84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B1F9E14-3A6A-D649-9086-FAB14ABB3172}" type="pres">
      <dgm:prSet presAssocID="{0AAEFB33-128E-4AAF-BF97-7BEBA56BF22D}" presName="spacer" presStyleCnt="0"/>
      <dgm:spPr/>
    </dgm:pt>
    <dgm:pt modelId="{EC368FCA-64DB-7746-A170-7C491A6ECBD5}" type="pres">
      <dgm:prSet presAssocID="{21D8E2EC-78A5-E546-B96F-127AE48EAE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891B601-7E0F-8C49-8C9C-30E57C384873}" type="presOf" srcId="{8CB25C9D-317A-40A6-A272-9F774CBD84CB}" destId="{692C034F-7F52-0245-BCA5-206CBD8CE74D}" srcOrd="0" destOrd="0" presId="urn:microsoft.com/office/officeart/2005/8/layout/vList2"/>
    <dgm:cxn modelId="{31D4A20B-E631-4AB4-B9A7-F5F3FFF990D4}" srcId="{E6701F5C-F1ED-4A20-8114-EC5DEE159CF7}" destId="{7A434E3F-7646-4994-8059-7D9BB929859C}" srcOrd="3" destOrd="0" parTransId="{7FBD5EF9-093F-44C0-B72F-D78F56108272}" sibTransId="{98C9C8F2-EB22-4DEC-A693-E3F732199FAC}"/>
    <dgm:cxn modelId="{BC884318-0257-1742-90A6-AC73A757AD7E}" srcId="{E6701F5C-F1ED-4A20-8114-EC5DEE159CF7}" destId="{21D8E2EC-78A5-E546-B96F-127AE48EAE6F}" srcOrd="5" destOrd="0" parTransId="{8C19925B-7B40-054B-A541-D96246B71D9C}" sibTransId="{31CF011D-5287-B447-832A-BDA23AD5BBA3}"/>
    <dgm:cxn modelId="{1C41EC19-12B8-974E-A46A-7076125F7027}" type="presOf" srcId="{FF207CDF-70A4-4C18-8065-31C539610A5A}" destId="{C8EE7290-AFCA-4548-8AE1-ABCEDF7DAEB8}" srcOrd="0" destOrd="0" presId="urn:microsoft.com/office/officeart/2005/8/layout/vList2"/>
    <dgm:cxn modelId="{610E9720-2F93-7E41-B3B4-2A250E55037D}" type="presOf" srcId="{E6701F5C-F1ED-4A20-8114-EC5DEE159CF7}" destId="{99F558D4-5710-9B4B-809D-6E3CE5F11B5C}" srcOrd="0" destOrd="0" presId="urn:microsoft.com/office/officeart/2005/8/layout/vList2"/>
    <dgm:cxn modelId="{89FE052C-D624-4035-B918-F68FB8A1C01F}" srcId="{E6701F5C-F1ED-4A20-8114-EC5DEE159CF7}" destId="{B1A2EBEB-1C52-4022-B834-AE0716DBECCA}" srcOrd="2" destOrd="0" parTransId="{E6E7F889-59AF-48E3-9D50-6E7900A89876}" sibTransId="{656005E7-B646-4891-907E-DAAB0C94C0F6}"/>
    <dgm:cxn modelId="{D2326A3B-62B0-45AB-82AF-AB1F2F23020F}" srcId="{E6701F5C-F1ED-4A20-8114-EC5DEE159CF7}" destId="{2F35E9CC-C8DF-44CA-8F61-A15EE342540D}" srcOrd="1" destOrd="0" parTransId="{2CAA8987-A7AC-4D28-92AE-84CF0D7E8D36}" sibTransId="{F121AAA1-072F-4EA1-9350-4F7DEDBB3367}"/>
    <dgm:cxn modelId="{C89CE25C-7D05-4400-B0BE-8B1784466839}" srcId="{E6701F5C-F1ED-4A20-8114-EC5DEE159CF7}" destId="{FF207CDF-70A4-4C18-8065-31C539610A5A}" srcOrd="0" destOrd="0" parTransId="{FAC66A62-747D-400E-B609-64B3250E7B85}" sibTransId="{5506649E-C9F6-4CFA-AF57-639E6A7BD9EE}"/>
    <dgm:cxn modelId="{343AE285-DD00-BC4C-A63F-E22A0B5D8FCE}" type="presOf" srcId="{B1A2EBEB-1C52-4022-B834-AE0716DBECCA}" destId="{0BCDE738-D340-3241-ADE7-439DAD16A890}" srcOrd="0" destOrd="0" presId="urn:microsoft.com/office/officeart/2005/8/layout/vList2"/>
    <dgm:cxn modelId="{B5E3E2AA-30D2-BE42-B7BC-9B375D581103}" type="presOf" srcId="{21D8E2EC-78A5-E546-B96F-127AE48EAE6F}" destId="{EC368FCA-64DB-7746-A170-7C491A6ECBD5}" srcOrd="0" destOrd="0" presId="urn:microsoft.com/office/officeart/2005/8/layout/vList2"/>
    <dgm:cxn modelId="{1340EDBE-2AC0-4A61-875E-E161B47B7690}" srcId="{E6701F5C-F1ED-4A20-8114-EC5DEE159CF7}" destId="{8CB25C9D-317A-40A6-A272-9F774CBD84CB}" srcOrd="4" destOrd="0" parTransId="{2DD3201B-2FE8-4B0A-B8F3-5DF80CDB4084}" sibTransId="{0AAEFB33-128E-4AAF-BF97-7BEBA56BF22D}"/>
    <dgm:cxn modelId="{418CAEDE-874D-2A4B-9AB1-5883C878C105}" type="presOf" srcId="{7A434E3F-7646-4994-8059-7D9BB929859C}" destId="{912F5E93-9B08-A640-9AB0-A43F76F2BB73}" srcOrd="0" destOrd="0" presId="urn:microsoft.com/office/officeart/2005/8/layout/vList2"/>
    <dgm:cxn modelId="{F7073EEA-FA4A-1E4C-A781-EC45C48E5D75}" type="presOf" srcId="{2F35E9CC-C8DF-44CA-8F61-A15EE342540D}" destId="{9DD43EC8-0E08-1B40-8CC5-86417C98DA23}" srcOrd="0" destOrd="0" presId="urn:microsoft.com/office/officeart/2005/8/layout/vList2"/>
    <dgm:cxn modelId="{5CEB3F78-315C-A045-A714-FF7D20D9A624}" type="presParOf" srcId="{99F558D4-5710-9B4B-809D-6E3CE5F11B5C}" destId="{C8EE7290-AFCA-4548-8AE1-ABCEDF7DAEB8}" srcOrd="0" destOrd="0" presId="urn:microsoft.com/office/officeart/2005/8/layout/vList2"/>
    <dgm:cxn modelId="{91D49EE3-9526-D64A-AA79-44BC67A7CF2C}" type="presParOf" srcId="{99F558D4-5710-9B4B-809D-6E3CE5F11B5C}" destId="{2DB29432-0F12-5F4F-9BBA-E0A978E2E56A}" srcOrd="1" destOrd="0" presId="urn:microsoft.com/office/officeart/2005/8/layout/vList2"/>
    <dgm:cxn modelId="{66AFFB81-38B1-5F4D-93B9-EB4EE5AD75C1}" type="presParOf" srcId="{99F558D4-5710-9B4B-809D-6E3CE5F11B5C}" destId="{9DD43EC8-0E08-1B40-8CC5-86417C98DA23}" srcOrd="2" destOrd="0" presId="urn:microsoft.com/office/officeart/2005/8/layout/vList2"/>
    <dgm:cxn modelId="{160F430C-ED21-CA44-B323-7120B80B33E3}" type="presParOf" srcId="{99F558D4-5710-9B4B-809D-6E3CE5F11B5C}" destId="{87DE701F-16F8-1345-98F6-2E58C300122A}" srcOrd="3" destOrd="0" presId="urn:microsoft.com/office/officeart/2005/8/layout/vList2"/>
    <dgm:cxn modelId="{11C51719-FEC1-3C41-9FDB-D4F139E86FB3}" type="presParOf" srcId="{99F558D4-5710-9B4B-809D-6E3CE5F11B5C}" destId="{0BCDE738-D340-3241-ADE7-439DAD16A890}" srcOrd="4" destOrd="0" presId="urn:microsoft.com/office/officeart/2005/8/layout/vList2"/>
    <dgm:cxn modelId="{C87ED6BD-C059-1C4B-8565-07CEB561F61F}" type="presParOf" srcId="{99F558D4-5710-9B4B-809D-6E3CE5F11B5C}" destId="{ECEDCD13-A09E-3740-A466-B81381CD97AE}" srcOrd="5" destOrd="0" presId="urn:microsoft.com/office/officeart/2005/8/layout/vList2"/>
    <dgm:cxn modelId="{82DD0BA0-D07C-1546-9099-9CF915E1D9AF}" type="presParOf" srcId="{99F558D4-5710-9B4B-809D-6E3CE5F11B5C}" destId="{912F5E93-9B08-A640-9AB0-A43F76F2BB73}" srcOrd="6" destOrd="0" presId="urn:microsoft.com/office/officeart/2005/8/layout/vList2"/>
    <dgm:cxn modelId="{2D2C77FB-698A-9B4C-8539-24F29700ED1A}" type="presParOf" srcId="{99F558D4-5710-9B4B-809D-6E3CE5F11B5C}" destId="{5263B5B9-195C-584F-B8D5-A3A2A779B22C}" srcOrd="7" destOrd="0" presId="urn:microsoft.com/office/officeart/2005/8/layout/vList2"/>
    <dgm:cxn modelId="{1FEAD161-3341-8E40-A69B-A3775D7E482D}" type="presParOf" srcId="{99F558D4-5710-9B4B-809D-6E3CE5F11B5C}" destId="{692C034F-7F52-0245-BCA5-206CBD8CE74D}" srcOrd="8" destOrd="0" presId="urn:microsoft.com/office/officeart/2005/8/layout/vList2"/>
    <dgm:cxn modelId="{CA443D4C-FEEE-944E-ADA6-E23F61DC603E}" type="presParOf" srcId="{99F558D4-5710-9B4B-809D-6E3CE5F11B5C}" destId="{2B1F9E14-3A6A-D649-9086-FAB14ABB3172}" srcOrd="9" destOrd="0" presId="urn:microsoft.com/office/officeart/2005/8/layout/vList2"/>
    <dgm:cxn modelId="{DC3C9D5A-5EA3-5340-A3CD-126A428C01D2}" type="presParOf" srcId="{99F558D4-5710-9B4B-809D-6E3CE5F11B5C}" destId="{EC368FCA-64DB-7746-A170-7C491A6ECBD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170F3-0203-4801-AFC2-1B2EAEE9D0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919DCE-C3D3-431F-B83A-FF74E906ABCC}">
      <dgm:prSet/>
      <dgm:spPr/>
      <dgm:t>
        <a:bodyPr/>
        <a:lstStyle/>
        <a:p>
          <a:r>
            <a:rPr lang="en-US"/>
            <a:t>Patients and/or HCPs can interact with the screen to bring up patient specific information: lab results, medical history, etc.</a:t>
          </a:r>
        </a:p>
      </dgm:t>
    </dgm:pt>
    <dgm:pt modelId="{54D30461-81BB-480F-837E-5824C7A930BC}" type="parTrans" cxnId="{BB534051-460B-4520-9838-594DAA391765}">
      <dgm:prSet/>
      <dgm:spPr/>
      <dgm:t>
        <a:bodyPr/>
        <a:lstStyle/>
        <a:p>
          <a:endParaRPr lang="en-US"/>
        </a:p>
      </dgm:t>
    </dgm:pt>
    <dgm:pt modelId="{F597FC7A-B11A-4EDE-9B64-9B3283F9AB6F}" type="sibTrans" cxnId="{BB534051-460B-4520-9838-594DAA391765}">
      <dgm:prSet/>
      <dgm:spPr/>
      <dgm:t>
        <a:bodyPr/>
        <a:lstStyle/>
        <a:p>
          <a:endParaRPr lang="en-US"/>
        </a:p>
      </dgm:t>
    </dgm:pt>
    <dgm:pt modelId="{15B754BA-4F6F-4252-9617-60D1DC250221}">
      <dgm:prSet/>
      <dgm:spPr/>
      <dgm:t>
        <a:bodyPr/>
        <a:lstStyle/>
        <a:p>
          <a:r>
            <a:rPr lang="en-US" dirty="0"/>
            <a:t>Conveniently display patient’s medical imaging to HCPs and patients in an easy to view format in a way that most HCPs don’t have access to.</a:t>
          </a:r>
        </a:p>
      </dgm:t>
    </dgm:pt>
    <dgm:pt modelId="{632C39A3-3A29-42A4-A846-BEFDE21C0FB7}" type="parTrans" cxnId="{273DA97F-5900-43B6-9CB3-5F5CA11B4456}">
      <dgm:prSet/>
      <dgm:spPr/>
      <dgm:t>
        <a:bodyPr/>
        <a:lstStyle/>
        <a:p>
          <a:endParaRPr lang="en-US"/>
        </a:p>
      </dgm:t>
    </dgm:pt>
    <dgm:pt modelId="{6E6E3B1B-F25C-4E2C-AA2D-0D559B6D4F08}" type="sibTrans" cxnId="{273DA97F-5900-43B6-9CB3-5F5CA11B4456}">
      <dgm:prSet/>
      <dgm:spPr/>
      <dgm:t>
        <a:bodyPr/>
        <a:lstStyle/>
        <a:p>
          <a:endParaRPr lang="en-US"/>
        </a:p>
      </dgm:t>
    </dgm:pt>
    <dgm:pt modelId="{9AAB9776-A010-4B61-BD1E-9DC658B4800B}">
      <dgm:prSet/>
      <dgm:spPr/>
      <dgm:t>
        <a:bodyPr/>
        <a:lstStyle/>
        <a:p>
          <a:r>
            <a:rPr lang="en-US"/>
            <a:t>Once logged in, ads can be potentially tailored to a patient.</a:t>
          </a:r>
        </a:p>
      </dgm:t>
    </dgm:pt>
    <dgm:pt modelId="{FC9A96A2-8EB6-41D5-B098-207C3FBDA30F}" type="parTrans" cxnId="{01284F9C-D14D-49AD-BA48-A8B2B934BFC4}">
      <dgm:prSet/>
      <dgm:spPr/>
      <dgm:t>
        <a:bodyPr/>
        <a:lstStyle/>
        <a:p>
          <a:endParaRPr lang="en-US"/>
        </a:p>
      </dgm:t>
    </dgm:pt>
    <dgm:pt modelId="{92D7EE97-072A-4BCD-A6A1-01499DE2370C}" type="sibTrans" cxnId="{01284F9C-D14D-49AD-BA48-A8B2B934BFC4}">
      <dgm:prSet/>
      <dgm:spPr/>
      <dgm:t>
        <a:bodyPr/>
        <a:lstStyle/>
        <a:p>
          <a:endParaRPr lang="en-US"/>
        </a:p>
      </dgm:t>
    </dgm:pt>
    <dgm:pt modelId="{8C72951A-7C53-0544-85A0-24CB77F02508}" type="pres">
      <dgm:prSet presAssocID="{EAD170F3-0203-4801-AFC2-1B2EAEE9D028}" presName="linear" presStyleCnt="0">
        <dgm:presLayoutVars>
          <dgm:animLvl val="lvl"/>
          <dgm:resizeHandles val="exact"/>
        </dgm:presLayoutVars>
      </dgm:prSet>
      <dgm:spPr/>
    </dgm:pt>
    <dgm:pt modelId="{9D7C7721-1B68-EA44-84F9-8BF4522F8DDC}" type="pres">
      <dgm:prSet presAssocID="{06919DCE-C3D3-431F-B83A-FF74E906AB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54B79E-3BE3-5942-B0B1-F36A696EA2E8}" type="pres">
      <dgm:prSet presAssocID="{F597FC7A-B11A-4EDE-9B64-9B3283F9AB6F}" presName="spacer" presStyleCnt="0"/>
      <dgm:spPr/>
    </dgm:pt>
    <dgm:pt modelId="{0332C4B9-97FC-8747-88F1-EEA8E57B7239}" type="pres">
      <dgm:prSet presAssocID="{15B754BA-4F6F-4252-9617-60D1DC2502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ADF257-445F-CE4F-A38E-A07A1446BBA0}" type="pres">
      <dgm:prSet presAssocID="{6E6E3B1B-F25C-4E2C-AA2D-0D559B6D4F08}" presName="spacer" presStyleCnt="0"/>
      <dgm:spPr/>
    </dgm:pt>
    <dgm:pt modelId="{3F444007-133A-4947-8118-0D608EF238F7}" type="pres">
      <dgm:prSet presAssocID="{9AAB9776-A010-4B61-BD1E-9DC658B480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E95712-35F5-3A43-AD09-D4B403132751}" type="presOf" srcId="{06919DCE-C3D3-431F-B83A-FF74E906ABCC}" destId="{9D7C7721-1B68-EA44-84F9-8BF4522F8DDC}" srcOrd="0" destOrd="0" presId="urn:microsoft.com/office/officeart/2005/8/layout/vList2"/>
    <dgm:cxn modelId="{BB534051-460B-4520-9838-594DAA391765}" srcId="{EAD170F3-0203-4801-AFC2-1B2EAEE9D028}" destId="{06919DCE-C3D3-431F-B83A-FF74E906ABCC}" srcOrd="0" destOrd="0" parTransId="{54D30461-81BB-480F-837E-5824C7A930BC}" sibTransId="{F597FC7A-B11A-4EDE-9B64-9B3283F9AB6F}"/>
    <dgm:cxn modelId="{5AA4DC51-BB5F-D44D-8871-81C73B2120AF}" type="presOf" srcId="{15B754BA-4F6F-4252-9617-60D1DC250221}" destId="{0332C4B9-97FC-8747-88F1-EEA8E57B7239}" srcOrd="0" destOrd="0" presId="urn:microsoft.com/office/officeart/2005/8/layout/vList2"/>
    <dgm:cxn modelId="{273DA97F-5900-43B6-9CB3-5F5CA11B4456}" srcId="{EAD170F3-0203-4801-AFC2-1B2EAEE9D028}" destId="{15B754BA-4F6F-4252-9617-60D1DC250221}" srcOrd="1" destOrd="0" parTransId="{632C39A3-3A29-42A4-A846-BEFDE21C0FB7}" sibTransId="{6E6E3B1B-F25C-4E2C-AA2D-0D559B6D4F08}"/>
    <dgm:cxn modelId="{01284F9C-D14D-49AD-BA48-A8B2B934BFC4}" srcId="{EAD170F3-0203-4801-AFC2-1B2EAEE9D028}" destId="{9AAB9776-A010-4B61-BD1E-9DC658B4800B}" srcOrd="2" destOrd="0" parTransId="{FC9A96A2-8EB6-41D5-B098-207C3FBDA30F}" sibTransId="{92D7EE97-072A-4BCD-A6A1-01499DE2370C}"/>
    <dgm:cxn modelId="{8EC5E7C5-2AF5-704F-B317-1A9098D1F5B3}" type="presOf" srcId="{EAD170F3-0203-4801-AFC2-1B2EAEE9D028}" destId="{8C72951A-7C53-0544-85A0-24CB77F02508}" srcOrd="0" destOrd="0" presId="urn:microsoft.com/office/officeart/2005/8/layout/vList2"/>
    <dgm:cxn modelId="{838FA7F8-D161-E443-B7DB-FFDB634674BE}" type="presOf" srcId="{9AAB9776-A010-4B61-BD1E-9DC658B4800B}" destId="{3F444007-133A-4947-8118-0D608EF238F7}" srcOrd="0" destOrd="0" presId="urn:microsoft.com/office/officeart/2005/8/layout/vList2"/>
    <dgm:cxn modelId="{778BFEEE-287B-9745-90C8-0BB2F168415A}" type="presParOf" srcId="{8C72951A-7C53-0544-85A0-24CB77F02508}" destId="{9D7C7721-1B68-EA44-84F9-8BF4522F8DDC}" srcOrd="0" destOrd="0" presId="urn:microsoft.com/office/officeart/2005/8/layout/vList2"/>
    <dgm:cxn modelId="{189E38B0-A037-414A-9FF5-548E23DF15DB}" type="presParOf" srcId="{8C72951A-7C53-0544-85A0-24CB77F02508}" destId="{7654B79E-3BE3-5942-B0B1-F36A696EA2E8}" srcOrd="1" destOrd="0" presId="urn:microsoft.com/office/officeart/2005/8/layout/vList2"/>
    <dgm:cxn modelId="{652DFC61-5BFA-CC4D-9380-ECF7EED8F424}" type="presParOf" srcId="{8C72951A-7C53-0544-85A0-24CB77F02508}" destId="{0332C4B9-97FC-8747-88F1-EEA8E57B7239}" srcOrd="2" destOrd="0" presId="urn:microsoft.com/office/officeart/2005/8/layout/vList2"/>
    <dgm:cxn modelId="{48D47C4D-C499-6643-9860-83A29323EBF2}" type="presParOf" srcId="{8C72951A-7C53-0544-85A0-24CB77F02508}" destId="{12ADF257-445F-CE4F-A38E-A07A1446BBA0}" srcOrd="3" destOrd="0" presId="urn:microsoft.com/office/officeart/2005/8/layout/vList2"/>
    <dgm:cxn modelId="{05FF6771-94A5-2A48-8970-3DB695BAEDB9}" type="presParOf" srcId="{8C72951A-7C53-0544-85A0-24CB77F02508}" destId="{3F444007-133A-4947-8118-0D608EF238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8A568-59FD-DF41-854B-A90B7DAD8D8D}">
      <dsp:nvSpPr>
        <dsp:cNvPr id="0" name=""/>
        <dsp:cNvSpPr/>
      </dsp:nvSpPr>
      <dsp:spPr>
        <a:xfrm>
          <a:off x="0" y="104531"/>
          <a:ext cx="648950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FHIR (Fast Healthcare Interoperability Resources): </a:t>
          </a:r>
        </a:p>
      </dsp:txBody>
      <dsp:txXfrm>
        <a:off x="46541" y="151072"/>
        <a:ext cx="6396427" cy="860321"/>
      </dsp:txXfrm>
    </dsp:sp>
    <dsp:sp modelId="{A5583F4F-4C74-6C46-A4B5-F3C9505D13B4}">
      <dsp:nvSpPr>
        <dsp:cNvPr id="0" name=""/>
        <dsp:cNvSpPr/>
      </dsp:nvSpPr>
      <dsp:spPr>
        <a:xfrm>
          <a:off x="0" y="1127054"/>
          <a:ext cx="6489509" cy="95340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Originated in 2012</a:t>
          </a:r>
        </a:p>
      </dsp:txBody>
      <dsp:txXfrm>
        <a:off x="46541" y="1173595"/>
        <a:ext cx="6396427" cy="860321"/>
      </dsp:txXfrm>
    </dsp:sp>
    <dsp:sp modelId="{DF5F8F43-FF59-844D-BD92-0D5401CB97F3}">
      <dsp:nvSpPr>
        <dsp:cNvPr id="0" name=""/>
        <dsp:cNvSpPr/>
      </dsp:nvSpPr>
      <dsp:spPr>
        <a:xfrm>
          <a:off x="0" y="2149578"/>
          <a:ext cx="6489509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standard for the secure exchange of healthcare data between different systems through APIs</a:t>
          </a:r>
        </a:p>
      </dsp:txBody>
      <dsp:txXfrm>
        <a:off x="46541" y="2196119"/>
        <a:ext cx="6396427" cy="860321"/>
      </dsp:txXfrm>
    </dsp:sp>
    <dsp:sp modelId="{AF0D5B19-EE4C-604C-8CE6-91B252928C62}">
      <dsp:nvSpPr>
        <dsp:cNvPr id="0" name=""/>
        <dsp:cNvSpPr/>
      </dsp:nvSpPr>
      <dsp:spPr>
        <a:xfrm>
          <a:off x="0" y="3172102"/>
          <a:ext cx="6489509" cy="95340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Supported by major vendors: Google, Apple, Microsoft and EHRs: EPIC, Cerner, Meditech, etc. </a:t>
          </a:r>
        </a:p>
      </dsp:txBody>
      <dsp:txXfrm>
        <a:off x="46541" y="3218643"/>
        <a:ext cx="6396427" cy="860321"/>
      </dsp:txXfrm>
    </dsp:sp>
    <dsp:sp modelId="{2DE64805-8926-DF49-A96E-13745751CB87}">
      <dsp:nvSpPr>
        <dsp:cNvPr id="0" name=""/>
        <dsp:cNvSpPr/>
      </dsp:nvSpPr>
      <dsp:spPr>
        <a:xfrm>
          <a:off x="0" y="4194626"/>
          <a:ext cx="6489509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Free to use</a:t>
          </a:r>
        </a:p>
      </dsp:txBody>
      <dsp:txXfrm>
        <a:off x="46541" y="4241167"/>
        <a:ext cx="6396427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E7290-AFCA-4548-8AE1-ABCEDF7DAEB8}">
      <dsp:nvSpPr>
        <dsp:cNvPr id="0" name=""/>
        <dsp:cNvSpPr/>
      </dsp:nvSpPr>
      <dsp:spPr>
        <a:xfrm>
          <a:off x="0" y="148404"/>
          <a:ext cx="6263640" cy="8319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(Suitable Medical Applications Reusable Technologies)</a:t>
          </a:r>
        </a:p>
      </dsp:txBody>
      <dsp:txXfrm>
        <a:off x="40614" y="189018"/>
        <a:ext cx="6182412" cy="750751"/>
      </dsp:txXfrm>
    </dsp:sp>
    <dsp:sp modelId="{9DD43EC8-0E08-1B40-8CC5-86417C98DA23}">
      <dsp:nvSpPr>
        <dsp:cNvPr id="0" name=""/>
        <dsp:cNvSpPr/>
      </dsp:nvSpPr>
      <dsp:spPr>
        <a:xfrm>
          <a:off x="0" y="1023584"/>
          <a:ext cx="6263640" cy="83197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Built on top of FHIR APIs</a:t>
          </a:r>
        </a:p>
      </dsp:txBody>
      <dsp:txXfrm>
        <a:off x="40614" y="1064198"/>
        <a:ext cx="6182412" cy="750751"/>
      </dsp:txXfrm>
    </dsp:sp>
    <dsp:sp modelId="{0BCDE738-D340-3241-ADE7-439DAD16A890}">
      <dsp:nvSpPr>
        <dsp:cNvPr id="0" name=""/>
        <dsp:cNvSpPr/>
      </dsp:nvSpPr>
      <dsp:spPr>
        <a:xfrm>
          <a:off x="0" y="1898764"/>
          <a:ext cx="6263640" cy="83197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Originated out of Harvard Medical School with grants from the Office of the National Coordinator for Health Information Technology with recent implementation in the 21</a:t>
          </a:r>
          <a:r>
            <a:rPr lang="en-US" sz="1500" kern="1200" baseline="30000" dirty="0"/>
            <a:t>st</a:t>
          </a:r>
          <a:r>
            <a:rPr lang="en-US" sz="1500" kern="1200" dirty="0"/>
            <a:t> Century Cures Act as a standard.</a:t>
          </a:r>
        </a:p>
      </dsp:txBody>
      <dsp:txXfrm>
        <a:off x="40614" y="1939378"/>
        <a:ext cx="6182412" cy="750751"/>
      </dsp:txXfrm>
    </dsp:sp>
    <dsp:sp modelId="{912F5E93-9B08-A640-9AB0-A43F76F2BB73}">
      <dsp:nvSpPr>
        <dsp:cNvPr id="0" name=""/>
        <dsp:cNvSpPr/>
      </dsp:nvSpPr>
      <dsp:spPr>
        <a:xfrm>
          <a:off x="0" y="2773943"/>
          <a:ext cx="6263640" cy="83197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Creates a more organized and simplified layer on FHIR with a </a:t>
          </a:r>
          <a:r>
            <a:rPr lang="en-US" sz="1500" kern="1200"/>
            <a:t>more recognized semantic layer for healthcare technologists.</a:t>
          </a:r>
          <a:endParaRPr lang="en-US" sz="1500" kern="1200" dirty="0"/>
        </a:p>
      </dsp:txBody>
      <dsp:txXfrm>
        <a:off x="40614" y="2814557"/>
        <a:ext cx="6182412" cy="750751"/>
      </dsp:txXfrm>
    </dsp:sp>
    <dsp:sp modelId="{692C034F-7F52-0245-BCA5-206CBD8CE74D}">
      <dsp:nvSpPr>
        <dsp:cNvPr id="0" name=""/>
        <dsp:cNvSpPr/>
      </dsp:nvSpPr>
      <dsp:spPr>
        <a:xfrm>
          <a:off x="0" y="3649123"/>
          <a:ext cx="6263640" cy="83197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Enables the creation of apps that are interoperable between systems such as EHRs. An analogy would be the substitutability of apps in an app store.</a:t>
          </a:r>
        </a:p>
      </dsp:txBody>
      <dsp:txXfrm>
        <a:off x="40614" y="3689737"/>
        <a:ext cx="6182412" cy="750751"/>
      </dsp:txXfrm>
    </dsp:sp>
    <dsp:sp modelId="{EC368FCA-64DB-7746-A170-7C491A6ECBD5}">
      <dsp:nvSpPr>
        <dsp:cNvPr id="0" name=""/>
        <dsp:cNvSpPr/>
      </dsp:nvSpPr>
      <dsp:spPr>
        <a:xfrm>
          <a:off x="0" y="4524303"/>
          <a:ext cx="6263640" cy="8319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Free to use.</a:t>
          </a:r>
        </a:p>
      </dsp:txBody>
      <dsp:txXfrm>
        <a:off x="40614" y="4564917"/>
        <a:ext cx="6182412" cy="75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C7721-1B68-EA44-84F9-8BF4522F8DDC}">
      <dsp:nvSpPr>
        <dsp:cNvPr id="0" name=""/>
        <dsp:cNvSpPr/>
      </dsp:nvSpPr>
      <dsp:spPr>
        <a:xfrm>
          <a:off x="0" y="38246"/>
          <a:ext cx="6263640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Patients and/or HCPs can interact with the screen to bring up patient specific information: lab results, medical history, etc.</a:t>
          </a:r>
        </a:p>
      </dsp:txBody>
      <dsp:txXfrm>
        <a:off x="85984" y="124230"/>
        <a:ext cx="6091672" cy="1589430"/>
      </dsp:txXfrm>
    </dsp:sp>
    <dsp:sp modelId="{0332C4B9-97FC-8747-88F1-EEA8E57B7239}">
      <dsp:nvSpPr>
        <dsp:cNvPr id="0" name=""/>
        <dsp:cNvSpPr/>
      </dsp:nvSpPr>
      <dsp:spPr>
        <a:xfrm>
          <a:off x="0" y="1871644"/>
          <a:ext cx="6263640" cy="17613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Conveniently display patient’s medical imaging to HCPs and patients in an easy to view format in a way that most HCPs don’t have access to.</a:t>
          </a:r>
        </a:p>
      </dsp:txBody>
      <dsp:txXfrm>
        <a:off x="85984" y="1957628"/>
        <a:ext cx="6091672" cy="1589430"/>
      </dsp:txXfrm>
    </dsp:sp>
    <dsp:sp modelId="{3F444007-133A-4947-8118-0D608EF238F7}">
      <dsp:nvSpPr>
        <dsp:cNvPr id="0" name=""/>
        <dsp:cNvSpPr/>
      </dsp:nvSpPr>
      <dsp:spPr>
        <a:xfrm>
          <a:off x="0" y="3705043"/>
          <a:ext cx="6263640" cy="17613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logged in, ads can be potentially tailored to a patient.</a:t>
          </a:r>
        </a:p>
      </dsp:txBody>
      <dsp:txXfrm>
        <a:off x="85984" y="3791027"/>
        <a:ext cx="6091672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1F84-208A-0649-9234-8F353FA3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890C-B696-D249-ADE9-A13C2E0E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87F4-7741-EA43-A4AA-3A96699C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ADD4-B6F2-E444-82AD-2E54453D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2435-EDC6-C041-87A6-8CA39768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359-9CF4-C84F-ACA3-F5423F7F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CE149-FDCD-6240-BE57-E9F393DF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E765-4BBA-9249-8EFB-5DC4D8E0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A5D2-810D-4444-93E1-E249BB15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70B6-8931-0F46-8A15-AD40645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7D79E-543E-904A-A15F-8724B9042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38D1-0AEE-B84C-9463-BB733B49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9AC7-6B50-4D41-BB14-033BA92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D97B-ADA4-D141-9A03-3F01E95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7721-8329-E945-956E-67C67DB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8720-783D-9647-A7E1-0788CE29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64CB-5D31-D640-96C7-41EAA7C2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7240-85DB-A945-9DC3-98F50850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A42A-63D5-BF47-ADCA-DDE39EC0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2FD0-D21E-E046-B9EC-17EC243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D125-EA44-BB40-A7DD-C29DBD2F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3A8C-7CC4-E346-B72B-01B1EBBE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4232-E08F-7640-BB61-29E451DE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A378-4C56-C44A-9D7E-688E23E4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3216-AA29-724B-9803-5C8B2D7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DB58-977C-F144-BBC5-A6C5C4C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EF0D-A9A2-F846-97B6-2FBCF4F4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A6926-C4D2-114A-B2DC-C56B1E6D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B7780-142D-BB4D-83E2-24D43A08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D7F1-900B-9A44-A252-6E28EFB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BD34-3CBF-4E42-B60A-7F53402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3A1D-7709-5745-861F-F541C4A2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B1CF-AF34-C94D-8182-F90790A0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D6BF-36E0-1244-88B1-B4810861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8566-429F-2947-9C4B-2397E719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B4AF4-8431-4043-ACB2-16EA9D1E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1750E-6DB9-5F4F-8837-B99E60C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9F6B5-6B27-6E47-8562-51A91C1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B0DBB-FD4C-2341-8015-84E22193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F449-8E32-D144-9A4B-71FA617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7F3B8-D3B9-C24B-855C-A7E9286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8889E-B6AE-B34C-8EC6-4201F89D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A2558-6297-1242-852A-86E29C26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38CA4-FAF2-D841-8B13-1F07AA2F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011BE-84CD-9844-A4C0-285323C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A82D-3C8F-154F-9E80-8B6DC02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1DDB-8497-0A41-95A6-CBA99FD4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E689-C6E0-1249-B602-878CA6EE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617B-F328-B14E-BBD2-DE95A345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38B3-35E3-CE4A-AEF3-3FC4E5C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5F55-DC46-3B4C-A195-C4B087A2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4209C-431D-B548-850F-CC6048AE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4AF-BBB1-8B40-93BD-773FEAEA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86CE-DFF8-334C-9B65-15AD7DFE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24D5-4503-E14C-B18A-6039732C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7F09-13F0-B041-8CAD-39BD02B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4C84-1837-2149-80C8-42265160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B57F-1F61-F64F-AC68-B2F74892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9DE37-CABE-DA4F-9058-50E8A9E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CDB3-DC01-0145-AB7D-28112F34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116D-B304-BF41-B193-55249237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423C-9DB8-704D-82B7-7799C9E1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A25F-0EEA-2B47-92FD-1F8307592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ight reflection in a lens">
            <a:extLst>
              <a:ext uri="{FF2B5EF4-FFF2-40B4-BE49-F238E27FC236}">
                <a16:creationId xmlns:a16="http://schemas.microsoft.com/office/drawing/2014/main" id="{1C011425-E03D-BE7C-6D2A-F6828E0E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5" r="27127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2D24BD-D4F4-48F4-9D0A-94C709D28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0565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3098-E04F-A64F-B497-F900FB0ED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50" y="640081"/>
            <a:ext cx="4806184" cy="4123272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SMART on FHIR on PatientPoint</a:t>
            </a:r>
          </a:p>
        </p:txBody>
      </p:sp>
    </p:spTree>
    <p:extLst>
      <p:ext uri="{BB962C8B-B14F-4D97-AF65-F5344CB8AC3E}">
        <p14:creationId xmlns:p14="http://schemas.microsoft.com/office/powerpoint/2010/main" val="20042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4DE1F-8081-184F-80AC-98EC52B5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FHIR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ABABD65-1FE0-0A76-8B87-FA29B2B6E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74770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98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05C0-1198-3E4A-84C4-C047E8F1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SMART on FHIR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E0648-8A2F-3D7F-D3F6-5BC81D219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30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7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209F-FA9E-734E-9097-A4C95A2A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SMART ON FHIR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445-6712-9841-9FFA-9B27FB01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318" y="1825625"/>
            <a:ext cx="9148482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Medocity</a:t>
            </a:r>
            <a:r>
              <a:rPr lang="en-US" dirty="0"/>
              <a:t> MD: “Developed for care professionals to connect, track and monitor patients.”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Meducation</a:t>
            </a:r>
            <a:r>
              <a:rPr lang="en-US" dirty="0"/>
              <a:t> </a:t>
            </a:r>
            <a:r>
              <a:rPr lang="en-US" dirty="0" err="1"/>
              <a:t>Timeview</a:t>
            </a:r>
            <a:r>
              <a:rPr lang="en-US" dirty="0"/>
              <a:t>: “Displays a patient’s medication adherence history in intuitive formats, enabling quick &amp; appropriate interventions.”</a:t>
            </a:r>
          </a:p>
          <a:p>
            <a:endParaRPr lang="en-US" dirty="0"/>
          </a:p>
          <a:p>
            <a:r>
              <a:rPr lang="en-US" dirty="0" err="1"/>
              <a:t>MyLinks</a:t>
            </a:r>
            <a:r>
              <a:rPr lang="en-US" dirty="0"/>
              <a:t>: “Full featured Personal Health Record with 36,000+ clinics using Allscripts, Epic, Cerner, NextGen, Meditech, eClinicalWorks, </a:t>
            </a:r>
            <a:r>
              <a:rPr lang="en-US" dirty="0" err="1"/>
              <a:t>AthenaHealth</a:t>
            </a:r>
            <a:r>
              <a:rPr lang="en-US" dirty="0"/>
              <a:t>, Virence.”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* Source: https://</a:t>
            </a:r>
            <a:r>
              <a:rPr lang="en-US" sz="2200" dirty="0" err="1"/>
              <a:t>apps.smarthealthit.org</a:t>
            </a:r>
            <a:r>
              <a:rPr lang="en-US" sz="2200" dirty="0"/>
              <a:t>/</a:t>
            </a:r>
            <a:r>
              <a:rPr lang="en-US" sz="2200" dirty="0" err="1"/>
              <a:t>apps?sort</a:t>
            </a:r>
            <a:r>
              <a:rPr lang="en-US" sz="2200" dirty="0"/>
              <a:t>=name-</a:t>
            </a:r>
            <a:r>
              <a:rPr lang="en-US" sz="2200" dirty="0" err="1"/>
              <a:t>asc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6DB4FB4-F5CC-6047-B14F-C824B34F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3" y="1825625"/>
            <a:ext cx="1270000" cy="12319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7887B1E-C63F-8C4C-B8F9-DE3314D7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" y="3366807"/>
            <a:ext cx="1409700" cy="8382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A110990-204B-E94A-A1F2-17DC8F68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1" y="4337516"/>
            <a:ext cx="1511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58BD1-A2AB-BF48-A59C-2E638970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data available:</a:t>
            </a:r>
          </a:p>
        </p:txBody>
      </p:sp>
      <p:sp>
        <p:nvSpPr>
          <p:cNvPr id="3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B112-16B9-694E-9C41-064F93C5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84979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Vitals</a:t>
            </a:r>
          </a:p>
          <a:p>
            <a:r>
              <a:rPr lang="en-US" sz="2000" dirty="0"/>
              <a:t>Demographics</a:t>
            </a:r>
          </a:p>
          <a:p>
            <a:r>
              <a:rPr lang="en-US" sz="2000" dirty="0"/>
              <a:t>Conditions</a:t>
            </a:r>
          </a:p>
          <a:p>
            <a:r>
              <a:rPr lang="en-US" sz="2000" dirty="0"/>
              <a:t>Lab reports</a:t>
            </a:r>
          </a:p>
          <a:p>
            <a:r>
              <a:rPr lang="en-US" sz="2000" dirty="0"/>
              <a:t>Immunization</a:t>
            </a:r>
          </a:p>
          <a:p>
            <a:r>
              <a:rPr lang="en-US" sz="2000" dirty="0"/>
              <a:t>Medications</a:t>
            </a:r>
          </a:p>
          <a:p>
            <a:r>
              <a:rPr lang="en-US" sz="2000" dirty="0"/>
              <a:t>Medical implants</a:t>
            </a:r>
          </a:p>
          <a:p>
            <a:r>
              <a:rPr lang="en-US" sz="2000" dirty="0"/>
              <a:t>Appointments</a:t>
            </a:r>
          </a:p>
          <a:p>
            <a:r>
              <a:rPr lang="en-US" sz="2000" dirty="0"/>
              <a:t>Procedures/surgeries</a:t>
            </a:r>
          </a:p>
          <a:p>
            <a:r>
              <a:rPr lang="en-US" sz="2000" dirty="0"/>
              <a:t>Medical imaging</a:t>
            </a:r>
          </a:p>
          <a:p>
            <a:r>
              <a:rPr lang="en-US" sz="2000" dirty="0"/>
              <a:t>Financial/billing information</a:t>
            </a:r>
          </a:p>
          <a:p>
            <a:r>
              <a:rPr lang="en-US" sz="2000" dirty="0"/>
              <a:t>Insurance information</a:t>
            </a:r>
          </a:p>
          <a:p>
            <a:r>
              <a:rPr lang="en-US" sz="2000" dirty="0"/>
              <a:t>Allergies</a:t>
            </a:r>
          </a:p>
          <a:p>
            <a:r>
              <a:rPr lang="en-US" sz="2000" dirty="0"/>
              <a:t>Social history notes (Ex.: smoking 12 years)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* Thousands of data points available per patient including historical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61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3D5AC5-BB33-0648-9DD1-7EEB680A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SMART on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A34-3992-2A48-A291-38DF217A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53672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Potential Audiences</a:t>
            </a:r>
          </a:p>
          <a:p>
            <a:pPr>
              <a:buFontTx/>
              <a:buChar char="-"/>
            </a:pPr>
            <a:r>
              <a:rPr lang="en-US" sz="2000" dirty="0"/>
              <a:t>Patient-based</a:t>
            </a:r>
          </a:p>
          <a:p>
            <a:pPr>
              <a:buFontTx/>
              <a:buChar char="-"/>
            </a:pPr>
            <a:r>
              <a:rPr lang="en-US" sz="2000" dirty="0"/>
              <a:t>HCP-based</a:t>
            </a:r>
          </a:p>
          <a:p>
            <a:pPr>
              <a:buFontTx/>
              <a:buChar char="-"/>
            </a:pPr>
            <a:r>
              <a:rPr lang="en-US" sz="2000" dirty="0"/>
              <a:t>Patient/HCP</a:t>
            </a:r>
          </a:p>
          <a:p>
            <a:pPr>
              <a:buFontTx/>
              <a:buChar char="-"/>
            </a:pPr>
            <a:endParaRPr lang="en-US" sz="2000" dirty="0"/>
          </a:p>
          <a:p>
            <a:r>
              <a:rPr lang="en-US" sz="2000" dirty="0"/>
              <a:t>Potential Delivery Methods:</a:t>
            </a:r>
          </a:p>
          <a:p>
            <a:pPr>
              <a:buFontTx/>
              <a:buChar char="-"/>
            </a:pPr>
            <a:r>
              <a:rPr lang="en-US" sz="2000" dirty="0"/>
              <a:t>Stand alone App in an App store.</a:t>
            </a:r>
          </a:p>
          <a:p>
            <a:pPr>
              <a:buFontTx/>
              <a:buChar char="-"/>
            </a:pPr>
            <a:r>
              <a:rPr lang="en-US" sz="2000" dirty="0"/>
              <a:t>Stand alone Web-based application designed for any browser or phone.</a:t>
            </a:r>
          </a:p>
          <a:p>
            <a:pPr>
              <a:buFontTx/>
              <a:buChar char="-"/>
            </a:pPr>
            <a:r>
              <a:rPr lang="en-US" sz="2000" dirty="0"/>
              <a:t>App embedded in an HCP office’s EHR software.</a:t>
            </a:r>
          </a:p>
          <a:p>
            <a:pPr>
              <a:buFontTx/>
              <a:buChar char="-"/>
            </a:pPr>
            <a:r>
              <a:rPr lang="en-US" sz="2000" b="1" dirty="0"/>
              <a:t>Application embedded in a screen on a </a:t>
            </a:r>
            <a:r>
              <a:rPr lang="en-US" sz="2000" b="1" dirty="0" err="1"/>
              <a:t>PatientPoint</a:t>
            </a:r>
            <a:r>
              <a:rPr lang="en-US" sz="2000" b="1" dirty="0"/>
              <a:t> device. 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68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52D7-617E-434B-87AF-2C0E7FAE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SMART ON FHIR ON PatientPoint Devices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3F041-4B49-7646-A653-F062CDD1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679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2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E271-3138-6A49-8C3A-C0126DC6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SMART ON FHIR Security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F714-5C96-774F-9B69-518002B5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SMART manages security through OAuth 2.0 integration with the in place EHR.</a:t>
            </a:r>
          </a:p>
          <a:p>
            <a:r>
              <a:rPr lang="en-US" sz="2400" dirty="0"/>
              <a:t>An HCP could log in through their normal credentials they use for accessing their EHR records. They would then be presented with a list of their patients to choose from.</a:t>
            </a:r>
          </a:p>
          <a:p>
            <a:r>
              <a:rPr lang="en-US" sz="2400" dirty="0"/>
              <a:t>If the app was embedded in the HCP’s software, the credentials would be passed through and no need to re-login again.</a:t>
            </a:r>
          </a:p>
          <a:p>
            <a:r>
              <a:rPr lang="en-US" sz="2400" dirty="0"/>
              <a:t>For a standalone app that is patient focused such as on </a:t>
            </a:r>
            <a:r>
              <a:rPr lang="en-US" sz="2400" dirty="0" err="1"/>
              <a:t>PatientPoint</a:t>
            </a:r>
            <a:r>
              <a:rPr lang="en-US" sz="2400" dirty="0"/>
              <a:t> screen, the patient would log in with the credentials that the HCP generated for them to access their records or the HCP could log in with their credentials. </a:t>
            </a:r>
            <a:r>
              <a:rPr lang="en-US" sz="2400" dirty="0" err="1"/>
              <a:t>PatientPoint</a:t>
            </a:r>
            <a:r>
              <a:rPr lang="en-US" sz="2400" dirty="0"/>
              <a:t> would not be managing their credentials. </a:t>
            </a:r>
          </a:p>
        </p:txBody>
      </p:sp>
    </p:spTree>
    <p:extLst>
      <p:ext uri="{BB962C8B-B14F-4D97-AF65-F5344CB8AC3E}">
        <p14:creationId xmlns:p14="http://schemas.microsoft.com/office/powerpoint/2010/main" val="248800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B50341C-93F0-E845-93DA-AEDC33EE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1" y="457200"/>
            <a:ext cx="41605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532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SMART on FHIR on PatientPoint</vt:lpstr>
      <vt:lpstr>FHIR</vt:lpstr>
      <vt:lpstr>SMART on FHIR</vt:lpstr>
      <vt:lpstr>Example SMART ON FHIR Applications </vt:lpstr>
      <vt:lpstr>Types of data available:</vt:lpstr>
      <vt:lpstr>SMART on FHIR</vt:lpstr>
      <vt:lpstr>SMART ON FHIR ON PatientPoint Devices</vt:lpstr>
      <vt:lpstr>SMART ON FHIR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Parker</dc:creator>
  <cp:lastModifiedBy>Bill Parker</cp:lastModifiedBy>
  <cp:revision>18</cp:revision>
  <dcterms:created xsi:type="dcterms:W3CDTF">2022-04-21T14:46:25Z</dcterms:created>
  <dcterms:modified xsi:type="dcterms:W3CDTF">2022-04-22T17:12:06Z</dcterms:modified>
</cp:coreProperties>
</file>