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56" r:id="rId3"/>
    <p:sldId id="261" r:id="rId4"/>
    <p:sldId id="257"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8980"/>
  </p:normalViewPr>
  <p:slideViewPr>
    <p:cSldViewPr snapToGrid="0">
      <p:cViewPr varScale="1">
        <p:scale>
          <a:sx n="113" d="100"/>
          <a:sy n="113" d="100"/>
        </p:scale>
        <p:origin x="1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8704-E1A4-4A0E-9902-72C2790D2868}"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C055E-A292-4282-B7E8-E42E9ED8E607}" type="slidenum">
              <a:rPr lang="zh-CN" altLang="en-US" smtClean="0"/>
              <a:t>‹#›</a:t>
            </a:fld>
            <a:endParaRPr lang="zh-CN" altLang="en-US"/>
          </a:p>
        </p:txBody>
      </p:sp>
    </p:spTree>
    <p:extLst>
      <p:ext uri="{BB962C8B-B14F-4D97-AF65-F5344CB8AC3E}">
        <p14:creationId xmlns:p14="http://schemas.microsoft.com/office/powerpoint/2010/main" val="25809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tsi.org/deliver/etsi_es/203100_203199/203136/01.02.01_60/es_203136v010201p.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cisco.sharepoint.com/:w:/r/sites/ComplianceandCertifications/Shared%20Documents/Country%20compliance/EMEA%20and%20LATAM%20compliance/sustainability%20standards%20ETSI%20ITU%20and%20CENELEC/ETSI/EE-EEPS44v009.docx?d=w1f27191d4d024415bb84ab507e18392c&amp;csf=1&amp;web=1&amp;e=ekev8y" TargetMode="External"/><Relationship Id="rId5" Type="http://schemas.openxmlformats.org/officeDocument/2006/relationships/hyperlink" Target="https://cisco.sharepoint.com/:w:/r/sites/ComplianceandCertifications/Shared%20Documents/Country%20compliance/EMEA%20and%20LATAM%20compliance/sustainability%20standards%20ETSI%20ITU%20and%20CENELEC/ETSI/EE-EEPS46v007.docx?d=w1e6ce7d524d5497ebc9aeab4fc02f933&amp;csf=1&amp;web=1&amp;e=BGysUl" TargetMode="External"/><Relationship Id="rId4" Type="http://schemas.openxmlformats.org/officeDocument/2006/relationships/hyperlink" Target="https://cisco.sharepoint.com/:w:/r/sites/ComplianceandCertifications/Shared%20Documents/Country%20compliance/EMEA%20and%20LATAM%20compliance/sustainability%20standards%20ETSI%20ITU%20and%20CENELEC/ETSI/en_303470v010106a_CLEANUP.docx?d=w73d82771c0d5443e873779cd6e5b9536&amp;csf=1&amp;web=1&amp;e=oKESw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328058-29F7-46C6-8D38-03A129804023}" type="slidenum">
              <a:rPr lang="en-US" altLang="zh-CN" smtClean="0">
                <a:solidFill>
                  <a:srgbClr val="000000"/>
                </a:solidFill>
              </a:rPr>
              <a:pPr/>
              <a:t>11</a:t>
            </a:fld>
            <a:endParaRPr lang="en-US" altLang="zh-CN">
              <a:solidFill>
                <a:srgbClr val="000000"/>
              </a:solidFill>
            </a:endParaRPr>
          </a:p>
        </p:txBody>
      </p:sp>
    </p:spTree>
    <p:extLst>
      <p:ext uri="{BB962C8B-B14F-4D97-AF65-F5344CB8AC3E}">
        <p14:creationId xmlns:p14="http://schemas.microsoft.com/office/powerpoint/2010/main" val="374316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Standards references</a:t>
            </a:r>
          </a:p>
          <a:p>
            <a:r>
              <a:rPr lang="en-GB" sz="2800" b="0" i="0" u="none" strike="noStrike" dirty="0">
                <a:solidFill>
                  <a:srgbClr val="212121"/>
                </a:solidFill>
                <a:effectLst/>
                <a:latin typeface="Aptos" panose="020B0004020202020204" pitchFamily="34" charset="0"/>
              </a:rPr>
              <a:t>ATIS-0600015.03.2016 – TEER metric definition</a:t>
            </a:r>
            <a:endParaRPr lang="en-ES" sz="1800" b="0" i="0" u="none" strike="noStrike" dirty="0">
              <a:solidFill>
                <a:srgbClr val="000000"/>
              </a:solidFill>
              <a:effectLst/>
              <a:latin typeface="Helvetica Neue Light" panose="02000403000000020004" pitchFamily="2" charset="0"/>
            </a:endParaRPr>
          </a:p>
          <a:p>
            <a:r>
              <a:rPr lang="en-US" sz="2800" b="0" i="0" u="sng" strike="noStrike" dirty="0">
                <a:solidFill>
                  <a:srgbClr val="96607D"/>
                </a:solidFill>
                <a:effectLst/>
                <a:latin typeface="Aptos" panose="020B0004020202020204" pitchFamily="34" charset="0"/>
                <a:hlinkClick r:id="rId3" tooltip="https://www.etsi.org/deliver/etsi_es/203100_203199/203136/01.02.01_60/es_203136v010201p.pdf"/>
              </a:rPr>
              <a:t>ETSI </a:t>
            </a:r>
            <a:r>
              <a:rPr lang="en-GB" sz="2800" b="0" i="0" u="sng" strike="noStrike" dirty="0">
                <a:solidFill>
                  <a:srgbClr val="96607D"/>
                </a:solidFill>
                <a:effectLst/>
                <a:latin typeface="Aptos" panose="020B0004020202020204" pitchFamily="34" charset="0"/>
                <a:hlinkClick r:id="rId3" tooltip="https://www.etsi.org/deliver/etsi_es/203100_203199/203136/01.02.01_60/es_203136v010201p.pdf"/>
              </a:rPr>
              <a:t>ES 203 136</a:t>
            </a:r>
            <a:r>
              <a:rPr lang="en-GB" sz="2800" b="0" i="0" u="none" strike="noStrike" dirty="0">
                <a:solidFill>
                  <a:srgbClr val="212121"/>
                </a:solidFill>
                <a:effectLst/>
                <a:latin typeface="Aptos" panose="020B0004020202020204" pitchFamily="34" charset="0"/>
              </a:rPr>
              <a:t> and ITU L.1310</a:t>
            </a:r>
          </a:p>
          <a:p>
            <a:r>
              <a:rPr lang="en-US" sz="2800" b="0" i="0" u="none" strike="noStrike" dirty="0">
                <a:solidFill>
                  <a:srgbClr val="0000FF"/>
                </a:solidFill>
                <a:effectLst/>
                <a:latin typeface="Aptos" panose="020B0004020202020204" pitchFamily="34" charset="0"/>
                <a:hlinkClick r:id="rId4" tooltip="https://cisco.sharepoint.com/:w:/r/sites/ComplianceandCertifications/Shared%20Documents/Country%20compliance/EMEA%20and%20LATAM%20compliance/sustainability%20standards%20ETSI%20ITU%20and%20CENELEC/ETSI/en_303470v010106a_CLEANUP.docx?d=w73d82771c0d5443e873779cd6e5b9536&amp;csf=1&amp;web=1&amp;e=oKESw5"/>
              </a:rPr>
              <a:t> EN 303470</a:t>
            </a:r>
            <a:r>
              <a:rPr lang="en-US" sz="2800" b="0" i="0" u="none" strike="noStrike" dirty="0">
                <a:solidFill>
                  <a:srgbClr val="212121"/>
                </a:solidFill>
                <a:effectLst/>
                <a:latin typeface="Aptos" panose="020B0004020202020204" pitchFamily="34" charset="0"/>
              </a:rPr>
              <a:t> for servers, </a:t>
            </a:r>
          </a:p>
          <a:p>
            <a:r>
              <a:rPr lang="en-US" sz="2800" b="0" i="0" u="none" strike="noStrike" dirty="0">
                <a:solidFill>
                  <a:srgbClr val="212121"/>
                </a:solidFill>
                <a:effectLst/>
                <a:latin typeface="Aptos" panose="020B0004020202020204" pitchFamily="34" charset="0"/>
              </a:rPr>
              <a:t>ETSI </a:t>
            </a:r>
            <a:r>
              <a:rPr lang="en-US" sz="2800" b="0" i="0" u="sng" strike="noStrike" dirty="0">
                <a:solidFill>
                  <a:srgbClr val="0000FF"/>
                </a:solidFill>
                <a:effectLst/>
                <a:latin typeface="Aptos" panose="020B0004020202020204" pitchFamily="34" charset="0"/>
                <a:hlinkClick r:id="rId5" tooltip="https://cisco.sharepoint.com/:w:/r/sites/ComplianceandCertifications/Shared%20Documents/Country%20compliance/EMEA%20and%20LATAM%20compliance/sustainability%20standards%20ETSI%20ITU%20and%20CENELEC/ETSI/EE-EEPS46v007.docx?d=w1e6ce7d524d5497ebc9aeab4fc02f933&amp;csf=1&amp;web=1&amp;e=BGysUl"/>
              </a:rPr>
              <a:t> DES/EE-EEPS46 V0.0.7</a:t>
            </a:r>
            <a:r>
              <a:rPr lang="en-US" sz="2800" b="0" i="0" u="none" strike="noStrike" dirty="0">
                <a:solidFill>
                  <a:srgbClr val="212121"/>
                </a:solidFill>
                <a:effectLst/>
                <a:latin typeface="Aptos" panose="020B0004020202020204" pitchFamily="34" charset="0"/>
              </a:rPr>
              <a:t> for GPU servers, </a:t>
            </a:r>
            <a:r>
              <a:rPr lang="en-US" sz="2800" b="0" i="0" u="sng" strike="noStrike" dirty="0">
                <a:solidFill>
                  <a:srgbClr val="0000FF"/>
                </a:solidFill>
                <a:effectLst/>
                <a:latin typeface="Aptos" panose="020B0004020202020204" pitchFamily="34" charset="0"/>
                <a:hlinkClick r:id="rId6" tooltip="https://cisco.sharepoint.com/:w:/r/sites/ComplianceandCertifications/Shared%20Documents/Country%20compliance/EMEA%20and%20LATAM%20compliance/sustainability%20standards%20ETSI%20ITU%20and%20CENELEC/ETSI/EE-EEPS44v009.docx?d=w1f27191d4d024415bb84ab507e18392c&amp;csf=1&amp;web=1&amp;e=ekev8y"/>
              </a:rPr>
              <a:t> </a:t>
            </a:r>
          </a:p>
          <a:p>
            <a:r>
              <a:rPr lang="en-US" sz="2800" b="0" i="0" u="sng" strike="noStrike" dirty="0">
                <a:solidFill>
                  <a:srgbClr val="0000FF"/>
                </a:solidFill>
                <a:effectLst/>
                <a:latin typeface="Aptos" panose="020B0004020202020204" pitchFamily="34" charset="0"/>
                <a:hlinkClick r:id="rId6" tooltip="https://cisco.sharepoint.com/:w:/r/sites/ComplianceandCertifications/Shared%20Documents/Country%20compliance/EMEA%20and%20LATAM%20compliance/sustainability%20standards%20ETSI%20ITU%20and%20CENELEC/ETSI/EE-EEPS44v009.docx?d=w1f27191d4d024415bb84ab507e18392c&amp;csf=1&amp;web=1&amp;e=ekev8y"/>
              </a:rPr>
              <a:t>ETSI EN 303 804</a:t>
            </a:r>
            <a:r>
              <a:rPr lang="en-US" sz="2800" b="0" i="0" u="none" strike="noStrike" dirty="0">
                <a:solidFill>
                  <a:srgbClr val="212121"/>
                </a:solidFill>
                <a:effectLst/>
                <a:latin typeface="Aptos" panose="020B0004020202020204" pitchFamily="34" charset="0"/>
              </a:rPr>
              <a:t> for storage equipment</a:t>
            </a:r>
          </a:p>
          <a:p>
            <a:r>
              <a:rPr lang="en-US" sz="2800" b="0" i="0" u="none" strike="noStrike" dirty="0">
                <a:solidFill>
                  <a:srgbClr val="212121"/>
                </a:solidFill>
                <a:effectLst/>
                <a:latin typeface="Aptos" panose="020B0004020202020204" pitchFamily="34" charset="0"/>
                <a:ea typeface="Times New Roman" panose="02020603050405020304" pitchFamily="18" charset="0"/>
                <a:cs typeface="Aptos" panose="020B0004020202020204" pitchFamily="34" charset="0"/>
              </a:rPr>
              <a:t>ETSI is working currently, </a:t>
            </a:r>
            <a:r>
              <a:rPr lang="en-GB" sz="2800" b="0" i="0" u="none" strike="noStrike" dirty="0">
                <a:solidFill>
                  <a:srgbClr val="212121"/>
                </a:solidFill>
                <a:effectLst/>
                <a:latin typeface="Aptos" panose="020B0004020202020204" pitchFamily="34" charset="0"/>
              </a:rPr>
              <a:t>EE-EEPS65 Fixed Network Energy Efficiency definition and measurements, on this concept of useful work, which consider other elements than Traffic/watts</a:t>
            </a:r>
            <a:endParaRPr lang="en-ES" sz="1800" b="0" i="0" u="none" strike="noStrike"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endParaRPr>
          </a:p>
          <a:p>
            <a:endPar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Feedback from NGMN: (focus measurement data/ performance data):</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introduce</a:t>
            </a:r>
            <a:r>
              <a:rPr lang="en-ES" sz="1800" dirty="0">
                <a:solidFill>
                  <a:srgbClr val="000000"/>
                </a:solidFill>
                <a:effectLst/>
                <a:latin typeface="Helvetica Neue Light" panose="02000403000000020004" pitchFamily="2" charset="0"/>
                <a:ea typeface="Aptos" panose="020B0004020202020204" pitchFamily="34" charset="0"/>
                <a:cs typeface="Aptos" panose="020B0004020202020204" pitchFamily="34" charset="0"/>
              </a:rPr>
              <a:t>  </a:t>
            </a:r>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sensor description data for various sensors e. g. temperature, power consumption, fan speed, etc.</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describe young model to access measurement data for power consumption data, etc.</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r>
              <a:rPr lang="en-ES" sz="1800" dirty="0">
                <a:solidFill>
                  <a:srgbClr val="000000"/>
                </a:solidFill>
                <a:effectLst/>
                <a:latin typeface="Helvetica Neue Light" panose="02000403000000020004" pitchFamily="2" charset="0"/>
                <a:ea typeface="Times New Roman" panose="02020603050405020304" pitchFamily="18" charset="0"/>
                <a:cs typeface="Aptos" panose="020B0004020202020204" pitchFamily="34" charset="0"/>
              </a:rPr>
              <a:t>define energy efficiency API : the API can be north of equipment or north of controller</a:t>
            </a:r>
            <a:endParaRPr lang="en-ES" sz="1800" dirty="0">
              <a:solidFill>
                <a:srgbClr val="FFFFFF"/>
              </a:solidFill>
              <a:effectLst/>
              <a:latin typeface="Helvetica Neue Light" panose="02000403000000020004" pitchFamily="2" charset="0"/>
              <a:ea typeface="Times New Roman" panose="02020603050405020304" pitchFamily="18" charset="0"/>
              <a:cs typeface="Aptos" panose="020B0004020202020204" pitchFamily="34" charset="0"/>
            </a:endParaRPr>
          </a:p>
          <a:p>
            <a:endParaRPr lang="en-ES" dirty="0"/>
          </a:p>
        </p:txBody>
      </p:sp>
      <p:sp>
        <p:nvSpPr>
          <p:cNvPr id="4" name="Slide Number Placeholder 3"/>
          <p:cNvSpPr>
            <a:spLocks noGrp="1"/>
          </p:cNvSpPr>
          <p:nvPr>
            <p:ph type="sldNum" sz="quarter" idx="5"/>
          </p:nvPr>
        </p:nvSpPr>
        <p:spPr/>
        <p:txBody>
          <a:bodyPr/>
          <a:lstStyle/>
          <a:p>
            <a:fld id="{C81C055E-A292-4282-B7E8-E42E9ED8E607}" type="slidenum">
              <a:rPr lang="zh-CN" altLang="en-US" smtClean="0"/>
              <a:t>13</a:t>
            </a:fld>
            <a:endParaRPr lang="zh-CN" altLang="en-US"/>
          </a:p>
        </p:txBody>
      </p:sp>
    </p:spTree>
    <p:extLst>
      <p:ext uri="{BB962C8B-B14F-4D97-AF65-F5344CB8AC3E}">
        <p14:creationId xmlns:p14="http://schemas.microsoft.com/office/powerpoint/2010/main" val="88513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5C4C-EF94-86FE-DB69-E2C64A081A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id="{3C985306-807A-71EC-F69B-944195135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059CB6C5-2F2F-2665-392D-072A9A85B090}"/>
              </a:ext>
            </a:extLst>
          </p:cNvPr>
          <p:cNvSpPr>
            <a:spLocks noGrp="1"/>
          </p:cNvSpPr>
          <p:nvPr>
            <p:ph type="dt" sz="half" idx="10"/>
          </p:nvPr>
        </p:nvSpPr>
        <p:spPr/>
        <p:txBody>
          <a:bodyPr/>
          <a:lstStyle/>
          <a:p>
            <a:fld id="{8E9A56F1-52D3-FF48-AE11-6130222C12E0}" type="datetime1">
              <a:rPr lang="es-ES_tradnl" smtClean="0"/>
              <a:t>18/12/24</a:t>
            </a:fld>
            <a:endParaRPr lang="x-none"/>
          </a:p>
        </p:txBody>
      </p:sp>
      <p:sp>
        <p:nvSpPr>
          <p:cNvPr id="5" name="Footer Placeholder 4">
            <a:extLst>
              <a:ext uri="{FF2B5EF4-FFF2-40B4-BE49-F238E27FC236}">
                <a16:creationId xmlns:a16="http://schemas.microsoft.com/office/drawing/2014/main" id="{2EBAD6C2-0556-49AC-BCAB-BB64FD49E81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19C5152-4136-CAF1-9FF4-4BE10B33D7C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3170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BF4C-E383-138E-C9A1-F84AC0523900}"/>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EE3508C9-0DA3-90DB-9A50-B7A778BC94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5663AB92-1188-395B-8CB6-8C331988286E}"/>
              </a:ext>
            </a:extLst>
          </p:cNvPr>
          <p:cNvSpPr>
            <a:spLocks noGrp="1"/>
          </p:cNvSpPr>
          <p:nvPr>
            <p:ph type="dt" sz="half" idx="10"/>
          </p:nvPr>
        </p:nvSpPr>
        <p:spPr/>
        <p:txBody>
          <a:bodyPr/>
          <a:lstStyle/>
          <a:p>
            <a:fld id="{50418774-48A0-6544-BFD9-1413C42DB0FA}" type="datetime1">
              <a:rPr lang="es-ES_tradnl" smtClean="0"/>
              <a:t>18/12/24</a:t>
            </a:fld>
            <a:endParaRPr lang="x-none"/>
          </a:p>
        </p:txBody>
      </p:sp>
      <p:sp>
        <p:nvSpPr>
          <p:cNvPr id="5" name="Footer Placeholder 4">
            <a:extLst>
              <a:ext uri="{FF2B5EF4-FFF2-40B4-BE49-F238E27FC236}">
                <a16:creationId xmlns:a16="http://schemas.microsoft.com/office/drawing/2014/main" id="{59C069D2-CB5B-67A1-34A3-60303AD277E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A19E1A9-645E-CA33-5038-FBBACE95FD6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07564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B26CEC-0792-D400-BFAD-D39071C15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40EBFB41-6CF9-2495-32BD-814525DFBD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BFC2991E-7A02-4857-12E4-9A7695528116}"/>
              </a:ext>
            </a:extLst>
          </p:cNvPr>
          <p:cNvSpPr>
            <a:spLocks noGrp="1"/>
          </p:cNvSpPr>
          <p:nvPr>
            <p:ph type="dt" sz="half" idx="10"/>
          </p:nvPr>
        </p:nvSpPr>
        <p:spPr/>
        <p:txBody>
          <a:bodyPr/>
          <a:lstStyle/>
          <a:p>
            <a:fld id="{CF0674D5-84F3-0C49-8113-DC538DAE62AC}" type="datetime1">
              <a:rPr lang="es-ES_tradnl" smtClean="0"/>
              <a:t>18/12/24</a:t>
            </a:fld>
            <a:endParaRPr lang="x-none"/>
          </a:p>
        </p:txBody>
      </p:sp>
      <p:sp>
        <p:nvSpPr>
          <p:cNvPr id="5" name="Footer Placeholder 4">
            <a:extLst>
              <a:ext uri="{FF2B5EF4-FFF2-40B4-BE49-F238E27FC236}">
                <a16:creationId xmlns:a16="http://schemas.microsoft.com/office/drawing/2014/main" id="{2A5178E1-94A8-2973-CA30-33010EC66F0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44EC32F-5CDA-F688-622B-31A6C38BB38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19667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FDC4AC-7C6A-0442-B867-FC8E35B116A7}" type="datetime1">
              <a:rPr lang="es-ES_tradnl" altLang="zh-CN" smtClean="0">
                <a:solidFill>
                  <a:prstClr val="black">
                    <a:tint val="75000"/>
                  </a:prstClr>
                </a:solidFill>
              </a:rPr>
              <a:t>18/12/24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082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8AA7CE-4B07-724F-A4D2-30FA35E163D3}" type="datetime1">
              <a:rPr lang="es-ES_tradnl" altLang="zh-CN" smtClean="0">
                <a:solidFill>
                  <a:prstClr val="black">
                    <a:tint val="75000"/>
                  </a:prstClr>
                </a:solidFill>
              </a:rPr>
              <a:t>18/12/24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400" b="1"/>
            </a:lvl1p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21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6A952-BD13-D241-A5AD-27FCA9A50EFE}" type="datetime1">
              <a:rPr lang="es-ES_tradnl" altLang="zh-CN" smtClean="0">
                <a:solidFill>
                  <a:prstClr val="black">
                    <a:tint val="75000"/>
                  </a:prstClr>
                </a:solidFill>
              </a:rPr>
              <a:t>18/12/24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75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A7E24F-A385-1242-B21D-62E379F00F05}" type="datetime1">
              <a:rPr lang="es-ES_tradnl" altLang="zh-CN" smtClean="0">
                <a:solidFill>
                  <a:prstClr val="black">
                    <a:tint val="75000"/>
                  </a:prstClr>
                </a:solidFill>
              </a:rPr>
              <a:t>18/12/24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9249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C39A12A9-BFCF-FD44-ACE4-DE11CA36678A}" type="datetime1">
              <a:rPr lang="es-ES_tradnl" altLang="zh-CN" smtClean="0">
                <a:solidFill>
                  <a:prstClr val="black">
                    <a:tint val="75000"/>
                  </a:prstClr>
                </a:solidFill>
              </a:rPr>
              <a:t>18/12/24</a:t>
            </a:fld>
            <a:endParaRPr lang="en-US">
              <a:solidFill>
                <a:prstClr val="black">
                  <a:tint val="75000"/>
                </a:prstClr>
              </a:solidFill>
            </a:endParaRPr>
          </a:p>
        </p:txBody>
      </p:sp>
      <p:sp>
        <p:nvSpPr>
          <p:cNvPr id="11" name="Footer Placeholder 10"/>
          <p:cNvSpPr>
            <a:spLocks noGrp="1"/>
          </p:cNvSpPr>
          <p:nvPr>
            <p:ph type="ftr" sz="quarter" idx="11"/>
          </p:nvPr>
        </p:nvSpPr>
        <p:spPr/>
        <p:txBody>
          <a:bodyPr/>
          <a:lstStyle/>
          <a:p>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38732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35B683-B753-5F41-88CC-BF6FCDF9E87D}" type="datetime1">
              <a:rPr lang="es-ES_tradnl" altLang="zh-CN" smtClean="0">
                <a:solidFill>
                  <a:prstClr val="black">
                    <a:tint val="75000"/>
                  </a:prstClr>
                </a:solidFill>
              </a:rPr>
              <a:t>18/12/24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85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46431-D539-0144-89EA-7BF0CB3B844A}" type="datetime1">
              <a:rPr lang="es-ES_tradnl" altLang="zh-CN" smtClean="0">
                <a:solidFill>
                  <a:prstClr val="black">
                    <a:tint val="75000"/>
                  </a:prstClr>
                </a:solidFill>
              </a:rPr>
              <a:t>18/12/24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210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9"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0A44A-0D8D-9448-BD3B-734A7DE5D79F}" type="datetime1">
              <a:rPr lang="es-ES_tradnl" altLang="zh-CN" smtClean="0">
                <a:solidFill>
                  <a:prstClr val="black">
                    <a:tint val="75000"/>
                  </a:prstClr>
                </a:solidFill>
              </a:rPr>
              <a:t>18/12/24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74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8210-1565-EC75-BE61-1134BA4D33C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26D3BA44-68F8-7D7A-E490-F22FA89E81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6D58C771-FFCC-BB1F-C2FC-31DA8567C4CB}"/>
              </a:ext>
            </a:extLst>
          </p:cNvPr>
          <p:cNvSpPr>
            <a:spLocks noGrp="1"/>
          </p:cNvSpPr>
          <p:nvPr>
            <p:ph type="dt" sz="half" idx="10"/>
          </p:nvPr>
        </p:nvSpPr>
        <p:spPr/>
        <p:txBody>
          <a:bodyPr/>
          <a:lstStyle/>
          <a:p>
            <a:fld id="{468520C6-04E5-CC48-BAFD-239F0A8591D6}" type="datetime1">
              <a:rPr lang="es-ES_tradnl" smtClean="0"/>
              <a:t>18/12/24</a:t>
            </a:fld>
            <a:endParaRPr lang="x-none"/>
          </a:p>
        </p:txBody>
      </p:sp>
      <p:sp>
        <p:nvSpPr>
          <p:cNvPr id="5" name="Footer Placeholder 4">
            <a:extLst>
              <a:ext uri="{FF2B5EF4-FFF2-40B4-BE49-F238E27FC236}">
                <a16:creationId xmlns:a16="http://schemas.microsoft.com/office/drawing/2014/main" id="{6508149B-E0DA-2820-5E36-411AFA12828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B33A69-ADE0-B959-3886-043F775EC0F2}"/>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2583889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9"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F64F9-BE60-0846-B037-CE2806288E55}" type="datetime1">
              <a:rPr lang="es-ES_tradnl" altLang="zh-CN" smtClean="0">
                <a:solidFill>
                  <a:prstClr val="black">
                    <a:tint val="75000"/>
                  </a:prstClr>
                </a:solidFill>
              </a:rPr>
              <a:t>18/12/24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958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82313-C649-9147-9B03-2D949B566B84}" type="datetime1">
              <a:rPr lang="es-ES_tradnl" altLang="zh-CN" smtClean="0">
                <a:solidFill>
                  <a:prstClr val="black">
                    <a:tint val="75000"/>
                  </a:prstClr>
                </a:solidFill>
              </a:rPr>
              <a:t>18/12/24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958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6E855-7C7D-3344-8D70-D8EB86A9E39A}" type="datetime1">
              <a:rPr lang="es-ES_tradnl" altLang="zh-CN" smtClean="0">
                <a:solidFill>
                  <a:prstClr val="black">
                    <a:tint val="75000"/>
                  </a:prstClr>
                </a:solidFill>
              </a:rPr>
              <a:t>18/12/24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45A7628-4FF7-4E43-A656-E26233466B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505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9E39-6AB4-633D-B031-C956BA197A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id="{8EDEDA94-7341-9C86-6223-B067D1A33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F1E47B-66D7-F6D2-7D5A-0A3ADBF2E8BD}"/>
              </a:ext>
            </a:extLst>
          </p:cNvPr>
          <p:cNvSpPr>
            <a:spLocks noGrp="1"/>
          </p:cNvSpPr>
          <p:nvPr>
            <p:ph type="dt" sz="half" idx="10"/>
          </p:nvPr>
        </p:nvSpPr>
        <p:spPr/>
        <p:txBody>
          <a:bodyPr/>
          <a:lstStyle/>
          <a:p>
            <a:fld id="{344C9744-6EB1-8C47-998D-5313B40FFD20}" type="datetime1">
              <a:rPr lang="es-ES_tradnl" smtClean="0"/>
              <a:t>18/12/24</a:t>
            </a:fld>
            <a:endParaRPr lang="x-none"/>
          </a:p>
        </p:txBody>
      </p:sp>
      <p:sp>
        <p:nvSpPr>
          <p:cNvPr id="5" name="Footer Placeholder 4">
            <a:extLst>
              <a:ext uri="{FF2B5EF4-FFF2-40B4-BE49-F238E27FC236}">
                <a16:creationId xmlns:a16="http://schemas.microsoft.com/office/drawing/2014/main" id="{4560DED3-C366-C150-63FF-7B2A208AD77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083BE58-489E-9F9B-6F72-8CDC21A8159B}"/>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12997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3752-0BFB-39D2-3A4C-5239597B5513}"/>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7EA33D57-D692-F698-08DC-1FC3AEC545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F3EBE19F-0CB3-FB95-B7DF-1C6D3B7523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4594F6F1-C7DC-5964-F707-9E7C825B0E37}"/>
              </a:ext>
            </a:extLst>
          </p:cNvPr>
          <p:cNvSpPr>
            <a:spLocks noGrp="1"/>
          </p:cNvSpPr>
          <p:nvPr>
            <p:ph type="dt" sz="half" idx="10"/>
          </p:nvPr>
        </p:nvSpPr>
        <p:spPr/>
        <p:txBody>
          <a:bodyPr/>
          <a:lstStyle/>
          <a:p>
            <a:fld id="{B3398DE3-891C-A046-8506-91E402782E5C}" type="datetime1">
              <a:rPr lang="es-ES_tradnl" smtClean="0"/>
              <a:t>18/12/24</a:t>
            </a:fld>
            <a:endParaRPr lang="x-none"/>
          </a:p>
        </p:txBody>
      </p:sp>
      <p:sp>
        <p:nvSpPr>
          <p:cNvPr id="6" name="Footer Placeholder 5">
            <a:extLst>
              <a:ext uri="{FF2B5EF4-FFF2-40B4-BE49-F238E27FC236}">
                <a16:creationId xmlns:a16="http://schemas.microsoft.com/office/drawing/2014/main" id="{CE134BF5-05BF-4A35-ABA1-F031CD59082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790ED7B-ECA5-CC54-69A2-40DD4DB73595}"/>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87192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D923-974D-7980-004C-77186D44DF98}"/>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215DD4D0-E031-0879-C799-8AA217286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AF1BA5-D2BC-FF4F-3764-E695EE328E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1CA4ECB9-D226-67A7-5440-5C3245945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130CD3-FA78-8AD3-3E8A-66417FFAD9E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E1F2C77B-233B-EB49-4341-523E97E122F7}"/>
              </a:ext>
            </a:extLst>
          </p:cNvPr>
          <p:cNvSpPr>
            <a:spLocks noGrp="1"/>
          </p:cNvSpPr>
          <p:nvPr>
            <p:ph type="dt" sz="half" idx="10"/>
          </p:nvPr>
        </p:nvSpPr>
        <p:spPr/>
        <p:txBody>
          <a:bodyPr/>
          <a:lstStyle/>
          <a:p>
            <a:fld id="{32E09BDD-84C6-0041-934C-1AC6EF08E411}" type="datetime1">
              <a:rPr lang="es-ES_tradnl" smtClean="0"/>
              <a:t>18/12/24</a:t>
            </a:fld>
            <a:endParaRPr lang="x-none"/>
          </a:p>
        </p:txBody>
      </p:sp>
      <p:sp>
        <p:nvSpPr>
          <p:cNvPr id="8" name="Footer Placeholder 7">
            <a:extLst>
              <a:ext uri="{FF2B5EF4-FFF2-40B4-BE49-F238E27FC236}">
                <a16:creationId xmlns:a16="http://schemas.microsoft.com/office/drawing/2014/main" id="{53117D1D-D128-A9C5-78A7-4A0EA0DB423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EB04FBC-5EA1-E346-E33B-0BA02C91E82D}"/>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53797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917F-B9D4-4236-5CA6-9A8F47756DF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85DA2A4C-1A4E-9590-2CC8-47F5EACB0451}"/>
              </a:ext>
            </a:extLst>
          </p:cNvPr>
          <p:cNvSpPr>
            <a:spLocks noGrp="1"/>
          </p:cNvSpPr>
          <p:nvPr>
            <p:ph type="dt" sz="half" idx="10"/>
          </p:nvPr>
        </p:nvSpPr>
        <p:spPr/>
        <p:txBody>
          <a:bodyPr/>
          <a:lstStyle/>
          <a:p>
            <a:fld id="{AB2807D6-A75D-6149-91FA-C2042D816F51}" type="datetime1">
              <a:rPr lang="es-ES_tradnl" smtClean="0"/>
              <a:t>18/12/24</a:t>
            </a:fld>
            <a:endParaRPr lang="x-none"/>
          </a:p>
        </p:txBody>
      </p:sp>
      <p:sp>
        <p:nvSpPr>
          <p:cNvPr id="4" name="Footer Placeholder 3">
            <a:extLst>
              <a:ext uri="{FF2B5EF4-FFF2-40B4-BE49-F238E27FC236}">
                <a16:creationId xmlns:a16="http://schemas.microsoft.com/office/drawing/2014/main" id="{60FE817A-D082-81C9-625F-B7FAB6219499}"/>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212C6315-7D3B-763E-2B4A-DC5665545E80}"/>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1791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C17AD-EAA7-EF48-37F3-16288FF834E1}"/>
              </a:ext>
            </a:extLst>
          </p:cNvPr>
          <p:cNvSpPr>
            <a:spLocks noGrp="1"/>
          </p:cNvSpPr>
          <p:nvPr>
            <p:ph type="dt" sz="half" idx="10"/>
          </p:nvPr>
        </p:nvSpPr>
        <p:spPr/>
        <p:txBody>
          <a:bodyPr/>
          <a:lstStyle/>
          <a:p>
            <a:fld id="{14947A90-5CCE-5F43-B26D-2C0685729191}" type="datetime1">
              <a:rPr lang="es-ES_tradnl" smtClean="0"/>
              <a:t>18/12/24</a:t>
            </a:fld>
            <a:endParaRPr lang="x-none"/>
          </a:p>
        </p:txBody>
      </p:sp>
      <p:sp>
        <p:nvSpPr>
          <p:cNvPr id="3" name="Footer Placeholder 2">
            <a:extLst>
              <a:ext uri="{FF2B5EF4-FFF2-40B4-BE49-F238E27FC236}">
                <a16:creationId xmlns:a16="http://schemas.microsoft.com/office/drawing/2014/main" id="{7F4E0BD8-4295-54D5-CFA5-C116A857D7D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6FAC913-6120-72CD-2C6D-8B2129FABD7C}"/>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368659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9748-7B4A-A0C1-9215-B2CE9D0552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4E474C5C-BAFF-7CC6-F26C-3A3E11BF4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E2C75CE4-4B14-339B-6F76-CCCC23A09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B3F2EF-62BC-835D-53C0-96C92E5F1BEB}"/>
              </a:ext>
            </a:extLst>
          </p:cNvPr>
          <p:cNvSpPr>
            <a:spLocks noGrp="1"/>
          </p:cNvSpPr>
          <p:nvPr>
            <p:ph type="dt" sz="half" idx="10"/>
          </p:nvPr>
        </p:nvSpPr>
        <p:spPr/>
        <p:txBody>
          <a:bodyPr/>
          <a:lstStyle/>
          <a:p>
            <a:fld id="{EA76D472-AFCB-A14A-836E-F8D202A48EF6}" type="datetime1">
              <a:rPr lang="es-ES_tradnl" smtClean="0"/>
              <a:t>18/12/24</a:t>
            </a:fld>
            <a:endParaRPr lang="x-none"/>
          </a:p>
        </p:txBody>
      </p:sp>
      <p:sp>
        <p:nvSpPr>
          <p:cNvPr id="6" name="Footer Placeholder 5">
            <a:extLst>
              <a:ext uri="{FF2B5EF4-FFF2-40B4-BE49-F238E27FC236}">
                <a16:creationId xmlns:a16="http://schemas.microsoft.com/office/drawing/2014/main" id="{92286E82-5395-5099-E459-A4876DB8030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D46B46B-CDCE-3F10-1F87-A845C449929E}"/>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16413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D4F1-72F3-0F57-7582-9297A6303B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2B68592D-7094-0AE1-4B72-750D8693E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452264FB-AC09-F76E-15C3-8899C7846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359AF0-A07C-4935-4DBE-D08E7E6EA94A}"/>
              </a:ext>
            </a:extLst>
          </p:cNvPr>
          <p:cNvSpPr>
            <a:spLocks noGrp="1"/>
          </p:cNvSpPr>
          <p:nvPr>
            <p:ph type="dt" sz="half" idx="10"/>
          </p:nvPr>
        </p:nvSpPr>
        <p:spPr/>
        <p:txBody>
          <a:bodyPr/>
          <a:lstStyle/>
          <a:p>
            <a:fld id="{9F014C25-4BA6-924D-B3B0-2405243580B1}" type="datetime1">
              <a:rPr lang="es-ES_tradnl" smtClean="0"/>
              <a:t>18/12/24</a:t>
            </a:fld>
            <a:endParaRPr lang="x-none"/>
          </a:p>
        </p:txBody>
      </p:sp>
      <p:sp>
        <p:nvSpPr>
          <p:cNvPr id="6" name="Footer Placeholder 5">
            <a:extLst>
              <a:ext uri="{FF2B5EF4-FFF2-40B4-BE49-F238E27FC236}">
                <a16:creationId xmlns:a16="http://schemas.microsoft.com/office/drawing/2014/main" id="{8304417A-4A62-9C74-C0F9-E36D1E1DAE1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26603D9-F227-E0C3-D0FA-B1C1F2F4AA54}"/>
              </a:ext>
            </a:extLst>
          </p:cNvPr>
          <p:cNvSpPr>
            <a:spLocks noGrp="1"/>
          </p:cNvSpPr>
          <p:nvPr>
            <p:ph type="sldNum" sz="quarter" idx="12"/>
          </p:nvPr>
        </p:nvSpPr>
        <p:spPr/>
        <p:txBody>
          <a:bodyPr/>
          <a:lstStyle/>
          <a:p>
            <a:fld id="{D488CFCA-3798-A148-8B8F-49B02D150D23}" type="slidenum">
              <a:rPr lang="x-none" smtClean="0"/>
              <a:t>‹#›</a:t>
            </a:fld>
            <a:endParaRPr lang="x-none"/>
          </a:p>
        </p:txBody>
      </p:sp>
    </p:spTree>
    <p:extLst>
      <p:ext uri="{BB962C8B-B14F-4D97-AF65-F5344CB8AC3E}">
        <p14:creationId xmlns:p14="http://schemas.microsoft.com/office/powerpoint/2010/main" val="193171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BF280-ED9A-E342-8DF2-F2911BA74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143B4A4F-F650-E721-7EAC-536F14278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AFF27ED7-932B-2431-E107-5B0B1E1EB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F28229-C5AF-4F42-A343-2BFD70B6FFBE}" type="datetime1">
              <a:rPr lang="es-ES_tradnl" smtClean="0"/>
              <a:t>18/12/24</a:t>
            </a:fld>
            <a:endParaRPr lang="x-none"/>
          </a:p>
        </p:txBody>
      </p:sp>
      <p:sp>
        <p:nvSpPr>
          <p:cNvPr id="5" name="Footer Placeholder 4">
            <a:extLst>
              <a:ext uri="{FF2B5EF4-FFF2-40B4-BE49-F238E27FC236}">
                <a16:creationId xmlns:a16="http://schemas.microsoft.com/office/drawing/2014/main" id="{3158D22A-509B-36E7-81BF-1B3E7212E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x-none"/>
          </a:p>
        </p:txBody>
      </p:sp>
      <p:sp>
        <p:nvSpPr>
          <p:cNvPr id="6" name="Slide Number Placeholder 5">
            <a:extLst>
              <a:ext uri="{FF2B5EF4-FFF2-40B4-BE49-F238E27FC236}">
                <a16:creationId xmlns:a16="http://schemas.microsoft.com/office/drawing/2014/main" id="{6DFBFC67-F8C9-BA0D-D118-AD06753CB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8CFCA-3798-A148-8B8F-49B02D150D23}" type="slidenum">
              <a:rPr lang="x-none" smtClean="0"/>
              <a:t>‹#›</a:t>
            </a:fld>
            <a:endParaRPr lang="x-none"/>
          </a:p>
        </p:txBody>
      </p:sp>
    </p:spTree>
    <p:extLst>
      <p:ext uri="{BB962C8B-B14F-4D97-AF65-F5344CB8AC3E}">
        <p14:creationId xmlns:p14="http://schemas.microsoft.com/office/powerpoint/2010/main" val="37385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Font typeface="Wingdings" pitchFamily="2" charset="2"/>
              <a:buNone/>
            </a:pPr>
            <a:fld id="{E8EC12F7-734A-9848-995D-1E3E0D5F9838}" type="datetime1">
              <a:rPr lang="es-ES_tradnl" altLang="zh-CN" smtClean="0">
                <a:solidFill>
                  <a:prstClr val="black">
                    <a:tint val="75000"/>
                  </a:prstClr>
                </a:solidFill>
              </a:rPr>
              <a:t>18/12/24</a:t>
            </a:fld>
            <a:endParaRPr lang="en-US">
              <a:solidFill>
                <a:prstClr val="black">
                  <a:tint val="75000"/>
                </a:prstClr>
              </a:solidFill>
              <a:ea typeface="宋体" pitchFamily="2" charset="-122"/>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Font typeface="Wingdings" pitchFamily="2" charset="2"/>
              <a:buNone/>
            </a:pPr>
            <a:endParaRPr lang="en-US" dirty="0">
              <a:solidFill>
                <a:prstClr val="black">
                  <a:tint val="75000"/>
                </a:prstClr>
              </a:solidFill>
              <a:ea typeface="宋体" pitchFamily="2" charset="-122"/>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Font typeface="Wingdings" pitchFamily="2" charset="2"/>
              <a:buNone/>
            </a:pPr>
            <a:fld id="{845A7628-4FF7-4E43-A656-E26233466BC4}" type="slidenum">
              <a:rPr lang="en-US" smtClean="0">
                <a:solidFill>
                  <a:prstClr val="black">
                    <a:tint val="75000"/>
                  </a:prstClr>
                </a:solidFill>
                <a:ea typeface="宋体" pitchFamily="2" charset="-122"/>
              </a:rPr>
              <a:pPr>
                <a:buFont typeface="Wingdings" pitchFamily="2" charset="2"/>
                <a:buNone/>
              </a:pPr>
              <a:t>‹#›</a:t>
            </a:fld>
            <a:endParaRPr lang="en-US" dirty="0">
              <a:solidFill>
                <a:prstClr val="black">
                  <a:tint val="75000"/>
                </a:prstClr>
              </a:solidFill>
              <a:ea typeface="宋体" pitchFamily="2" charset="-122"/>
            </a:endParaRPr>
          </a:p>
        </p:txBody>
      </p:sp>
    </p:spTree>
    <p:extLst>
      <p:ext uri="{BB962C8B-B14F-4D97-AF65-F5344CB8AC3E}">
        <p14:creationId xmlns:p14="http://schemas.microsoft.com/office/powerpoint/2010/main" val="313005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tracker.ietf.org/doc/draft-stephan-green-ucs-and-req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C279-761C-3E03-CF2E-9A59EED8F9DE}"/>
              </a:ext>
            </a:extLst>
          </p:cNvPr>
          <p:cNvSpPr>
            <a:spLocks noGrp="1"/>
          </p:cNvSpPr>
          <p:nvPr>
            <p:ph type="ctr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Cases and Requirements for Energy Efficient Networking</a:t>
            </a:r>
          </a:p>
        </p:txBody>
      </p:sp>
      <p:sp>
        <p:nvSpPr>
          <p:cNvPr id="3" name="Subtitle 2">
            <a:extLst>
              <a:ext uri="{FF2B5EF4-FFF2-40B4-BE49-F238E27FC236}">
                <a16:creationId xmlns:a16="http://schemas.microsoft.com/office/drawing/2014/main" id="{21C08C07-13FC-AC01-842D-AF0A13D1ABE0}"/>
              </a:ext>
            </a:extLst>
          </p:cNvPr>
          <p:cNvSpPr>
            <a:spLocks noGrp="1"/>
          </p:cNvSpPr>
          <p:nvPr>
            <p:ph type="subTitle" idx="1"/>
          </p:nvPr>
        </p:nvSpPr>
        <p:spPr>
          <a:xfrm>
            <a:off x="1188308" y="3614395"/>
            <a:ext cx="9815384" cy="1655762"/>
          </a:xfrm>
        </p:spPr>
        <p:txBody>
          <a:bodyPr/>
          <a:lstStyle/>
          <a:p>
            <a:r>
              <a:rPr lang="en-GB" dirty="0">
                <a:latin typeface="CiscoSansTT ExtraLight" panose="020B0303020201020303" pitchFamily="34" charset="0"/>
                <a:cs typeface="CiscoSansTT ExtraLight" panose="020B0303020201020303" pitchFamily="34" charset="0"/>
                <a:hlinkClick r:id="rId2"/>
              </a:rPr>
              <a:t>https://datatracker.ietf.org/doc/draft-stephan-green-ucs-and-reqs/</a:t>
            </a:r>
            <a:endParaRPr lang="en-GB" dirty="0">
              <a:latin typeface="CiscoSansTT ExtraLight" panose="020B0303020201020303" pitchFamily="34" charset="0"/>
              <a:cs typeface="CiscoSansTT ExtraLight" panose="020B0303020201020303" pitchFamily="34" charset="0"/>
            </a:endParaRPr>
          </a:p>
          <a:p>
            <a:endParaRPr lang="x-none" dirty="0">
              <a:latin typeface="CiscoSansTT ExtraLight" panose="020B0303020201020303" pitchFamily="34" charset="0"/>
              <a:cs typeface="CiscoSansTT ExtraLight" panose="020B0303020201020303" pitchFamily="34" charset="0"/>
            </a:endParaRPr>
          </a:p>
        </p:txBody>
      </p:sp>
      <p:sp>
        <p:nvSpPr>
          <p:cNvPr id="5" name="TextBox 4">
            <a:extLst>
              <a:ext uri="{FF2B5EF4-FFF2-40B4-BE49-F238E27FC236}">
                <a16:creationId xmlns:a16="http://schemas.microsoft.com/office/drawing/2014/main" id="{54E4C0DD-9CCD-57DC-0A0B-D1CB8A7BA212}"/>
              </a:ext>
            </a:extLst>
          </p:cNvPr>
          <p:cNvSpPr txBox="1"/>
          <p:nvPr/>
        </p:nvSpPr>
        <p:spPr>
          <a:xfrm>
            <a:off x="9543393" y="4844303"/>
            <a:ext cx="2648607" cy="1477328"/>
          </a:xfrm>
          <a:prstGeom prst="rect">
            <a:avLst/>
          </a:prstGeom>
          <a:noFill/>
        </p:spPr>
        <p:txBody>
          <a:bodyPr wrap="square">
            <a:spAutoFit/>
          </a:bodyPr>
          <a:lstStyle/>
          <a:p>
            <a:r>
              <a:rPr lang="en-GB" dirty="0">
                <a:latin typeface="CiscoSansTT ExtraLight" panose="020B0303020201020303" pitchFamily="34" charset="0"/>
                <a:cs typeface="CiscoSansTT ExtraLight" panose="020B0303020201020303" pitchFamily="34" charset="0"/>
              </a:rPr>
              <a:t>Emile Stephan </a:t>
            </a:r>
          </a:p>
          <a:p>
            <a:r>
              <a:rPr lang="en-GB" dirty="0">
                <a:latin typeface="CiscoSansTT ExtraLight" panose="020B0303020201020303" pitchFamily="34" charset="0"/>
                <a:cs typeface="CiscoSansTT ExtraLight" panose="020B0303020201020303" pitchFamily="34" charset="0"/>
              </a:rPr>
              <a:t>Marisol Palmero </a:t>
            </a:r>
          </a:p>
          <a:p>
            <a:r>
              <a:rPr lang="en-GB" dirty="0">
                <a:latin typeface="CiscoSansTT ExtraLight" panose="020B0303020201020303" pitchFamily="34" charset="0"/>
                <a:cs typeface="CiscoSansTT ExtraLight" panose="020B0303020201020303" pitchFamily="34" charset="0"/>
              </a:rPr>
              <a:t>Benoit </a:t>
            </a:r>
            <a:r>
              <a:rPr lang="en-GB" dirty="0" err="1">
                <a:latin typeface="CiscoSansTT ExtraLight" panose="020B0303020201020303" pitchFamily="34" charset="0"/>
                <a:cs typeface="CiscoSansTT ExtraLight" panose="020B0303020201020303" pitchFamily="34" charset="0"/>
              </a:rPr>
              <a:t>Claise</a:t>
            </a:r>
            <a:r>
              <a:rPr lang="en-GB" dirty="0">
                <a:latin typeface="CiscoSansTT ExtraLight" panose="020B0303020201020303" pitchFamily="34" charset="0"/>
                <a:cs typeface="CiscoSansTT ExtraLight" panose="020B0303020201020303" pitchFamily="34" charset="0"/>
              </a:rPr>
              <a:t> </a:t>
            </a:r>
          </a:p>
          <a:p>
            <a:r>
              <a:rPr lang="en-GB" dirty="0">
                <a:latin typeface="CiscoSansTT ExtraLight" panose="020B0303020201020303" pitchFamily="34" charset="0"/>
                <a:cs typeface="CiscoSansTT ExtraLight" panose="020B0303020201020303" pitchFamily="34" charset="0"/>
              </a:rPr>
              <a:t>Qin Wu</a:t>
            </a:r>
          </a:p>
          <a:p>
            <a:r>
              <a:rPr lang="en-GB" dirty="0">
                <a:latin typeface="CiscoSansTT ExtraLight" panose="020B0303020201020303" pitchFamily="34" charset="0"/>
                <a:cs typeface="CiscoSansTT ExtraLight" panose="020B0303020201020303" pitchFamily="34" charset="0"/>
              </a:rPr>
              <a:t>Luis Miguel Contreras</a:t>
            </a:r>
            <a:endParaRPr lang="x-none" dirty="0">
              <a:latin typeface="CiscoSansTT ExtraLight" panose="020B0303020201020303" pitchFamily="34" charset="0"/>
              <a:cs typeface="CiscoSansTT ExtraLight" panose="020B0303020201020303" pitchFamily="34" charset="0"/>
            </a:endParaRPr>
          </a:p>
        </p:txBody>
      </p:sp>
      <p:sp>
        <p:nvSpPr>
          <p:cNvPr id="4" name="Slide Number Placeholder 3">
            <a:extLst>
              <a:ext uri="{FF2B5EF4-FFF2-40B4-BE49-F238E27FC236}">
                <a16:creationId xmlns:a16="http://schemas.microsoft.com/office/drawing/2014/main" id="{11A71E0A-7880-472A-31BA-C4C70F5403D8}"/>
              </a:ext>
            </a:extLst>
          </p:cNvPr>
          <p:cNvSpPr>
            <a:spLocks noGrp="1"/>
          </p:cNvSpPr>
          <p:nvPr>
            <p:ph type="sldNum" sz="quarter" idx="12"/>
          </p:nvPr>
        </p:nvSpPr>
        <p:spPr/>
        <p:txBody>
          <a:bodyPr/>
          <a:lstStyle/>
          <a:p>
            <a:fld id="{D488CFCA-3798-A148-8B8F-49B02D150D23}" type="slidenum">
              <a:rPr lang="x-none" smtClean="0"/>
              <a:t>1</a:t>
            </a:fld>
            <a:endParaRPr lang="x-none"/>
          </a:p>
        </p:txBody>
      </p:sp>
    </p:spTree>
    <p:extLst>
      <p:ext uri="{BB962C8B-B14F-4D97-AF65-F5344CB8AC3E}">
        <p14:creationId xmlns:p14="http://schemas.microsoft.com/office/powerpoint/2010/main" val="401800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D775B-3A39-97D7-0AAC-CC5EFFC1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67BF7-333C-5AF9-7CA5-5E2E941B1F6B}"/>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8</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Video streaming</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7DC69154-BEC2-3B27-8E45-CE4C663E980E}"/>
              </a:ext>
            </a:extLst>
          </p:cNvPr>
          <p:cNvSpPr>
            <a:spLocks noGrp="1"/>
          </p:cNvSpPr>
          <p:nvPr>
            <p:ph idx="1"/>
          </p:nvPr>
        </p:nvSpPr>
        <p:spPr>
          <a:xfrm>
            <a:off x="805542" y="1556657"/>
            <a:ext cx="10515600" cy="5018314"/>
          </a:xfrm>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Continuous growth in the number of simultaneous flows and higher bit rate per flow, dealing to a continuous upgrade of network devices.</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High-capacity interfaces increase energy consumption.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Huge difference between peak and valley traffic patterns.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models for reporting energy usage (per stream)</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r>
              <a:rPr lang="en-US" dirty="0">
                <a:solidFill>
                  <a:srgbClr val="1B1C1D"/>
                </a:solidFill>
                <a:latin typeface="CiscoSansTT ExtraLight" panose="020B0303020201020303" pitchFamily="34" charset="0"/>
                <a:cs typeface="CiscoSansTT ExtraLight" panose="020B0303020201020303" pitchFamily="34" charset="0"/>
              </a:rPr>
              <a:t>Metrics: reporting energy per flow (in this case, video stream)</a:t>
            </a:r>
            <a:endParaRPr lang="en-US" dirty="0">
              <a:solidFill>
                <a:srgbClr val="1B1C1D"/>
              </a:solidFill>
              <a:effectLst/>
              <a:latin typeface="CiscoSansTT ExtraLight" panose="020B0303020201020303" pitchFamily="34" charset="0"/>
              <a:cs typeface="CiscoSansTT ExtraLight" panose="020B0303020201020303" pitchFamily="34" charset="0"/>
            </a:endParaRP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5" name="Rounded Rectangle 3">
            <a:extLst>
              <a:ext uri="{FF2B5EF4-FFF2-40B4-BE49-F238E27FC236}">
                <a16:creationId xmlns:a16="http://schemas.microsoft.com/office/drawing/2014/main" id="{54B4028B-F0C6-45D4-7179-AC264F85FA38}"/>
              </a:ext>
            </a:extLst>
          </p:cNvPr>
          <p:cNvSpPr/>
          <p:nvPr/>
        </p:nvSpPr>
        <p:spPr>
          <a:xfrm>
            <a:off x="9004253" y="609364"/>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
        <p:nvSpPr>
          <p:cNvPr id="4" name="Slide Number Placeholder 3">
            <a:extLst>
              <a:ext uri="{FF2B5EF4-FFF2-40B4-BE49-F238E27FC236}">
                <a16:creationId xmlns:a16="http://schemas.microsoft.com/office/drawing/2014/main" id="{E0E99F42-36B7-B877-F29E-E92594FE2261}"/>
              </a:ext>
            </a:extLst>
          </p:cNvPr>
          <p:cNvSpPr>
            <a:spLocks noGrp="1"/>
          </p:cNvSpPr>
          <p:nvPr>
            <p:ph type="sldNum" sz="quarter" idx="12"/>
          </p:nvPr>
        </p:nvSpPr>
        <p:spPr/>
        <p:txBody>
          <a:bodyPr/>
          <a:lstStyle/>
          <a:p>
            <a:fld id="{D488CFCA-3798-A148-8B8F-49B02D150D23}" type="slidenum">
              <a:rPr lang="x-none" smtClean="0"/>
              <a:t>10</a:t>
            </a:fld>
            <a:endParaRPr lang="x-none"/>
          </a:p>
        </p:txBody>
      </p:sp>
    </p:spTree>
    <p:extLst>
      <p:ext uri="{BB962C8B-B14F-4D97-AF65-F5344CB8AC3E}">
        <p14:creationId xmlns:p14="http://schemas.microsoft.com/office/powerpoint/2010/main" val="316859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4AF45-B3DB-4101-87E8-B1A07D59C073}"/>
              </a:ext>
            </a:extLst>
          </p:cNvPr>
          <p:cNvSpPr>
            <a:spLocks noGrp="1"/>
          </p:cNvSpPr>
          <p:nvPr>
            <p:ph type="title"/>
          </p:nvPr>
        </p:nvSpPr>
        <p:spPr>
          <a:xfrm>
            <a:off x="523739" y="-40519"/>
            <a:ext cx="10512862" cy="820825"/>
          </a:xfrm>
        </p:spPr>
        <p:txBody>
          <a:bodyPr/>
          <a:lstStyle/>
          <a:p>
            <a:r>
              <a:rPr lang="en-US" altLang="zh-CN" b="1" dirty="0"/>
              <a:t>UC1</a:t>
            </a:r>
            <a:r>
              <a:rPr lang="en-US" altLang="zh-CN" dirty="0"/>
              <a:t>: WLAN Network Energy Saving</a:t>
            </a:r>
            <a:endParaRPr lang="zh-CN" altLang="en-US" dirty="0"/>
          </a:p>
        </p:txBody>
      </p:sp>
      <p:sp>
        <p:nvSpPr>
          <p:cNvPr id="3" name="内容占位符 2">
            <a:extLst>
              <a:ext uri="{FF2B5EF4-FFF2-40B4-BE49-F238E27FC236}">
                <a16:creationId xmlns:a16="http://schemas.microsoft.com/office/drawing/2014/main" id="{42495222-B7F2-429F-8F4B-7D048D0F0FD6}"/>
              </a:ext>
            </a:extLst>
          </p:cNvPr>
          <p:cNvSpPr>
            <a:spLocks noGrp="1"/>
          </p:cNvSpPr>
          <p:nvPr>
            <p:ph idx="1"/>
          </p:nvPr>
        </p:nvSpPr>
        <p:spPr>
          <a:xfrm>
            <a:off x="542828" y="467272"/>
            <a:ext cx="10837965" cy="2004369"/>
          </a:xfrm>
        </p:spPr>
        <p:txBody>
          <a:bodyPr>
            <a:noAutofit/>
          </a:bodyPr>
          <a:lstStyle/>
          <a:p>
            <a:pPr marL="0" indent="0">
              <a:buNone/>
            </a:pPr>
            <a:r>
              <a:rPr lang="en-US" altLang="zh-CN" sz="1400" dirty="0"/>
              <a:t>Description:</a:t>
            </a:r>
          </a:p>
          <a:p>
            <a:r>
              <a:rPr lang="en-US" altLang="zh-CN" sz="1400" dirty="0"/>
              <a:t>In a WLAN network, The AP is usually powered by a </a:t>
            </a:r>
            <a:r>
              <a:rPr lang="en-US" altLang="zh-CN" sz="1400" dirty="0" err="1"/>
              <a:t>PoE</a:t>
            </a:r>
            <a:r>
              <a:rPr lang="en-US" altLang="zh-CN" sz="1400" dirty="0"/>
              <a:t> switch.</a:t>
            </a:r>
          </a:p>
          <a:p>
            <a:r>
              <a:rPr lang="en-US" altLang="zh-CN" sz="1400" dirty="0"/>
              <a:t>AP nodes are network devices with the largest number and consuming most of energy. Therefore, the working status of the AP is the core of the energy saving solution. </a:t>
            </a:r>
          </a:p>
          <a:p>
            <a:r>
              <a:rPr lang="en-US" altLang="zh-CN" sz="1400" dirty="0"/>
              <a:t>The working status of the AP can be break down into 3 modes as follows:</a:t>
            </a:r>
          </a:p>
          <a:p>
            <a:pPr lvl="1"/>
            <a:r>
              <a:rPr lang="en-US" altLang="zh-CN" sz="1200" b="1" dirty="0"/>
              <a:t> </a:t>
            </a:r>
            <a:r>
              <a:rPr lang="en-US" altLang="zh-CN" sz="1200" b="1" dirty="0" err="1"/>
              <a:t>PoE</a:t>
            </a:r>
            <a:r>
              <a:rPr lang="en-US" altLang="zh-CN" sz="1200" b="1" dirty="0"/>
              <a:t> power-off mode</a:t>
            </a:r>
            <a:r>
              <a:rPr lang="en-US" altLang="zh-CN" sz="1200" dirty="0"/>
              <a:t>: In this mode, the </a:t>
            </a:r>
            <a:r>
              <a:rPr lang="en-US" altLang="zh-CN" sz="1200" dirty="0" err="1"/>
              <a:t>PoE</a:t>
            </a:r>
            <a:r>
              <a:rPr lang="en-US" altLang="zh-CN" sz="1200" dirty="0"/>
              <a:t> switch shuts down the port and stops supplying power to the AP. The AP does not consume power at all. When the AP wakes up, the port provides power again. In this mode, it usually takes a few minutes for the AP to recover.</a:t>
            </a:r>
          </a:p>
          <a:p>
            <a:pPr lvl="1"/>
            <a:r>
              <a:rPr lang="en-US" altLang="zh-CN" sz="1200" b="1" dirty="0"/>
              <a:t>Hibernation mode</a:t>
            </a:r>
            <a:r>
              <a:rPr lang="en-US" altLang="zh-CN" sz="1200" dirty="0"/>
              <a:t>: Only low power consumption is used to protect key hardware such as the CPU, and other components are shut down. </a:t>
            </a:r>
          </a:p>
          <a:p>
            <a:pPr lvl="1"/>
            <a:r>
              <a:rPr lang="en-US" altLang="zh-CN" sz="1200" b="1" dirty="0"/>
              <a:t>Low power consumption mode</a:t>
            </a:r>
            <a:r>
              <a:rPr lang="en-US" altLang="zh-CN" sz="1200" dirty="0"/>
              <a:t>: Compared with the hibernation mode, the low power consumption mode maintains a certain communication capability. For example, the AP retains only the 2.4 GHz band and disables other radio bands.</a:t>
            </a:r>
          </a:p>
          <a:p>
            <a:r>
              <a:rPr lang="en-US" altLang="zh-CN" sz="1400" dirty="0"/>
              <a:t>In energy saving deployment, after the surrounding energy saving APs are shut down, the Working AP automatically adjust their transmit power to increase the coverage of the entire area at specific energy saving period. </a:t>
            </a:r>
            <a:endParaRPr lang="zh-CN" altLang="en-US" sz="1400" dirty="0"/>
          </a:p>
        </p:txBody>
      </p:sp>
      <p:sp>
        <p:nvSpPr>
          <p:cNvPr id="74" name="文本框 73">
            <a:extLst>
              <a:ext uri="{FF2B5EF4-FFF2-40B4-BE49-F238E27FC236}">
                <a16:creationId xmlns:a16="http://schemas.microsoft.com/office/drawing/2014/main" id="{D84E9979-AACC-4FA5-AAB9-69A64FF041DE}"/>
              </a:ext>
            </a:extLst>
          </p:cNvPr>
          <p:cNvSpPr txBox="1"/>
          <p:nvPr/>
        </p:nvSpPr>
        <p:spPr>
          <a:xfrm>
            <a:off x="947351" y="5600607"/>
            <a:ext cx="10028920" cy="1076938"/>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switch on or off to power the L2 network device at specific time period</a:t>
            </a:r>
          </a:p>
          <a:p>
            <a:pPr marL="342797" indent="-342797">
              <a:buFont typeface="+mj-lt"/>
              <a:buAutoNum type="arabicPeriod"/>
            </a:pPr>
            <a:r>
              <a:rPr lang="en-US" altLang="zh-CN" sz="1600" dirty="0">
                <a:solidFill>
                  <a:prstClr val="black"/>
                </a:solidFill>
              </a:rPr>
              <a:t>Ability to reconfigure various different energy saving mode to adapt to network change</a:t>
            </a:r>
          </a:p>
          <a:p>
            <a:pPr marL="342797" indent="-342797">
              <a:buFont typeface="+mj-lt"/>
              <a:buAutoNum type="arabicPeriod"/>
            </a:pPr>
            <a:r>
              <a:rPr lang="en-US" altLang="zh-CN" sz="1600" dirty="0">
                <a:solidFill>
                  <a:prstClr val="black"/>
                </a:solidFill>
              </a:rPr>
              <a:t>Ability to optimize wireless resource management to support dynamic energy saving</a:t>
            </a:r>
          </a:p>
        </p:txBody>
      </p:sp>
      <p:pic>
        <p:nvPicPr>
          <p:cNvPr id="32" name="图片 31" descr="C:\Users\x00822182\AppData\Roaming\eSpace_Desktop\UserData\x00822182\imagefiles\ED5BE650-118E-4422-A6CD-1CBE45A1131C.png"/>
          <p:cNvPicPr/>
          <p:nvPr/>
        </p:nvPicPr>
        <p:blipFill>
          <a:blip r:embed="rId3" cstate="print">
            <a:extLst>
              <a:ext uri="{28A0092B-C50C-407E-A947-70E740481C1C}">
                <a14:useLocalDpi xmlns:a14="http://schemas.microsoft.com/office/drawing/2010/main" val="0"/>
              </a:ext>
            </a:extLst>
          </a:blip>
          <a:srcRect/>
          <a:stretch>
            <a:fillRect/>
          </a:stretch>
        </p:blipFill>
        <p:spPr>
          <a:xfrm>
            <a:off x="4200030" y="3408016"/>
            <a:ext cx="2531086" cy="1573120"/>
          </a:xfrm>
          <a:prstGeom prst="rect">
            <a:avLst/>
          </a:prstGeom>
          <a:noFill/>
          <a:ln>
            <a:noFill/>
          </a:ln>
        </p:spPr>
      </p:pic>
      <p:sp>
        <p:nvSpPr>
          <p:cNvPr id="16" name="矩形 15"/>
          <p:cNvSpPr/>
          <p:nvPr/>
        </p:nvSpPr>
        <p:spPr>
          <a:xfrm>
            <a:off x="4200030" y="5044003"/>
            <a:ext cx="2636573" cy="400006"/>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2  Low power consumption mode</a:t>
            </a:r>
          </a:p>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RF shutdown for a single AP</a:t>
            </a:r>
            <a:endParaRPr lang="zh-CN" altLang="en-US" sz="1000" b="1" dirty="0">
              <a:solidFill>
                <a:prstClr val="black"/>
              </a:solidFill>
              <a:latin typeface="Arial" charset="0"/>
              <a:ea typeface="宋体" pitchFamily="2" charset="-122"/>
            </a:endParaRPr>
          </a:p>
        </p:txBody>
      </p:sp>
      <p:pic>
        <p:nvPicPr>
          <p:cNvPr id="18" name="图片 17"/>
          <p:cNvPicPr>
            <a:picLocks noChangeAspect="1"/>
          </p:cNvPicPr>
          <p:nvPr/>
        </p:nvPicPr>
        <p:blipFill>
          <a:blip r:embed="rId4"/>
          <a:stretch>
            <a:fillRect/>
          </a:stretch>
        </p:blipFill>
        <p:spPr>
          <a:xfrm>
            <a:off x="1531995" y="3367622"/>
            <a:ext cx="2330974" cy="1747382"/>
          </a:xfrm>
          <a:prstGeom prst="rect">
            <a:avLst/>
          </a:prstGeom>
        </p:spPr>
      </p:pic>
      <p:sp>
        <p:nvSpPr>
          <p:cNvPr id="36" name="矩形 35"/>
          <p:cNvSpPr/>
          <p:nvPr/>
        </p:nvSpPr>
        <p:spPr>
          <a:xfrm>
            <a:off x="1575922" y="5076150"/>
            <a:ext cx="1995539"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1  </a:t>
            </a:r>
            <a:r>
              <a:rPr lang="en-US" altLang="zh-CN" sz="1000" b="1" dirty="0" err="1">
                <a:solidFill>
                  <a:prstClr val="black"/>
                </a:solidFill>
                <a:latin typeface="Arial" charset="0"/>
                <a:ea typeface="宋体" pitchFamily="2" charset="-122"/>
              </a:rPr>
              <a:t>PoE</a:t>
            </a:r>
            <a:r>
              <a:rPr lang="en-US" altLang="zh-CN" sz="1000" b="1" dirty="0">
                <a:solidFill>
                  <a:prstClr val="black"/>
                </a:solidFill>
                <a:latin typeface="Arial" charset="0"/>
                <a:ea typeface="宋体" pitchFamily="2" charset="-122"/>
              </a:rPr>
              <a:t> Power off mode</a:t>
            </a:r>
            <a:endParaRPr lang="zh-CN" altLang="en-US" sz="1000" b="1" dirty="0">
              <a:solidFill>
                <a:prstClr val="black"/>
              </a:solidFill>
              <a:latin typeface="Arial" charset="0"/>
              <a:ea typeface="宋体" pitchFamily="2" charset="-122"/>
            </a:endParaRPr>
          </a:p>
        </p:txBody>
      </p:sp>
      <p:pic>
        <p:nvPicPr>
          <p:cNvPr id="25" name="图片 24"/>
          <p:cNvPicPr>
            <a:picLocks noChangeAspect="1"/>
          </p:cNvPicPr>
          <p:nvPr/>
        </p:nvPicPr>
        <p:blipFill>
          <a:blip r:embed="rId5"/>
          <a:stretch>
            <a:fillRect/>
          </a:stretch>
        </p:blipFill>
        <p:spPr>
          <a:xfrm>
            <a:off x="7186629" y="3611386"/>
            <a:ext cx="1666441" cy="1276018"/>
          </a:xfrm>
          <a:prstGeom prst="rect">
            <a:avLst/>
          </a:prstGeom>
        </p:spPr>
      </p:pic>
      <p:pic>
        <p:nvPicPr>
          <p:cNvPr id="26" name="图片 25"/>
          <p:cNvPicPr>
            <a:picLocks noChangeAspect="1"/>
          </p:cNvPicPr>
          <p:nvPr/>
        </p:nvPicPr>
        <p:blipFill>
          <a:blip r:embed="rId6"/>
          <a:stretch>
            <a:fillRect/>
          </a:stretch>
        </p:blipFill>
        <p:spPr>
          <a:xfrm>
            <a:off x="8853070" y="3408015"/>
            <a:ext cx="3075057" cy="1612930"/>
          </a:xfrm>
          <a:prstGeom prst="rect">
            <a:avLst/>
          </a:prstGeom>
        </p:spPr>
      </p:pic>
      <p:sp>
        <p:nvSpPr>
          <p:cNvPr id="40" name="矩形 39"/>
          <p:cNvSpPr/>
          <p:nvPr/>
        </p:nvSpPr>
        <p:spPr>
          <a:xfrm>
            <a:off x="8039072" y="5044004"/>
            <a:ext cx="2631767" cy="246157"/>
          </a:xfrm>
          <a:prstGeom prst="rect">
            <a:avLst/>
          </a:prstGeom>
        </p:spPr>
        <p:txBody>
          <a:bodyPr wrap="none">
            <a:spAutoFit/>
          </a:bodyPr>
          <a:lstStyle/>
          <a:p>
            <a:pPr fontAlgn="base">
              <a:spcBef>
                <a:spcPct val="0"/>
              </a:spcBef>
              <a:spcAft>
                <a:spcPct val="0"/>
              </a:spcAft>
              <a:buClr>
                <a:srgbClr val="CC9900"/>
              </a:buClr>
              <a:buFont typeface="Wingdings" pitchFamily="2" charset="2"/>
              <a:buNone/>
            </a:pPr>
            <a:r>
              <a:rPr lang="en-US" altLang="zh-CN" sz="1000" b="1" dirty="0">
                <a:solidFill>
                  <a:prstClr val="black"/>
                </a:solidFill>
                <a:latin typeface="Arial" charset="0"/>
                <a:ea typeface="宋体" pitchFamily="2" charset="-122"/>
              </a:rPr>
              <a:t>Figure 3 Wireless resource Management</a:t>
            </a:r>
            <a:endParaRPr lang="zh-CN" altLang="en-US" sz="1000" b="1" dirty="0">
              <a:solidFill>
                <a:prstClr val="black"/>
              </a:solidFill>
              <a:latin typeface="Arial" charset="0"/>
              <a:ea typeface="宋体" pitchFamily="2" charset="-122"/>
            </a:endParaRPr>
          </a:p>
        </p:txBody>
      </p:sp>
      <p:sp>
        <p:nvSpPr>
          <p:cNvPr id="27" name="矩形 26"/>
          <p:cNvSpPr/>
          <p:nvPr/>
        </p:nvSpPr>
        <p:spPr>
          <a:xfrm>
            <a:off x="690811" y="5282121"/>
            <a:ext cx="10541997" cy="338466"/>
          </a:xfrm>
          <a:prstGeom prst="rect">
            <a:avLst/>
          </a:prstGeom>
        </p:spPr>
        <p:txBody>
          <a:bodyPr wrap="square">
            <a:spAutoFit/>
          </a:bodyPr>
          <a:lstStyle/>
          <a:p>
            <a:pPr fontAlgn="base">
              <a:spcBef>
                <a:spcPct val="0"/>
              </a:spcBef>
              <a:spcAft>
                <a:spcPct val="0"/>
              </a:spcAft>
              <a:buClr>
                <a:srgbClr val="CC9900"/>
              </a:buClr>
              <a:buFont typeface="Wingdings" pitchFamily="2" charset="2"/>
              <a:buNone/>
            </a:pPr>
            <a:r>
              <a:rPr lang="en-US" altLang="zh-CN" sz="1600" b="1" dirty="0">
                <a:solidFill>
                  <a:prstClr val="black"/>
                </a:solidFill>
                <a:latin typeface="Arial" charset="0"/>
                <a:ea typeface="宋体" pitchFamily="2" charset="-122"/>
              </a:rPr>
              <a:t>GREEN WG Specific: </a:t>
            </a:r>
            <a:r>
              <a:rPr lang="en-US" altLang="zh-CN" sz="1600" dirty="0">
                <a:solidFill>
                  <a:prstClr val="black"/>
                </a:solidFill>
                <a:latin typeface="Arial" charset="0"/>
                <a:ea typeface="宋体" pitchFamily="2" charset="-122"/>
              </a:rPr>
              <a:t>Models: Control &amp; Management, Dynamic energy saving, Scheduling</a:t>
            </a:r>
            <a:endParaRPr lang="zh-CN" altLang="en-US" sz="1600" dirty="0">
              <a:solidFill>
                <a:prstClr val="black"/>
              </a:solidFill>
              <a:latin typeface="Arial" charset="0"/>
              <a:ea typeface="宋体" pitchFamily="2" charset="-122"/>
            </a:endParaRPr>
          </a:p>
        </p:txBody>
      </p:sp>
      <p:sp>
        <p:nvSpPr>
          <p:cNvPr id="4" name="Rounded Rectangle 3">
            <a:extLst>
              <a:ext uri="{FF2B5EF4-FFF2-40B4-BE49-F238E27FC236}">
                <a16:creationId xmlns:a16="http://schemas.microsoft.com/office/drawing/2014/main" id="{8DF432D3-CB8E-ADD6-4236-6A7DDBABE1ED}"/>
              </a:ext>
            </a:extLst>
          </p:cNvPr>
          <p:cNvSpPr/>
          <p:nvPr/>
        </p:nvSpPr>
        <p:spPr>
          <a:xfrm>
            <a:off x="9049890" y="110339"/>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2.5 (POE </a:t>
            </a:r>
            <a:r>
              <a:rPr lang="es-ES" dirty="0" err="1"/>
              <a:t>specific</a:t>
            </a:r>
            <a:r>
              <a:rPr lang="es-ES" dirty="0"/>
              <a:t>)</a:t>
            </a:r>
            <a:endParaRPr lang="x-none" dirty="0"/>
          </a:p>
        </p:txBody>
      </p:sp>
      <p:sp>
        <p:nvSpPr>
          <p:cNvPr id="5" name="Slide Number Placeholder 4">
            <a:extLst>
              <a:ext uri="{FF2B5EF4-FFF2-40B4-BE49-F238E27FC236}">
                <a16:creationId xmlns:a16="http://schemas.microsoft.com/office/drawing/2014/main" id="{39F40C13-CB4E-BC0C-CDAB-16D055C80C58}"/>
              </a:ext>
            </a:extLst>
          </p:cNvPr>
          <p:cNvSpPr>
            <a:spLocks noGrp="1"/>
          </p:cNvSpPr>
          <p:nvPr>
            <p:ph type="sldNum" sz="quarter" idx="12"/>
          </p:nvPr>
        </p:nvSpPr>
        <p:spPr/>
        <p:txBody>
          <a:bodyPr/>
          <a:lstStyle/>
          <a:p>
            <a:fld id="{845A7628-4FF7-4E43-A656-E26233466BC4}"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168765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765" y="51015"/>
            <a:ext cx="10515600" cy="1325218"/>
          </a:xfrm>
        </p:spPr>
        <p:txBody>
          <a:bodyPr>
            <a:normAutofit/>
          </a:bodyPr>
          <a:lstStyle/>
          <a:p>
            <a:r>
              <a:rPr lang="en-US" altLang="zh-CN" b="1" dirty="0"/>
              <a:t>UC2</a:t>
            </a:r>
            <a:r>
              <a:rPr lang="en-US" altLang="zh-CN" dirty="0"/>
              <a:t>: Fixed Network Energy Saving</a:t>
            </a:r>
            <a:endParaRPr lang="zh-CN" altLang="en-US" dirty="0"/>
          </a:p>
        </p:txBody>
      </p:sp>
      <p:sp>
        <p:nvSpPr>
          <p:cNvPr id="3" name="内容占位符 2"/>
          <p:cNvSpPr>
            <a:spLocks noGrp="1"/>
          </p:cNvSpPr>
          <p:nvPr>
            <p:ph idx="1"/>
          </p:nvPr>
        </p:nvSpPr>
        <p:spPr>
          <a:xfrm>
            <a:off x="593639" y="1090239"/>
            <a:ext cx="10515600" cy="4350205"/>
          </a:xfrm>
        </p:spPr>
        <p:txBody>
          <a:bodyPr>
            <a:normAutofit/>
          </a:bodyPr>
          <a:lstStyle/>
          <a:p>
            <a:pPr marL="0" lvl="1" indent="0">
              <a:buClr>
                <a:srgbClr val="000000"/>
              </a:buClr>
              <a:buNone/>
            </a:pPr>
            <a:r>
              <a:rPr lang="en-US" altLang="zh-CN" sz="1600" b="1" dirty="0"/>
              <a:t>Description</a:t>
            </a:r>
          </a:p>
          <a:p>
            <a:pPr marL="179316" lvl="1">
              <a:buClr>
                <a:srgbClr val="000000"/>
              </a:buClr>
              <a:buFont typeface="Arial" panose="020B0604020202020204" pitchFamily="34" charset="0"/>
              <a:buChar char="•"/>
            </a:pPr>
            <a:r>
              <a:rPr lang="en-US" altLang="zh-CN" sz="1500" dirty="0"/>
              <a:t>Tidal Network: Traffic on the network has an obvious tidal period, including heavy-traffic periods and light-traffic periods:</a:t>
            </a:r>
          </a:p>
          <a:p>
            <a:pPr lvl="1"/>
            <a:r>
              <a:rPr lang="en-US" altLang="zh-CN" sz="1500" dirty="0"/>
              <a:t>The time duration of heavy traffic load and light traffic load are clearly distinguished,</a:t>
            </a:r>
          </a:p>
          <a:p>
            <a:pPr lvl="1"/>
            <a:r>
              <a:rPr lang="en-US" altLang="zh-CN" sz="1500" dirty="0"/>
              <a:t>The switching time between the heavy-traffic period and the light-traffic period is quite fixed and cyclic.</a:t>
            </a:r>
          </a:p>
          <a:p>
            <a:r>
              <a:rPr lang="en-US" altLang="zh-CN" sz="1600" b="1" dirty="0"/>
              <a:t>In a tidal network, some devices can be shut down or sleep during low-traffic periods to save energy.</a:t>
            </a:r>
          </a:p>
          <a:p>
            <a:r>
              <a:rPr lang="en-US" altLang="zh-CN" sz="1500" dirty="0"/>
              <a:t>In the metro or backbone network, the routers support various different speed interfaces, e.g., the gigabit level to 10GE/50GE, or 100G to 400G</a:t>
            </a:r>
          </a:p>
          <a:p>
            <a:pPr lvl="1"/>
            <a:r>
              <a:rPr lang="en-US" altLang="zh-CN" sz="1400" dirty="0"/>
              <a:t>Routers might choose to adjust speed of the interface based on network traffic load changes to save the energy.</a:t>
            </a:r>
          </a:p>
          <a:p>
            <a:r>
              <a:rPr lang="en-US" altLang="zh-CN" sz="1500" dirty="0"/>
              <a:t>In addition, the routers can adjust the number of working network processor cores and clock frequency of chipsets and the number of </a:t>
            </a:r>
            <a:r>
              <a:rPr lang="en-US" altLang="zh-CN" sz="1500" dirty="0" err="1"/>
              <a:t>SerDes</a:t>
            </a:r>
            <a:r>
              <a:rPr lang="en-US" altLang="zh-CN" sz="1500" dirty="0"/>
              <a:t> buses based on network traffic load changes to save the energy.</a:t>
            </a:r>
          </a:p>
          <a:p>
            <a:pPr marL="0" indent="0">
              <a:buNone/>
            </a:pPr>
            <a:r>
              <a:rPr lang="en-US" altLang="zh-CN" sz="1799" b="1" dirty="0"/>
              <a:t>GREEN WG specific:</a:t>
            </a:r>
          </a:p>
          <a:p>
            <a:pPr marL="0" indent="0">
              <a:buNone/>
            </a:pPr>
            <a:r>
              <a:rPr lang="en-US" altLang="zh-CN" sz="1799" dirty="0"/>
              <a:t>Models: Control &amp; Management, Dynamic energy saving, Scheduling</a:t>
            </a:r>
            <a:endParaRPr lang="zh-CN" altLang="en-US" sz="1799" dirty="0"/>
          </a:p>
        </p:txBody>
      </p:sp>
      <p:sp>
        <p:nvSpPr>
          <p:cNvPr id="5" name="灯片编号占位符 4"/>
          <p:cNvSpPr>
            <a:spLocks noGrp="1"/>
          </p:cNvSpPr>
          <p:nvPr>
            <p:ph type="sldNum" sz="quarter" idx="12"/>
          </p:nvPr>
        </p:nvSpPr>
        <p:spPr/>
        <p:txBody>
          <a:bodyPr/>
          <a:lstStyle/>
          <a:p>
            <a:fld id="{845A7628-4FF7-4E43-A656-E26233466BC4}" type="slidenum">
              <a:rPr lang="en-US" smtClean="0">
                <a:solidFill>
                  <a:prstClr val="black">
                    <a:tint val="75000"/>
                  </a:prstClr>
                </a:solidFill>
              </a:rPr>
              <a:pPr/>
              <a:t>12</a:t>
            </a:fld>
            <a:endParaRPr lang="en-US" dirty="0">
              <a:solidFill>
                <a:prstClr val="black">
                  <a:tint val="75000"/>
                </a:prstClr>
              </a:solidFill>
            </a:endParaRPr>
          </a:p>
        </p:txBody>
      </p:sp>
      <p:grpSp>
        <p:nvGrpSpPr>
          <p:cNvPr id="7" name="Group 5">
            <a:extLst>
              <a:ext uri="{FF2B5EF4-FFF2-40B4-BE49-F238E27FC236}">
                <a16:creationId xmlns:a16="http://schemas.microsoft.com/office/drawing/2014/main" id="{29EAFD5A-E2A9-4441-8132-09377468C7B2}"/>
              </a:ext>
            </a:extLst>
          </p:cNvPr>
          <p:cNvGrpSpPr/>
          <p:nvPr/>
        </p:nvGrpSpPr>
        <p:grpSpPr>
          <a:xfrm>
            <a:off x="6950233" y="4622214"/>
            <a:ext cx="4952200" cy="1657045"/>
            <a:chOff x="4378003" y="3622465"/>
            <a:chExt cx="4272809" cy="2016330"/>
          </a:xfrm>
        </p:grpSpPr>
        <p:sp>
          <p:nvSpPr>
            <p:cNvPr id="8" name="文本框 7">
              <a:extLst>
                <a:ext uri="{FF2B5EF4-FFF2-40B4-BE49-F238E27FC236}">
                  <a16:creationId xmlns:a16="http://schemas.microsoft.com/office/drawing/2014/main" id="{2C9A455A-FFCF-4D5B-BDCC-DA6E941780C4}"/>
                </a:ext>
              </a:extLst>
            </p:cNvPr>
            <p:cNvSpPr txBox="1"/>
            <p:nvPr/>
          </p:nvSpPr>
          <p:spPr>
            <a:xfrm>
              <a:off x="4443654" y="5414177"/>
              <a:ext cx="4207158" cy="224618"/>
            </a:xfrm>
            <a:prstGeom prst="rect">
              <a:avLst/>
            </a:prstGeom>
            <a:noFill/>
          </p:spPr>
          <p:txBody>
            <a:bodyPr wrap="square" lIns="0" tIns="0" rIns="0" bIns="0" rtlCol="0">
              <a:spAutoFit/>
            </a:bodyPr>
            <a:lstStyle/>
            <a:p>
              <a:pPr defTabSz="914113"/>
              <a:r>
                <a:rPr kumimoji="1" lang="en-US" altLang="zh-CN" sz="1200" dirty="0">
                  <a:solidFill>
                    <a:srgbClr val="000000"/>
                  </a:solidFill>
                  <a:latin typeface="Microsoft YaHei" panose="020B0503020204020204" pitchFamily="34" charset="-122"/>
                  <a:ea typeface="Microsoft YaHei" panose="020B0503020204020204" pitchFamily="34" charset="-122"/>
                </a:rPr>
                <a:t>Resource usage of Routers in 24 hours (percentage)</a:t>
              </a:r>
              <a:endParaRPr kumimoji="1" lang="zh-CN" altLang="en-US" sz="1200" dirty="0">
                <a:solidFill>
                  <a:srgbClr val="000000"/>
                </a:solidFill>
                <a:latin typeface="Microsoft YaHei" panose="020B0503020204020204" pitchFamily="34" charset="-122"/>
                <a:ea typeface="Microsoft YaHei" panose="020B0503020204020204" pitchFamily="34" charset="-122"/>
              </a:endParaRPr>
            </a:p>
          </p:txBody>
        </p:sp>
        <p:pic>
          <p:nvPicPr>
            <p:cNvPr id="9" name="Picture 2" descr="图2  某小区24小时PRB利用率情况">
              <a:extLst>
                <a:ext uri="{FF2B5EF4-FFF2-40B4-BE49-F238E27FC236}">
                  <a16:creationId xmlns:a16="http://schemas.microsoft.com/office/drawing/2014/main" id="{FC9FB0DB-A161-4EA8-A818-0882E275F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003" y="3622465"/>
              <a:ext cx="4135022" cy="174137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2378B7B-A0ED-4898-AC78-EED883F78060}"/>
                </a:ext>
              </a:extLst>
            </p:cNvPr>
            <p:cNvSpPr txBox="1"/>
            <p:nvPr/>
          </p:nvSpPr>
          <p:spPr>
            <a:xfrm>
              <a:off x="5010411" y="403148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1</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575467A9-C6C9-444A-8E51-63EFBAB7C4AB}"/>
                </a:ext>
              </a:extLst>
            </p:cNvPr>
            <p:cNvSpPr txBox="1"/>
            <p:nvPr/>
          </p:nvSpPr>
          <p:spPr>
            <a:xfrm>
              <a:off x="7521879" y="3968858"/>
              <a:ext cx="613776" cy="374364"/>
            </a:xfrm>
            <a:prstGeom prst="rect">
              <a:avLst/>
            </a:prstGeom>
            <a:solidFill>
              <a:srgbClr val="FFC000"/>
            </a:solidFill>
          </p:spPr>
          <p:txBody>
            <a:bodyPr wrap="square" lIns="0" tIns="0" rIns="0" bIns="0" rtlCol="0">
              <a:spAutoFit/>
            </a:bodyPr>
            <a:lstStyle/>
            <a:p>
              <a:pPr defTabSz="914113"/>
              <a:r>
                <a:rPr kumimoji="1" lang="en-US" altLang="zh-CN" sz="1000" dirty="0">
                  <a:solidFill>
                    <a:srgbClr val="000000"/>
                  </a:solidFill>
                  <a:latin typeface="Microsoft YaHei" panose="020B0503020204020204" pitchFamily="34" charset="-122"/>
                  <a:ea typeface="Microsoft YaHei" panose="020B0503020204020204" pitchFamily="34" charset="-122"/>
                </a:rPr>
                <a:t>Switch time point 2</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grpSp>
      <p:sp>
        <p:nvSpPr>
          <p:cNvPr id="13" name="文本框 12">
            <a:extLst>
              <a:ext uri="{FF2B5EF4-FFF2-40B4-BE49-F238E27FC236}">
                <a16:creationId xmlns:a16="http://schemas.microsoft.com/office/drawing/2014/main" id="{D84E9979-AACC-4FA5-AAB9-69A64FF041DE}"/>
              </a:ext>
            </a:extLst>
          </p:cNvPr>
          <p:cNvSpPr txBox="1"/>
          <p:nvPr/>
        </p:nvSpPr>
        <p:spPr>
          <a:xfrm>
            <a:off x="345779" y="4874987"/>
            <a:ext cx="6471244"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shutdown devices during low traffic period</a:t>
            </a:r>
          </a:p>
          <a:p>
            <a:pPr marL="342797" indent="-342797">
              <a:buFont typeface="+mj-lt"/>
              <a:buAutoNum type="arabicPeriod"/>
            </a:pPr>
            <a:r>
              <a:rPr lang="en-US" altLang="zh-CN" sz="1600" dirty="0">
                <a:solidFill>
                  <a:prstClr val="black"/>
                </a:solidFill>
              </a:rPr>
              <a:t>Ability to restart devices during high traffic period</a:t>
            </a:r>
          </a:p>
          <a:p>
            <a:pPr marL="342797" indent="-342797">
              <a:buFont typeface="+mj-lt"/>
              <a:buAutoNum type="arabicPeriod"/>
            </a:pPr>
            <a:r>
              <a:rPr lang="en-US" altLang="zh-CN" sz="1600" dirty="0">
                <a:solidFill>
                  <a:prstClr val="black"/>
                </a:solidFill>
              </a:rPr>
              <a:t>Ability to adjust interface speed to adapt to network traffic change</a:t>
            </a:r>
          </a:p>
          <a:p>
            <a:pPr marL="342797" indent="-342797">
              <a:buFont typeface="+mj-lt"/>
              <a:buAutoNum type="arabicPeriod"/>
            </a:pPr>
            <a:r>
              <a:rPr lang="en-US" altLang="zh-CN" sz="1600" dirty="0">
                <a:solidFill>
                  <a:prstClr val="black"/>
                </a:solidFill>
              </a:rPr>
              <a:t>Ability to adjust working component such as </a:t>
            </a:r>
            <a:r>
              <a:rPr lang="en-US" altLang="zh-CN" sz="1600" dirty="0" err="1">
                <a:solidFill>
                  <a:prstClr val="black"/>
                </a:solidFill>
              </a:rPr>
              <a:t>SerDes</a:t>
            </a:r>
            <a:r>
              <a:rPr lang="en-US" altLang="zh-CN" sz="1600" dirty="0">
                <a:solidFill>
                  <a:prstClr val="black"/>
                </a:solidFill>
              </a:rPr>
              <a:t> to adapt to network traffic change</a:t>
            </a:r>
          </a:p>
        </p:txBody>
      </p:sp>
      <p:sp>
        <p:nvSpPr>
          <p:cNvPr id="4" name="Rounded Rectangle 3">
            <a:extLst>
              <a:ext uri="{FF2B5EF4-FFF2-40B4-BE49-F238E27FC236}">
                <a16:creationId xmlns:a16="http://schemas.microsoft.com/office/drawing/2014/main" id="{6B9D352D-3910-49D0-8B25-B3A763F57B23}"/>
              </a:ext>
            </a:extLst>
          </p:cNvPr>
          <p:cNvSpPr/>
          <p:nvPr/>
        </p:nvSpPr>
        <p:spPr>
          <a:xfrm>
            <a:off x="9378189" y="142438"/>
            <a:ext cx="2524244" cy="69436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a:t>
            </a:r>
            <a:endParaRPr lang="x-none" dirty="0"/>
          </a:p>
        </p:txBody>
      </p:sp>
    </p:spTree>
    <p:extLst>
      <p:ext uri="{BB962C8B-B14F-4D97-AF65-F5344CB8AC3E}">
        <p14:creationId xmlns:p14="http://schemas.microsoft.com/office/powerpoint/2010/main" val="277011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8484" y="-82015"/>
            <a:ext cx="10515600" cy="1325218"/>
          </a:xfrm>
        </p:spPr>
        <p:txBody>
          <a:bodyPr>
            <a:normAutofit/>
          </a:bodyPr>
          <a:lstStyle/>
          <a:p>
            <a:r>
              <a:rPr lang="en-US" altLang="zh-CN" b="1" dirty="0"/>
              <a:t>UC3</a:t>
            </a:r>
            <a:r>
              <a:rPr lang="en-US" altLang="zh-CN" dirty="0"/>
              <a:t>: Energy Efficiency Network Management</a:t>
            </a:r>
            <a:endParaRPr lang="zh-CN" altLang="en-US" dirty="0"/>
          </a:p>
        </p:txBody>
      </p:sp>
      <p:sp>
        <p:nvSpPr>
          <p:cNvPr id="3" name="内容占位符 2"/>
          <p:cNvSpPr>
            <a:spLocks noGrp="1"/>
          </p:cNvSpPr>
          <p:nvPr>
            <p:ph idx="1"/>
          </p:nvPr>
        </p:nvSpPr>
        <p:spPr>
          <a:xfrm>
            <a:off x="568137" y="960666"/>
            <a:ext cx="10515600" cy="4350205"/>
          </a:xfrm>
        </p:spPr>
        <p:txBody>
          <a:bodyPr>
            <a:normAutofit/>
          </a:bodyPr>
          <a:lstStyle/>
          <a:p>
            <a:pPr marL="0" indent="0">
              <a:buNone/>
            </a:pPr>
            <a:r>
              <a:rPr lang="en-US" altLang="zh-CN" sz="1400" b="1" dirty="0"/>
              <a:t>Description</a:t>
            </a:r>
          </a:p>
          <a:p>
            <a:r>
              <a:rPr lang="en-US" altLang="zh-CN" sz="1400" dirty="0"/>
              <a:t>Network level Energy Efficiency allow network operators not only see real time energy consumption in the network devices of large scale network, but also allow you see </a:t>
            </a:r>
          </a:p>
          <a:p>
            <a:pPr lvl="1"/>
            <a:r>
              <a:rPr lang="en-US" altLang="zh-CN" sz="1400" dirty="0"/>
              <a:t>which network devices enable energy saving, which devices </a:t>
            </a:r>
            <a:r>
              <a:rPr lang="en-US" altLang="zh-CN" sz="1400" dirty="0" err="1"/>
              <a:t>not,which</a:t>
            </a:r>
            <a:r>
              <a:rPr lang="en-US" altLang="zh-CN" sz="1400" dirty="0"/>
              <a:t> are legacy ones, </a:t>
            </a:r>
          </a:p>
          <a:p>
            <a:pPr lvl="1"/>
            <a:r>
              <a:rPr lang="en-US" altLang="zh-CN" sz="1400" dirty="0"/>
              <a:t>The total energy consumption changing trend over the time of the day, for all network devices,</a:t>
            </a:r>
          </a:p>
          <a:p>
            <a:pPr lvl="1"/>
            <a:r>
              <a:rPr lang="en-US" altLang="zh-CN" sz="1400" dirty="0"/>
              <a:t> Energy efficiency changing trend over the time of the day for the whole network. </a:t>
            </a:r>
          </a:p>
          <a:p>
            <a:r>
              <a:rPr lang="en-US" altLang="zh-CN" sz="1400" dirty="0"/>
              <a:t>With the better observability to energy consumption statistics data and energy efficiency statistics data, the network operators can know which part of the network need to be adjusted or optimized based on network status change. </a:t>
            </a:r>
          </a:p>
          <a:p>
            <a:pPr marL="0" indent="0">
              <a:buNone/>
            </a:pPr>
            <a:r>
              <a:rPr lang="en-US" altLang="zh-CN" sz="1400" b="1" dirty="0"/>
              <a:t>GREEN WG Specific: </a:t>
            </a:r>
            <a:r>
              <a:rPr lang="en-US" altLang="zh-CN" sz="1400" dirty="0"/>
              <a:t>Metrics: Definition of composite metric such as energy efficiency metrics, Data Collection: Collect input data to calculate composite metrics. Capability Discovery: Device Capability Discovery</a:t>
            </a:r>
            <a:endParaRPr lang="zh-CN" altLang="en-US" sz="1400" dirty="0"/>
          </a:p>
        </p:txBody>
      </p:sp>
      <p:sp>
        <p:nvSpPr>
          <p:cNvPr id="64" name="矩形 63">
            <a:extLst>
              <a:ext uri="{FF2B5EF4-FFF2-40B4-BE49-F238E27FC236}">
                <a16:creationId xmlns:a16="http://schemas.microsoft.com/office/drawing/2014/main" id="{EFA00037-89D3-4D33-B655-7FA44423BF37}"/>
              </a:ext>
            </a:extLst>
          </p:cNvPr>
          <p:cNvSpPr/>
          <p:nvPr/>
        </p:nvSpPr>
        <p:spPr>
          <a:xfrm>
            <a:off x="6327355" y="4958188"/>
            <a:ext cx="5170743" cy="1492703"/>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5" name="矩形 64">
            <a:extLst>
              <a:ext uri="{FF2B5EF4-FFF2-40B4-BE49-F238E27FC236}">
                <a16:creationId xmlns:a16="http://schemas.microsoft.com/office/drawing/2014/main" id="{14CBFCB8-F654-4C06-B0A7-B192A5B06655}"/>
              </a:ext>
            </a:extLst>
          </p:cNvPr>
          <p:cNvSpPr/>
          <p:nvPr/>
        </p:nvSpPr>
        <p:spPr>
          <a:xfrm>
            <a:off x="6327355" y="3524874"/>
            <a:ext cx="5170743" cy="1393964"/>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6" name="矩形 65">
            <a:extLst>
              <a:ext uri="{FF2B5EF4-FFF2-40B4-BE49-F238E27FC236}">
                <a16:creationId xmlns:a16="http://schemas.microsoft.com/office/drawing/2014/main" id="{03774F31-9614-4062-86E0-EA7ACAD3FF65}"/>
              </a:ext>
            </a:extLst>
          </p:cNvPr>
          <p:cNvSpPr/>
          <p:nvPr/>
        </p:nvSpPr>
        <p:spPr>
          <a:xfrm>
            <a:off x="528484" y="3524874"/>
            <a:ext cx="5170743" cy="1413010"/>
          </a:xfrm>
          <a:prstGeom prst="rect">
            <a:avLst/>
          </a:prstGeom>
          <a:solidFill>
            <a:srgbClr val="FFFFFF"/>
          </a:solidFill>
          <a:ln w="12700" cap="flat" cmpd="sng" algn="ctr">
            <a:noFill/>
            <a:prstDash val="solid"/>
            <a:miter lim="800000"/>
          </a:ln>
          <a:effectLst>
            <a:outerShdw blurRad="63500" dir="3600000" sx="101000" sy="101000" algn="ctr" rotWithShape="0">
              <a:prstClr val="black">
                <a:alpha val="10000"/>
              </a:prstClr>
            </a:outerShdw>
          </a:effectLst>
        </p:spPr>
        <p:txBody>
          <a:bodyPr rot="0" spcFirstLastPara="0" vertOverflow="overflow" horzOverflow="overflow" vert="horz" wrap="square" lIns="81331" tIns="40666" rIns="81331" bIns="40666" numCol="1" spcCol="0" rtlCol="0" fromWordArt="0" anchor="ctr" anchorCtr="0" forceAA="0" compatLnSpc="1">
            <a:noAutofit/>
          </a:bodyPr>
          <a:lstStyle/>
          <a:p>
            <a:pPr algn="ctr" defTabSz="914035">
              <a:defRPr/>
            </a:pPr>
            <a:endParaRPr lang="en-US" sz="1200" kern="0">
              <a:solidFill>
                <a:srgbClr val="666666"/>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7" name="文本框 37">
            <a:extLst>
              <a:ext uri="{FF2B5EF4-FFF2-40B4-BE49-F238E27FC236}">
                <a16:creationId xmlns:a16="http://schemas.microsoft.com/office/drawing/2014/main" id="{91AAB26C-DC8F-42A0-9084-C9EFB93C8BD5}"/>
              </a:ext>
            </a:extLst>
          </p:cNvPr>
          <p:cNvSpPr txBox="1"/>
          <p:nvPr/>
        </p:nvSpPr>
        <p:spPr>
          <a:xfrm>
            <a:off x="594158" y="3502315"/>
            <a:ext cx="1862525"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Visualized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nergy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fficiency</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8" name="文本框 37">
            <a:extLst>
              <a:ext uri="{FF2B5EF4-FFF2-40B4-BE49-F238E27FC236}">
                <a16:creationId xmlns:a16="http://schemas.microsoft.com/office/drawing/2014/main" id="{310BD8F7-01F6-427D-893D-21B79896F4EA}"/>
              </a:ext>
            </a:extLst>
          </p:cNvPr>
          <p:cNvSpPr txBox="1"/>
          <p:nvPr/>
        </p:nvSpPr>
        <p:spPr>
          <a:xfrm>
            <a:off x="6339124" y="3538002"/>
            <a:ext cx="1703292"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a:t>
            </a: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Evaluation</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69" name="文本框 37">
            <a:extLst>
              <a:ext uri="{FF2B5EF4-FFF2-40B4-BE49-F238E27FC236}">
                <a16:creationId xmlns:a16="http://schemas.microsoft.com/office/drawing/2014/main" id="{A0634B61-59FB-4294-A817-E93EB77369C9}"/>
              </a:ext>
            </a:extLst>
          </p:cNvPr>
          <p:cNvSpPr txBox="1"/>
          <p:nvPr/>
        </p:nvSpPr>
        <p:spPr>
          <a:xfrm>
            <a:off x="6360296" y="5147101"/>
            <a:ext cx="1838166" cy="276927"/>
          </a:xfrm>
          <a:prstGeom prst="rect">
            <a:avLst/>
          </a:prstGeom>
          <a:noFill/>
        </p:spPr>
        <p:txBody>
          <a:bodyPr wrap="none" rtlCol="0" anchor="ctr">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defTabSz="1218784">
              <a:defRPr/>
            </a:pPr>
            <a:r>
              <a:rPr lang="en-US" altLang="zh-CN"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a:t>
            </a:r>
            <a:r>
              <a:rPr lang="zh-CN" alt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Policy Management</a:t>
            </a:r>
            <a:endParaRPr lang="en-US" sz="1200" b="1" dirty="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0" name="Freeform 57">
            <a:extLst>
              <a:ext uri="{FF2B5EF4-FFF2-40B4-BE49-F238E27FC236}">
                <a16:creationId xmlns:a16="http://schemas.microsoft.com/office/drawing/2014/main" id="{EEE9004D-9019-4131-9669-B50377ACB8F7}"/>
              </a:ext>
            </a:extLst>
          </p:cNvPr>
          <p:cNvSpPr>
            <a:spLocks noChangeAspect="1" noEditPoints="1"/>
          </p:cNvSpPr>
          <p:nvPr/>
        </p:nvSpPr>
        <p:spPr bwMode="auto">
          <a:xfrm>
            <a:off x="6936970" y="3914534"/>
            <a:ext cx="708013" cy="656754"/>
          </a:xfrm>
          <a:custGeom>
            <a:avLst/>
            <a:gdLst>
              <a:gd name="T0" fmla="*/ 310742 w 70"/>
              <a:gd name="T1" fmla="*/ 420565 h 65"/>
              <a:gd name="T2" fmla="*/ 561340 w 70"/>
              <a:gd name="T3" fmla="*/ 530713 h 65"/>
              <a:gd name="T4" fmla="*/ 370885 w 70"/>
              <a:gd name="T5" fmla="*/ 80108 h 65"/>
              <a:gd name="T6" fmla="*/ 320766 w 70"/>
              <a:gd name="T7" fmla="*/ 180242 h 65"/>
              <a:gd name="T8" fmla="*/ 260622 w 70"/>
              <a:gd name="T9" fmla="*/ 60081 h 65"/>
              <a:gd name="T10" fmla="*/ 270646 w 70"/>
              <a:gd name="T11" fmla="*/ 20027 h 65"/>
              <a:gd name="T12" fmla="*/ 350838 w 70"/>
              <a:gd name="T13" fmla="*/ 30040 h 65"/>
              <a:gd name="T14" fmla="*/ 280670 w 70"/>
              <a:gd name="T15" fmla="*/ 70094 h 65"/>
              <a:gd name="T16" fmla="*/ 300718 w 70"/>
              <a:gd name="T17" fmla="*/ 40054 h 65"/>
              <a:gd name="T18" fmla="*/ 280670 w 70"/>
              <a:gd name="T19" fmla="*/ 40054 h 65"/>
              <a:gd name="T20" fmla="*/ 310742 w 70"/>
              <a:gd name="T21" fmla="*/ 150202 h 65"/>
              <a:gd name="T22" fmla="*/ 310742 w 70"/>
              <a:gd name="T23" fmla="*/ 140188 h 65"/>
              <a:gd name="T24" fmla="*/ 310742 w 70"/>
              <a:gd name="T25" fmla="*/ 140188 h 65"/>
              <a:gd name="T26" fmla="*/ 300718 w 70"/>
              <a:gd name="T27" fmla="*/ 80108 h 65"/>
              <a:gd name="T28" fmla="*/ 310742 w 70"/>
              <a:gd name="T29" fmla="*/ 110148 h 65"/>
              <a:gd name="T30" fmla="*/ 350838 w 70"/>
              <a:gd name="T31" fmla="*/ 80108 h 65"/>
              <a:gd name="T32" fmla="*/ 330790 w 70"/>
              <a:gd name="T33" fmla="*/ 90121 h 65"/>
              <a:gd name="T34" fmla="*/ 511220 w 70"/>
              <a:gd name="T35" fmla="*/ 270363 h 65"/>
              <a:gd name="T36" fmla="*/ 521244 w 70"/>
              <a:gd name="T37" fmla="*/ 360485 h 65"/>
              <a:gd name="T38" fmla="*/ 521244 w 70"/>
              <a:gd name="T39" fmla="*/ 360485 h 65"/>
              <a:gd name="T40" fmla="*/ 601436 w 70"/>
              <a:gd name="T41" fmla="*/ 250337 h 65"/>
              <a:gd name="T42" fmla="*/ 541292 w 70"/>
              <a:gd name="T43" fmla="*/ 240323 h 65"/>
              <a:gd name="T44" fmla="*/ 541292 w 70"/>
              <a:gd name="T45" fmla="*/ 330444 h 65"/>
              <a:gd name="T46" fmla="*/ 521244 w 70"/>
              <a:gd name="T47" fmla="*/ 330444 h 65"/>
              <a:gd name="T48" fmla="*/ 531268 w 70"/>
              <a:gd name="T49" fmla="*/ 340458 h 65"/>
              <a:gd name="T50" fmla="*/ 591412 w 70"/>
              <a:gd name="T51" fmla="*/ 270363 h 65"/>
              <a:gd name="T52" fmla="*/ 581388 w 70"/>
              <a:gd name="T53" fmla="*/ 280377 h 65"/>
              <a:gd name="T54" fmla="*/ 581388 w 70"/>
              <a:gd name="T55" fmla="*/ 280377 h 65"/>
              <a:gd name="T56" fmla="*/ 541292 w 70"/>
              <a:gd name="T57" fmla="*/ 310417 h 65"/>
              <a:gd name="T58" fmla="*/ 551316 w 70"/>
              <a:gd name="T59" fmla="*/ 290390 h 65"/>
              <a:gd name="T60" fmla="*/ 521244 w 70"/>
              <a:gd name="T61" fmla="*/ 280377 h 65"/>
              <a:gd name="T62" fmla="*/ 531268 w 70"/>
              <a:gd name="T63" fmla="*/ 290390 h 65"/>
              <a:gd name="T64" fmla="*/ 390933 w 70"/>
              <a:gd name="T65" fmla="*/ 210283 h 65"/>
              <a:gd name="T66" fmla="*/ 290694 w 70"/>
              <a:gd name="T67" fmla="*/ 250337 h 65"/>
              <a:gd name="T68" fmla="*/ 290694 w 70"/>
              <a:gd name="T69" fmla="*/ 260350 h 65"/>
              <a:gd name="T70" fmla="*/ 441053 w 70"/>
              <a:gd name="T71" fmla="*/ 320431 h 65"/>
              <a:gd name="T72" fmla="*/ 441053 w 70"/>
              <a:gd name="T73" fmla="*/ 240323 h 65"/>
              <a:gd name="T74" fmla="*/ 330790 w 70"/>
              <a:gd name="T75" fmla="*/ 280377 h 65"/>
              <a:gd name="T76" fmla="*/ 310742 w 70"/>
              <a:gd name="T77" fmla="*/ 260350 h 65"/>
              <a:gd name="T78" fmla="*/ 320766 w 70"/>
              <a:gd name="T79" fmla="*/ 250337 h 65"/>
              <a:gd name="T80" fmla="*/ 421005 w 70"/>
              <a:gd name="T81" fmla="*/ 310417 h 65"/>
              <a:gd name="T82" fmla="*/ 410981 w 70"/>
              <a:gd name="T83" fmla="*/ 300404 h 65"/>
              <a:gd name="T84" fmla="*/ 410981 w 70"/>
              <a:gd name="T85" fmla="*/ 300404 h 65"/>
              <a:gd name="T86" fmla="*/ 360861 w 70"/>
              <a:gd name="T87" fmla="*/ 270363 h 65"/>
              <a:gd name="T88" fmla="*/ 380909 w 70"/>
              <a:gd name="T89" fmla="*/ 280377 h 65"/>
              <a:gd name="T90" fmla="*/ 431029 w 70"/>
              <a:gd name="T91" fmla="*/ 270363 h 65"/>
              <a:gd name="T92" fmla="*/ 330790 w 70"/>
              <a:gd name="T93" fmla="*/ 220296 h 65"/>
              <a:gd name="T94" fmla="*/ 561340 w 70"/>
              <a:gd name="T95" fmla="*/ 90121 h 65"/>
              <a:gd name="T96" fmla="*/ 671603 w 70"/>
              <a:gd name="T97" fmla="*/ 130175 h 65"/>
              <a:gd name="T98" fmla="*/ 541292 w 70"/>
              <a:gd name="T99" fmla="*/ 210283 h 65"/>
              <a:gd name="T100" fmla="*/ 501196 w 70"/>
              <a:gd name="T101" fmla="*/ 190256 h 65"/>
              <a:gd name="T102" fmla="*/ 511220 w 70"/>
              <a:gd name="T103" fmla="*/ 110148 h 65"/>
              <a:gd name="T104" fmla="*/ 551316 w 70"/>
              <a:gd name="T105" fmla="*/ 180242 h 65"/>
              <a:gd name="T106" fmla="*/ 531268 w 70"/>
              <a:gd name="T107" fmla="*/ 160215 h 65"/>
              <a:gd name="T108" fmla="*/ 531268 w 70"/>
              <a:gd name="T109" fmla="*/ 180242 h 65"/>
              <a:gd name="T110" fmla="*/ 641531 w 70"/>
              <a:gd name="T111" fmla="*/ 140188 h 65"/>
              <a:gd name="T112" fmla="*/ 631508 w 70"/>
              <a:gd name="T113" fmla="*/ 150202 h 65"/>
              <a:gd name="T114" fmla="*/ 631508 w 70"/>
              <a:gd name="T115" fmla="*/ 150202 h 65"/>
              <a:gd name="T116" fmla="*/ 571364 w 70"/>
              <a:gd name="T117" fmla="*/ 150202 h 65"/>
              <a:gd name="T118" fmla="*/ 591412 w 70"/>
              <a:gd name="T119" fmla="*/ 150202 h 65"/>
              <a:gd name="T120" fmla="*/ 571364 w 70"/>
              <a:gd name="T121" fmla="*/ 110148 h 65"/>
              <a:gd name="T122" fmla="*/ 571364 w 70"/>
              <a:gd name="T123" fmla="*/ 130175 h 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 h="65">
                <a:moveTo>
                  <a:pt x="0" y="65"/>
                </a:moveTo>
                <a:cubicBezTo>
                  <a:pt x="10" y="46"/>
                  <a:pt x="24" y="27"/>
                  <a:pt x="49" y="36"/>
                </a:cubicBezTo>
                <a:cubicBezTo>
                  <a:pt x="49" y="40"/>
                  <a:pt x="49" y="40"/>
                  <a:pt x="49" y="40"/>
                </a:cubicBezTo>
                <a:cubicBezTo>
                  <a:pt x="47" y="42"/>
                  <a:pt x="42" y="43"/>
                  <a:pt x="31" y="42"/>
                </a:cubicBezTo>
                <a:cubicBezTo>
                  <a:pt x="31" y="43"/>
                  <a:pt x="31" y="43"/>
                  <a:pt x="31" y="43"/>
                </a:cubicBezTo>
                <a:cubicBezTo>
                  <a:pt x="45" y="46"/>
                  <a:pt x="54" y="45"/>
                  <a:pt x="63" y="32"/>
                </a:cubicBezTo>
                <a:cubicBezTo>
                  <a:pt x="70" y="32"/>
                  <a:pt x="70" y="32"/>
                  <a:pt x="70" y="32"/>
                </a:cubicBezTo>
                <a:cubicBezTo>
                  <a:pt x="56" y="53"/>
                  <a:pt x="56" y="53"/>
                  <a:pt x="56" y="53"/>
                </a:cubicBezTo>
                <a:cubicBezTo>
                  <a:pt x="27" y="54"/>
                  <a:pt x="27" y="54"/>
                  <a:pt x="27" y="54"/>
                </a:cubicBezTo>
                <a:cubicBezTo>
                  <a:pt x="24" y="65"/>
                  <a:pt x="24" y="65"/>
                  <a:pt x="24" y="65"/>
                </a:cubicBezTo>
                <a:cubicBezTo>
                  <a:pt x="0" y="65"/>
                  <a:pt x="0" y="65"/>
                  <a:pt x="0" y="65"/>
                </a:cubicBezTo>
                <a:close/>
                <a:moveTo>
                  <a:pt x="37" y="8"/>
                </a:moveTo>
                <a:cubicBezTo>
                  <a:pt x="37" y="10"/>
                  <a:pt x="38" y="11"/>
                  <a:pt x="38" y="13"/>
                </a:cubicBezTo>
                <a:cubicBezTo>
                  <a:pt x="38" y="15"/>
                  <a:pt x="37" y="16"/>
                  <a:pt x="36" y="16"/>
                </a:cubicBezTo>
                <a:cubicBezTo>
                  <a:pt x="32" y="18"/>
                  <a:pt x="32" y="18"/>
                  <a:pt x="32" y="18"/>
                </a:cubicBezTo>
                <a:cubicBezTo>
                  <a:pt x="32" y="18"/>
                  <a:pt x="32" y="18"/>
                  <a:pt x="32" y="18"/>
                </a:cubicBezTo>
                <a:cubicBezTo>
                  <a:pt x="32" y="18"/>
                  <a:pt x="32" y="18"/>
                  <a:pt x="32" y="18"/>
                </a:cubicBezTo>
                <a:cubicBezTo>
                  <a:pt x="31" y="18"/>
                  <a:pt x="30" y="17"/>
                  <a:pt x="29" y="16"/>
                </a:cubicBezTo>
                <a:cubicBezTo>
                  <a:pt x="28" y="14"/>
                  <a:pt x="27" y="13"/>
                  <a:pt x="27" y="11"/>
                </a:cubicBezTo>
                <a:cubicBezTo>
                  <a:pt x="26" y="9"/>
                  <a:pt x="26" y="7"/>
                  <a:pt x="26" y="6"/>
                </a:cubicBezTo>
                <a:cubicBezTo>
                  <a:pt x="26" y="4"/>
                  <a:pt x="26" y="3"/>
                  <a:pt x="27" y="2"/>
                </a:cubicBezTo>
                <a:cubicBezTo>
                  <a:pt x="27" y="2"/>
                  <a:pt x="27" y="2"/>
                  <a:pt x="27" y="2"/>
                </a:cubicBezTo>
                <a:cubicBezTo>
                  <a:pt x="27" y="2"/>
                  <a:pt x="27" y="2"/>
                  <a:pt x="27" y="2"/>
                </a:cubicBezTo>
                <a:cubicBezTo>
                  <a:pt x="27" y="2"/>
                  <a:pt x="27" y="2"/>
                  <a:pt x="27" y="2"/>
                </a:cubicBezTo>
                <a:cubicBezTo>
                  <a:pt x="27" y="2"/>
                  <a:pt x="27" y="2"/>
                  <a:pt x="27" y="2"/>
                </a:cubicBezTo>
                <a:cubicBezTo>
                  <a:pt x="31" y="1"/>
                  <a:pt x="31" y="1"/>
                  <a:pt x="31" y="1"/>
                </a:cubicBezTo>
                <a:cubicBezTo>
                  <a:pt x="31" y="1"/>
                  <a:pt x="31" y="1"/>
                  <a:pt x="31" y="1"/>
                </a:cubicBezTo>
                <a:cubicBezTo>
                  <a:pt x="32" y="0"/>
                  <a:pt x="34" y="1"/>
                  <a:pt x="35" y="3"/>
                </a:cubicBezTo>
                <a:cubicBezTo>
                  <a:pt x="35" y="4"/>
                  <a:pt x="36" y="6"/>
                  <a:pt x="37" y="8"/>
                </a:cubicBezTo>
                <a:close/>
                <a:moveTo>
                  <a:pt x="30" y="5"/>
                </a:moveTo>
                <a:cubicBezTo>
                  <a:pt x="28" y="6"/>
                  <a:pt x="28" y="6"/>
                  <a:pt x="28" y="6"/>
                </a:cubicBezTo>
                <a:cubicBezTo>
                  <a:pt x="28" y="6"/>
                  <a:pt x="28" y="6"/>
                  <a:pt x="28" y="7"/>
                </a:cubicBezTo>
                <a:cubicBezTo>
                  <a:pt x="30" y="6"/>
                  <a:pt x="30" y="6"/>
                  <a:pt x="30" y="6"/>
                </a:cubicBezTo>
                <a:cubicBezTo>
                  <a:pt x="30" y="6"/>
                  <a:pt x="30" y="6"/>
                  <a:pt x="30" y="5"/>
                </a:cubicBezTo>
                <a:close/>
                <a:moveTo>
                  <a:pt x="28" y="5"/>
                </a:moveTo>
                <a:cubicBezTo>
                  <a:pt x="30" y="4"/>
                  <a:pt x="30" y="4"/>
                  <a:pt x="30" y="4"/>
                </a:cubicBezTo>
                <a:cubicBezTo>
                  <a:pt x="30" y="4"/>
                  <a:pt x="30" y="4"/>
                  <a:pt x="30" y="4"/>
                </a:cubicBezTo>
                <a:cubicBezTo>
                  <a:pt x="30" y="4"/>
                  <a:pt x="30" y="4"/>
                  <a:pt x="30" y="4"/>
                </a:cubicBezTo>
                <a:cubicBezTo>
                  <a:pt x="28" y="4"/>
                  <a:pt x="28" y="4"/>
                  <a:pt x="28" y="4"/>
                </a:cubicBezTo>
                <a:cubicBezTo>
                  <a:pt x="28" y="4"/>
                  <a:pt x="28" y="4"/>
                  <a:pt x="28" y="4"/>
                </a:cubicBezTo>
                <a:cubicBezTo>
                  <a:pt x="28" y="4"/>
                  <a:pt x="28" y="5"/>
                  <a:pt x="28" y="5"/>
                </a:cubicBezTo>
                <a:close/>
                <a:moveTo>
                  <a:pt x="33" y="15"/>
                </a:moveTo>
                <a:cubicBezTo>
                  <a:pt x="31" y="15"/>
                  <a:pt x="31" y="15"/>
                  <a:pt x="31" y="15"/>
                </a:cubicBezTo>
                <a:cubicBezTo>
                  <a:pt x="31" y="15"/>
                  <a:pt x="31" y="15"/>
                  <a:pt x="31" y="15"/>
                </a:cubicBezTo>
                <a:cubicBezTo>
                  <a:pt x="31" y="15"/>
                  <a:pt x="31" y="15"/>
                  <a:pt x="31" y="15"/>
                </a:cubicBezTo>
                <a:cubicBezTo>
                  <a:pt x="33" y="15"/>
                  <a:pt x="33" y="15"/>
                  <a:pt x="33" y="15"/>
                </a:cubicBezTo>
                <a:cubicBezTo>
                  <a:pt x="33" y="15"/>
                  <a:pt x="33" y="15"/>
                  <a:pt x="33" y="15"/>
                </a:cubicBezTo>
                <a:close/>
                <a:moveTo>
                  <a:pt x="31" y="14"/>
                </a:moveTo>
                <a:cubicBezTo>
                  <a:pt x="33" y="14"/>
                  <a:pt x="33" y="14"/>
                  <a:pt x="33" y="14"/>
                </a:cubicBezTo>
                <a:cubicBezTo>
                  <a:pt x="32" y="13"/>
                  <a:pt x="32" y="13"/>
                  <a:pt x="32" y="13"/>
                </a:cubicBezTo>
                <a:cubicBezTo>
                  <a:pt x="30" y="14"/>
                  <a:pt x="30" y="14"/>
                  <a:pt x="30" y="14"/>
                </a:cubicBezTo>
                <a:cubicBezTo>
                  <a:pt x="30" y="14"/>
                  <a:pt x="31" y="14"/>
                  <a:pt x="31" y="14"/>
                </a:cubicBezTo>
                <a:close/>
                <a:moveTo>
                  <a:pt x="30" y="8"/>
                </a:moveTo>
                <a:cubicBezTo>
                  <a:pt x="28" y="8"/>
                  <a:pt x="28" y="8"/>
                  <a:pt x="28" y="8"/>
                </a:cubicBezTo>
                <a:cubicBezTo>
                  <a:pt x="28" y="9"/>
                  <a:pt x="28" y="9"/>
                  <a:pt x="28" y="9"/>
                </a:cubicBezTo>
                <a:cubicBezTo>
                  <a:pt x="30" y="8"/>
                  <a:pt x="30" y="8"/>
                  <a:pt x="30" y="8"/>
                </a:cubicBezTo>
                <a:cubicBezTo>
                  <a:pt x="30" y="8"/>
                  <a:pt x="30" y="8"/>
                  <a:pt x="30" y="8"/>
                </a:cubicBezTo>
                <a:close/>
                <a:moveTo>
                  <a:pt x="29" y="12"/>
                </a:moveTo>
                <a:cubicBezTo>
                  <a:pt x="31" y="11"/>
                  <a:pt x="31" y="11"/>
                  <a:pt x="31" y="11"/>
                </a:cubicBezTo>
                <a:cubicBezTo>
                  <a:pt x="31" y="11"/>
                  <a:pt x="31" y="11"/>
                  <a:pt x="31" y="11"/>
                </a:cubicBezTo>
                <a:cubicBezTo>
                  <a:pt x="29" y="11"/>
                  <a:pt x="29" y="11"/>
                  <a:pt x="29" y="11"/>
                </a:cubicBezTo>
                <a:cubicBezTo>
                  <a:pt x="29" y="11"/>
                  <a:pt x="29" y="12"/>
                  <a:pt x="29" y="12"/>
                </a:cubicBezTo>
                <a:close/>
                <a:moveTo>
                  <a:pt x="35" y="13"/>
                </a:moveTo>
                <a:cubicBezTo>
                  <a:pt x="35" y="12"/>
                  <a:pt x="35" y="10"/>
                  <a:pt x="35" y="8"/>
                </a:cubicBezTo>
                <a:cubicBezTo>
                  <a:pt x="34" y="7"/>
                  <a:pt x="33" y="5"/>
                  <a:pt x="33" y="4"/>
                </a:cubicBezTo>
                <a:cubicBezTo>
                  <a:pt x="32" y="3"/>
                  <a:pt x="32" y="3"/>
                  <a:pt x="32" y="3"/>
                </a:cubicBezTo>
                <a:cubicBezTo>
                  <a:pt x="32" y="3"/>
                  <a:pt x="32" y="3"/>
                  <a:pt x="32" y="4"/>
                </a:cubicBezTo>
                <a:cubicBezTo>
                  <a:pt x="32" y="5"/>
                  <a:pt x="32" y="7"/>
                  <a:pt x="33" y="9"/>
                </a:cubicBezTo>
                <a:cubicBezTo>
                  <a:pt x="34" y="11"/>
                  <a:pt x="34" y="12"/>
                  <a:pt x="35" y="13"/>
                </a:cubicBezTo>
                <a:cubicBezTo>
                  <a:pt x="35" y="14"/>
                  <a:pt x="35" y="14"/>
                  <a:pt x="36" y="14"/>
                </a:cubicBezTo>
                <a:cubicBezTo>
                  <a:pt x="36" y="14"/>
                  <a:pt x="35" y="14"/>
                  <a:pt x="35" y="13"/>
                </a:cubicBezTo>
                <a:close/>
                <a:moveTo>
                  <a:pt x="51" y="27"/>
                </a:moveTo>
                <a:cubicBezTo>
                  <a:pt x="50" y="28"/>
                  <a:pt x="49" y="30"/>
                  <a:pt x="49" y="31"/>
                </a:cubicBezTo>
                <a:cubicBezTo>
                  <a:pt x="48" y="32"/>
                  <a:pt x="48" y="33"/>
                  <a:pt x="49" y="34"/>
                </a:cubicBezTo>
                <a:cubicBezTo>
                  <a:pt x="49" y="34"/>
                  <a:pt x="49" y="34"/>
                  <a:pt x="49" y="34"/>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6"/>
                  <a:pt x="54" y="36"/>
                  <a:pt x="55" y="35"/>
                </a:cubicBezTo>
                <a:cubicBezTo>
                  <a:pt x="56" y="34"/>
                  <a:pt x="57" y="33"/>
                  <a:pt x="58" y="32"/>
                </a:cubicBezTo>
                <a:cubicBezTo>
                  <a:pt x="59" y="31"/>
                  <a:pt x="60" y="29"/>
                  <a:pt x="60" y="28"/>
                </a:cubicBezTo>
                <a:cubicBezTo>
                  <a:pt x="60" y="27"/>
                  <a:pt x="60" y="26"/>
                  <a:pt x="60" y="25"/>
                </a:cubicBezTo>
                <a:cubicBezTo>
                  <a:pt x="60" y="25"/>
                  <a:pt x="60" y="25"/>
                  <a:pt x="60" y="25"/>
                </a:cubicBezTo>
                <a:cubicBezTo>
                  <a:pt x="60" y="25"/>
                  <a:pt x="60" y="25"/>
                  <a:pt x="60" y="25"/>
                </a:cubicBezTo>
                <a:cubicBezTo>
                  <a:pt x="57" y="23"/>
                  <a:pt x="57" y="23"/>
                  <a:pt x="57" y="23"/>
                </a:cubicBezTo>
                <a:cubicBezTo>
                  <a:pt x="56" y="23"/>
                  <a:pt x="55" y="23"/>
                  <a:pt x="54" y="24"/>
                </a:cubicBezTo>
                <a:cubicBezTo>
                  <a:pt x="53" y="25"/>
                  <a:pt x="52" y="26"/>
                  <a:pt x="51" y="27"/>
                </a:cubicBezTo>
                <a:close/>
                <a:moveTo>
                  <a:pt x="53" y="33"/>
                </a:moveTo>
                <a:cubicBezTo>
                  <a:pt x="54" y="34"/>
                  <a:pt x="54" y="34"/>
                  <a:pt x="54" y="34"/>
                </a:cubicBezTo>
                <a:cubicBezTo>
                  <a:pt x="54" y="33"/>
                  <a:pt x="54" y="33"/>
                  <a:pt x="54" y="33"/>
                </a:cubicBezTo>
                <a:cubicBezTo>
                  <a:pt x="53" y="32"/>
                  <a:pt x="53" y="32"/>
                  <a:pt x="53" y="32"/>
                </a:cubicBezTo>
                <a:cubicBezTo>
                  <a:pt x="53" y="32"/>
                  <a:pt x="53" y="32"/>
                  <a:pt x="53" y="33"/>
                </a:cubicBezTo>
                <a:close/>
                <a:moveTo>
                  <a:pt x="53" y="34"/>
                </a:moveTo>
                <a:cubicBezTo>
                  <a:pt x="52" y="33"/>
                  <a:pt x="52" y="33"/>
                  <a:pt x="52" y="33"/>
                </a:cubicBezTo>
                <a:cubicBezTo>
                  <a:pt x="52" y="33"/>
                  <a:pt x="52" y="33"/>
                  <a:pt x="52" y="33"/>
                </a:cubicBezTo>
                <a:cubicBezTo>
                  <a:pt x="52" y="33"/>
                  <a:pt x="52" y="33"/>
                  <a:pt x="52" y="33"/>
                </a:cubicBezTo>
                <a:cubicBezTo>
                  <a:pt x="53" y="34"/>
                  <a:pt x="53" y="34"/>
                  <a:pt x="53" y="34"/>
                </a:cubicBezTo>
                <a:cubicBezTo>
                  <a:pt x="53" y="34"/>
                  <a:pt x="53" y="34"/>
                  <a:pt x="53" y="34"/>
                </a:cubicBezTo>
                <a:cubicBezTo>
                  <a:pt x="53" y="34"/>
                  <a:pt x="53" y="34"/>
                  <a:pt x="53" y="34"/>
                </a:cubicBezTo>
                <a:close/>
                <a:moveTo>
                  <a:pt x="57" y="26"/>
                </a:moveTo>
                <a:cubicBezTo>
                  <a:pt x="58" y="27"/>
                  <a:pt x="58" y="27"/>
                  <a:pt x="58" y="27"/>
                </a:cubicBezTo>
                <a:cubicBezTo>
                  <a:pt x="58" y="27"/>
                  <a:pt x="59" y="27"/>
                  <a:pt x="59" y="27"/>
                </a:cubicBezTo>
                <a:cubicBezTo>
                  <a:pt x="58" y="27"/>
                  <a:pt x="58" y="27"/>
                  <a:pt x="58" y="27"/>
                </a:cubicBezTo>
                <a:cubicBezTo>
                  <a:pt x="57" y="26"/>
                  <a:pt x="57" y="26"/>
                  <a:pt x="57" y="26"/>
                </a:cubicBezTo>
                <a:cubicBezTo>
                  <a:pt x="57" y="26"/>
                  <a:pt x="57" y="26"/>
                  <a:pt x="57" y="26"/>
                </a:cubicBezTo>
                <a:close/>
                <a:moveTo>
                  <a:pt x="58" y="28"/>
                </a:moveTo>
                <a:cubicBezTo>
                  <a:pt x="57" y="27"/>
                  <a:pt x="57" y="27"/>
                  <a:pt x="57" y="27"/>
                </a:cubicBezTo>
                <a:cubicBezTo>
                  <a:pt x="57" y="27"/>
                  <a:pt x="57" y="27"/>
                  <a:pt x="57" y="27"/>
                </a:cubicBezTo>
                <a:cubicBezTo>
                  <a:pt x="58" y="28"/>
                  <a:pt x="58" y="28"/>
                  <a:pt x="58" y="28"/>
                </a:cubicBezTo>
                <a:cubicBezTo>
                  <a:pt x="58" y="28"/>
                  <a:pt x="58" y="28"/>
                  <a:pt x="58" y="28"/>
                </a:cubicBezTo>
                <a:close/>
                <a:moveTo>
                  <a:pt x="54" y="31"/>
                </a:moveTo>
                <a:cubicBezTo>
                  <a:pt x="55" y="32"/>
                  <a:pt x="55" y="32"/>
                  <a:pt x="55" y="32"/>
                </a:cubicBezTo>
                <a:cubicBezTo>
                  <a:pt x="56" y="32"/>
                  <a:pt x="56" y="32"/>
                  <a:pt x="56" y="32"/>
                </a:cubicBezTo>
                <a:cubicBezTo>
                  <a:pt x="54" y="31"/>
                  <a:pt x="54" y="31"/>
                  <a:pt x="54" y="31"/>
                </a:cubicBezTo>
                <a:cubicBezTo>
                  <a:pt x="54" y="31"/>
                  <a:pt x="54" y="31"/>
                  <a:pt x="54" y="31"/>
                </a:cubicBezTo>
                <a:close/>
                <a:moveTo>
                  <a:pt x="57" y="30"/>
                </a:moveTo>
                <a:cubicBezTo>
                  <a:pt x="56" y="29"/>
                  <a:pt x="56" y="29"/>
                  <a:pt x="56" y="29"/>
                </a:cubicBezTo>
                <a:cubicBezTo>
                  <a:pt x="56" y="29"/>
                  <a:pt x="56" y="29"/>
                  <a:pt x="55" y="29"/>
                </a:cubicBezTo>
                <a:cubicBezTo>
                  <a:pt x="57" y="30"/>
                  <a:pt x="57" y="30"/>
                  <a:pt x="57" y="30"/>
                </a:cubicBezTo>
                <a:cubicBezTo>
                  <a:pt x="57" y="30"/>
                  <a:pt x="57" y="30"/>
                  <a:pt x="57" y="30"/>
                </a:cubicBezTo>
                <a:close/>
                <a:moveTo>
                  <a:pt x="55" y="25"/>
                </a:moveTo>
                <a:cubicBezTo>
                  <a:pt x="54" y="26"/>
                  <a:pt x="53" y="27"/>
                  <a:pt x="52" y="28"/>
                </a:cubicBezTo>
                <a:cubicBezTo>
                  <a:pt x="51" y="29"/>
                  <a:pt x="51" y="30"/>
                  <a:pt x="50" y="31"/>
                </a:cubicBezTo>
                <a:cubicBezTo>
                  <a:pt x="50" y="32"/>
                  <a:pt x="50" y="32"/>
                  <a:pt x="50" y="32"/>
                </a:cubicBezTo>
                <a:cubicBezTo>
                  <a:pt x="50" y="32"/>
                  <a:pt x="50" y="32"/>
                  <a:pt x="51" y="32"/>
                </a:cubicBezTo>
                <a:cubicBezTo>
                  <a:pt x="52" y="31"/>
                  <a:pt x="53" y="30"/>
                  <a:pt x="53" y="29"/>
                </a:cubicBezTo>
                <a:cubicBezTo>
                  <a:pt x="54" y="28"/>
                  <a:pt x="55" y="26"/>
                  <a:pt x="55" y="26"/>
                </a:cubicBezTo>
                <a:cubicBezTo>
                  <a:pt x="55" y="25"/>
                  <a:pt x="56" y="25"/>
                  <a:pt x="56" y="25"/>
                </a:cubicBezTo>
                <a:cubicBezTo>
                  <a:pt x="56" y="25"/>
                  <a:pt x="55" y="25"/>
                  <a:pt x="55" y="25"/>
                </a:cubicBezTo>
                <a:close/>
                <a:moveTo>
                  <a:pt x="39" y="21"/>
                </a:moveTo>
                <a:cubicBezTo>
                  <a:pt x="37" y="21"/>
                  <a:pt x="36" y="20"/>
                  <a:pt x="34" y="20"/>
                </a:cubicBezTo>
                <a:cubicBezTo>
                  <a:pt x="32" y="20"/>
                  <a:pt x="31" y="20"/>
                  <a:pt x="30" y="21"/>
                </a:cubicBezTo>
                <a:cubicBezTo>
                  <a:pt x="30" y="21"/>
                  <a:pt x="30" y="21"/>
                  <a:pt x="30" y="21"/>
                </a:cubicBezTo>
                <a:cubicBezTo>
                  <a:pt x="29" y="25"/>
                  <a:pt x="29" y="25"/>
                  <a:pt x="29" y="25"/>
                </a:cubicBezTo>
                <a:cubicBezTo>
                  <a:pt x="29" y="25"/>
                  <a:pt x="29" y="25"/>
                  <a:pt x="29" y="25"/>
                </a:cubicBezTo>
                <a:cubicBezTo>
                  <a:pt x="29" y="25"/>
                  <a:pt x="29" y="25"/>
                  <a:pt x="29" y="26"/>
                </a:cubicBezTo>
                <a:cubicBezTo>
                  <a:pt x="29" y="26"/>
                  <a:pt x="29" y="26"/>
                  <a:pt x="29" y="26"/>
                </a:cubicBezTo>
                <a:cubicBezTo>
                  <a:pt x="29" y="26"/>
                  <a:pt x="29" y="26"/>
                  <a:pt x="29" y="26"/>
                </a:cubicBezTo>
                <a:cubicBezTo>
                  <a:pt x="29" y="27"/>
                  <a:pt x="29" y="28"/>
                  <a:pt x="31" y="29"/>
                </a:cubicBezTo>
                <a:cubicBezTo>
                  <a:pt x="32" y="30"/>
                  <a:pt x="33" y="31"/>
                  <a:pt x="35" y="31"/>
                </a:cubicBezTo>
                <a:cubicBezTo>
                  <a:pt x="37" y="32"/>
                  <a:pt x="39" y="33"/>
                  <a:pt x="40" y="33"/>
                </a:cubicBezTo>
                <a:cubicBezTo>
                  <a:pt x="42" y="33"/>
                  <a:pt x="43" y="33"/>
                  <a:pt x="44" y="32"/>
                </a:cubicBezTo>
                <a:cubicBezTo>
                  <a:pt x="44" y="32"/>
                  <a:pt x="44" y="32"/>
                  <a:pt x="44" y="32"/>
                </a:cubicBezTo>
                <a:cubicBezTo>
                  <a:pt x="44" y="31"/>
                  <a:pt x="44" y="31"/>
                  <a:pt x="44" y="31"/>
                </a:cubicBezTo>
                <a:cubicBezTo>
                  <a:pt x="46" y="27"/>
                  <a:pt x="46" y="27"/>
                  <a:pt x="46" y="27"/>
                </a:cubicBezTo>
                <a:cubicBezTo>
                  <a:pt x="46" y="26"/>
                  <a:pt x="45" y="25"/>
                  <a:pt x="44" y="24"/>
                </a:cubicBezTo>
                <a:cubicBezTo>
                  <a:pt x="43" y="23"/>
                  <a:pt x="41" y="22"/>
                  <a:pt x="39" y="21"/>
                </a:cubicBezTo>
                <a:close/>
                <a:moveTo>
                  <a:pt x="33" y="25"/>
                </a:moveTo>
                <a:cubicBezTo>
                  <a:pt x="32" y="27"/>
                  <a:pt x="32" y="27"/>
                  <a:pt x="32" y="27"/>
                </a:cubicBezTo>
                <a:cubicBezTo>
                  <a:pt x="32" y="27"/>
                  <a:pt x="33" y="28"/>
                  <a:pt x="33" y="28"/>
                </a:cubicBezTo>
                <a:cubicBezTo>
                  <a:pt x="34" y="26"/>
                  <a:pt x="34" y="26"/>
                  <a:pt x="34" y="26"/>
                </a:cubicBezTo>
                <a:cubicBezTo>
                  <a:pt x="33" y="26"/>
                  <a:pt x="33" y="25"/>
                  <a:pt x="33" y="25"/>
                </a:cubicBezTo>
                <a:close/>
                <a:moveTo>
                  <a:pt x="32" y="27"/>
                </a:moveTo>
                <a:cubicBezTo>
                  <a:pt x="31" y="26"/>
                  <a:pt x="31" y="26"/>
                  <a:pt x="31" y="26"/>
                </a:cubicBezTo>
                <a:cubicBezTo>
                  <a:pt x="31" y="26"/>
                  <a:pt x="31" y="26"/>
                  <a:pt x="31" y="26"/>
                </a:cubicBezTo>
                <a:cubicBezTo>
                  <a:pt x="32" y="24"/>
                  <a:pt x="32" y="24"/>
                  <a:pt x="32" y="24"/>
                </a:cubicBezTo>
                <a:cubicBezTo>
                  <a:pt x="32" y="24"/>
                  <a:pt x="32" y="25"/>
                  <a:pt x="32" y="25"/>
                </a:cubicBezTo>
                <a:cubicBezTo>
                  <a:pt x="32" y="25"/>
                  <a:pt x="32" y="25"/>
                  <a:pt x="32" y="25"/>
                </a:cubicBezTo>
                <a:cubicBezTo>
                  <a:pt x="32" y="27"/>
                  <a:pt x="32" y="27"/>
                  <a:pt x="32" y="27"/>
                </a:cubicBezTo>
                <a:close/>
                <a:moveTo>
                  <a:pt x="42" y="29"/>
                </a:moveTo>
                <a:cubicBezTo>
                  <a:pt x="41" y="31"/>
                  <a:pt x="41" y="31"/>
                  <a:pt x="41" y="31"/>
                </a:cubicBezTo>
                <a:cubicBezTo>
                  <a:pt x="42" y="31"/>
                  <a:pt x="42" y="31"/>
                  <a:pt x="42" y="31"/>
                </a:cubicBezTo>
                <a:cubicBezTo>
                  <a:pt x="42" y="31"/>
                  <a:pt x="42" y="31"/>
                  <a:pt x="42" y="31"/>
                </a:cubicBezTo>
                <a:cubicBezTo>
                  <a:pt x="43" y="29"/>
                  <a:pt x="43" y="29"/>
                  <a:pt x="43" y="29"/>
                </a:cubicBezTo>
                <a:cubicBezTo>
                  <a:pt x="43" y="29"/>
                  <a:pt x="42" y="29"/>
                  <a:pt x="42" y="29"/>
                </a:cubicBezTo>
                <a:close/>
                <a:moveTo>
                  <a:pt x="41" y="30"/>
                </a:moveTo>
                <a:cubicBezTo>
                  <a:pt x="41" y="29"/>
                  <a:pt x="41" y="29"/>
                  <a:pt x="41" y="29"/>
                </a:cubicBezTo>
                <a:cubicBezTo>
                  <a:pt x="41" y="29"/>
                  <a:pt x="41" y="28"/>
                  <a:pt x="41" y="28"/>
                </a:cubicBezTo>
                <a:cubicBezTo>
                  <a:pt x="40" y="30"/>
                  <a:pt x="40" y="30"/>
                  <a:pt x="40" y="30"/>
                </a:cubicBezTo>
                <a:cubicBezTo>
                  <a:pt x="40" y="30"/>
                  <a:pt x="40" y="30"/>
                  <a:pt x="41" y="30"/>
                </a:cubicBezTo>
                <a:close/>
                <a:moveTo>
                  <a:pt x="35" y="27"/>
                </a:moveTo>
                <a:cubicBezTo>
                  <a:pt x="34" y="28"/>
                  <a:pt x="34" y="28"/>
                  <a:pt x="34" y="28"/>
                </a:cubicBezTo>
                <a:cubicBezTo>
                  <a:pt x="35" y="29"/>
                  <a:pt x="35" y="29"/>
                  <a:pt x="35" y="29"/>
                </a:cubicBezTo>
                <a:cubicBezTo>
                  <a:pt x="36" y="27"/>
                  <a:pt x="36" y="27"/>
                  <a:pt x="36" y="27"/>
                </a:cubicBezTo>
                <a:cubicBezTo>
                  <a:pt x="36" y="27"/>
                  <a:pt x="35" y="27"/>
                  <a:pt x="35" y="27"/>
                </a:cubicBezTo>
                <a:close/>
                <a:moveTo>
                  <a:pt x="38" y="30"/>
                </a:moveTo>
                <a:cubicBezTo>
                  <a:pt x="39" y="28"/>
                  <a:pt x="39" y="28"/>
                  <a:pt x="39" y="28"/>
                </a:cubicBezTo>
                <a:cubicBezTo>
                  <a:pt x="38" y="28"/>
                  <a:pt x="38" y="28"/>
                  <a:pt x="38" y="28"/>
                </a:cubicBezTo>
                <a:cubicBezTo>
                  <a:pt x="37" y="30"/>
                  <a:pt x="37" y="30"/>
                  <a:pt x="37" y="30"/>
                </a:cubicBezTo>
                <a:cubicBezTo>
                  <a:pt x="37" y="30"/>
                  <a:pt x="38" y="30"/>
                  <a:pt x="38" y="30"/>
                </a:cubicBezTo>
                <a:close/>
                <a:moveTo>
                  <a:pt x="42" y="26"/>
                </a:moveTo>
                <a:cubicBezTo>
                  <a:pt x="43" y="26"/>
                  <a:pt x="43" y="27"/>
                  <a:pt x="43" y="27"/>
                </a:cubicBezTo>
                <a:cubicBezTo>
                  <a:pt x="43" y="27"/>
                  <a:pt x="43" y="26"/>
                  <a:pt x="42" y="26"/>
                </a:cubicBezTo>
                <a:cubicBezTo>
                  <a:pt x="41" y="26"/>
                  <a:pt x="39" y="26"/>
                  <a:pt x="38" y="25"/>
                </a:cubicBezTo>
                <a:cubicBezTo>
                  <a:pt x="36" y="24"/>
                  <a:pt x="35" y="24"/>
                  <a:pt x="34" y="23"/>
                </a:cubicBezTo>
                <a:cubicBezTo>
                  <a:pt x="33" y="22"/>
                  <a:pt x="33" y="22"/>
                  <a:pt x="33" y="22"/>
                </a:cubicBezTo>
                <a:cubicBezTo>
                  <a:pt x="33" y="22"/>
                  <a:pt x="33" y="22"/>
                  <a:pt x="34" y="22"/>
                </a:cubicBezTo>
                <a:cubicBezTo>
                  <a:pt x="35" y="22"/>
                  <a:pt x="37" y="23"/>
                  <a:pt x="38" y="24"/>
                </a:cubicBezTo>
                <a:cubicBezTo>
                  <a:pt x="40" y="24"/>
                  <a:pt x="41" y="25"/>
                  <a:pt x="42" y="26"/>
                </a:cubicBezTo>
                <a:close/>
                <a:moveTo>
                  <a:pt x="56" y="9"/>
                </a:moveTo>
                <a:cubicBezTo>
                  <a:pt x="58" y="8"/>
                  <a:pt x="60" y="7"/>
                  <a:pt x="61" y="7"/>
                </a:cubicBezTo>
                <a:cubicBezTo>
                  <a:pt x="63" y="7"/>
                  <a:pt x="64" y="8"/>
                  <a:pt x="65" y="9"/>
                </a:cubicBezTo>
                <a:cubicBezTo>
                  <a:pt x="67" y="13"/>
                  <a:pt x="67" y="13"/>
                  <a:pt x="67" y="13"/>
                </a:cubicBezTo>
                <a:cubicBezTo>
                  <a:pt x="67" y="13"/>
                  <a:pt x="67" y="13"/>
                  <a:pt x="67" y="13"/>
                </a:cubicBezTo>
                <a:cubicBezTo>
                  <a:pt x="67" y="13"/>
                  <a:pt x="67" y="13"/>
                  <a:pt x="67" y="13"/>
                </a:cubicBezTo>
                <a:cubicBezTo>
                  <a:pt x="67" y="14"/>
                  <a:pt x="66" y="16"/>
                  <a:pt x="65" y="17"/>
                </a:cubicBezTo>
                <a:cubicBezTo>
                  <a:pt x="63" y="18"/>
                  <a:pt x="62" y="19"/>
                  <a:pt x="60" y="19"/>
                </a:cubicBezTo>
                <a:cubicBezTo>
                  <a:pt x="58" y="20"/>
                  <a:pt x="56" y="21"/>
                  <a:pt x="54" y="21"/>
                </a:cubicBezTo>
                <a:cubicBezTo>
                  <a:pt x="52" y="21"/>
                  <a:pt x="51" y="20"/>
                  <a:pt x="51" y="19"/>
                </a:cubicBezTo>
                <a:cubicBezTo>
                  <a:pt x="51" y="20"/>
                  <a:pt x="51" y="20"/>
                  <a:pt x="51" y="20"/>
                </a:cubicBezTo>
                <a:cubicBezTo>
                  <a:pt x="51" y="19"/>
                  <a:pt x="51" y="19"/>
                  <a:pt x="51" y="19"/>
                </a:cubicBezTo>
                <a:cubicBezTo>
                  <a:pt x="51" y="19"/>
                  <a:pt x="50" y="19"/>
                  <a:pt x="50" y="19"/>
                </a:cubicBezTo>
                <a:cubicBezTo>
                  <a:pt x="50" y="19"/>
                  <a:pt x="50" y="19"/>
                  <a:pt x="50" y="19"/>
                </a:cubicBezTo>
                <a:cubicBezTo>
                  <a:pt x="49" y="15"/>
                  <a:pt x="49" y="15"/>
                  <a:pt x="49" y="15"/>
                </a:cubicBezTo>
                <a:cubicBezTo>
                  <a:pt x="49" y="15"/>
                  <a:pt x="49" y="15"/>
                  <a:pt x="49" y="15"/>
                </a:cubicBezTo>
                <a:cubicBezTo>
                  <a:pt x="48" y="14"/>
                  <a:pt x="49" y="13"/>
                  <a:pt x="51" y="11"/>
                </a:cubicBezTo>
                <a:cubicBezTo>
                  <a:pt x="52" y="10"/>
                  <a:pt x="54" y="10"/>
                  <a:pt x="56" y="9"/>
                </a:cubicBezTo>
                <a:close/>
                <a:moveTo>
                  <a:pt x="54" y="16"/>
                </a:moveTo>
                <a:cubicBezTo>
                  <a:pt x="54" y="18"/>
                  <a:pt x="54" y="18"/>
                  <a:pt x="54" y="18"/>
                </a:cubicBezTo>
                <a:cubicBezTo>
                  <a:pt x="55" y="18"/>
                  <a:pt x="55" y="18"/>
                  <a:pt x="55" y="18"/>
                </a:cubicBezTo>
                <a:cubicBezTo>
                  <a:pt x="54" y="16"/>
                  <a:pt x="54" y="16"/>
                  <a:pt x="54" y="16"/>
                </a:cubicBezTo>
                <a:cubicBezTo>
                  <a:pt x="54" y="16"/>
                  <a:pt x="54" y="16"/>
                  <a:pt x="54" y="16"/>
                </a:cubicBezTo>
                <a:close/>
                <a:moveTo>
                  <a:pt x="53" y="18"/>
                </a:moveTo>
                <a:cubicBezTo>
                  <a:pt x="53" y="16"/>
                  <a:pt x="53" y="16"/>
                  <a:pt x="53" y="16"/>
                </a:cubicBezTo>
                <a:cubicBezTo>
                  <a:pt x="53" y="16"/>
                  <a:pt x="53" y="16"/>
                  <a:pt x="53" y="16"/>
                </a:cubicBezTo>
                <a:cubicBezTo>
                  <a:pt x="52" y="16"/>
                  <a:pt x="52" y="16"/>
                  <a:pt x="52" y="16"/>
                </a:cubicBezTo>
                <a:cubicBezTo>
                  <a:pt x="53" y="18"/>
                  <a:pt x="53" y="18"/>
                  <a:pt x="53" y="18"/>
                </a:cubicBezTo>
                <a:cubicBezTo>
                  <a:pt x="53" y="18"/>
                  <a:pt x="53" y="18"/>
                  <a:pt x="53" y="18"/>
                </a:cubicBezTo>
                <a:cubicBezTo>
                  <a:pt x="53" y="18"/>
                  <a:pt x="53" y="18"/>
                  <a:pt x="53" y="18"/>
                </a:cubicBezTo>
                <a:close/>
                <a:moveTo>
                  <a:pt x="63" y="12"/>
                </a:moveTo>
                <a:cubicBezTo>
                  <a:pt x="64" y="14"/>
                  <a:pt x="64" y="14"/>
                  <a:pt x="64" y="14"/>
                </a:cubicBezTo>
                <a:cubicBezTo>
                  <a:pt x="64" y="14"/>
                  <a:pt x="64" y="14"/>
                  <a:pt x="64" y="14"/>
                </a:cubicBezTo>
                <a:cubicBezTo>
                  <a:pt x="64" y="14"/>
                  <a:pt x="64" y="14"/>
                  <a:pt x="64" y="14"/>
                </a:cubicBezTo>
                <a:cubicBezTo>
                  <a:pt x="64" y="12"/>
                  <a:pt x="64" y="12"/>
                  <a:pt x="64" y="12"/>
                </a:cubicBezTo>
                <a:cubicBezTo>
                  <a:pt x="63" y="12"/>
                  <a:pt x="63" y="12"/>
                  <a:pt x="63" y="12"/>
                </a:cubicBezTo>
                <a:close/>
                <a:moveTo>
                  <a:pt x="63" y="15"/>
                </a:moveTo>
                <a:cubicBezTo>
                  <a:pt x="62" y="13"/>
                  <a:pt x="62" y="13"/>
                  <a:pt x="62" y="13"/>
                </a:cubicBezTo>
                <a:cubicBezTo>
                  <a:pt x="62" y="13"/>
                  <a:pt x="62" y="13"/>
                  <a:pt x="62" y="13"/>
                </a:cubicBezTo>
                <a:cubicBezTo>
                  <a:pt x="63" y="15"/>
                  <a:pt x="63" y="15"/>
                  <a:pt x="63" y="15"/>
                </a:cubicBezTo>
                <a:cubicBezTo>
                  <a:pt x="63" y="15"/>
                  <a:pt x="63" y="15"/>
                  <a:pt x="63" y="15"/>
                </a:cubicBezTo>
                <a:close/>
                <a:moveTo>
                  <a:pt x="56" y="16"/>
                </a:moveTo>
                <a:cubicBezTo>
                  <a:pt x="57" y="18"/>
                  <a:pt x="57" y="18"/>
                  <a:pt x="57" y="18"/>
                </a:cubicBezTo>
                <a:cubicBezTo>
                  <a:pt x="57" y="18"/>
                  <a:pt x="57" y="18"/>
                  <a:pt x="58" y="17"/>
                </a:cubicBezTo>
                <a:cubicBezTo>
                  <a:pt x="57" y="15"/>
                  <a:pt x="57" y="15"/>
                  <a:pt x="57" y="15"/>
                </a:cubicBezTo>
                <a:cubicBezTo>
                  <a:pt x="57" y="15"/>
                  <a:pt x="56" y="16"/>
                  <a:pt x="56" y="16"/>
                </a:cubicBezTo>
                <a:close/>
                <a:moveTo>
                  <a:pt x="61" y="16"/>
                </a:moveTo>
                <a:cubicBezTo>
                  <a:pt x="60" y="14"/>
                  <a:pt x="60" y="14"/>
                  <a:pt x="60" y="14"/>
                </a:cubicBezTo>
                <a:cubicBezTo>
                  <a:pt x="60" y="14"/>
                  <a:pt x="59" y="14"/>
                  <a:pt x="59" y="15"/>
                </a:cubicBezTo>
                <a:cubicBezTo>
                  <a:pt x="60" y="17"/>
                  <a:pt x="60" y="17"/>
                  <a:pt x="60" y="17"/>
                </a:cubicBezTo>
                <a:cubicBezTo>
                  <a:pt x="60" y="16"/>
                  <a:pt x="61" y="16"/>
                  <a:pt x="61" y="16"/>
                </a:cubicBezTo>
                <a:close/>
                <a:moveTo>
                  <a:pt x="61" y="10"/>
                </a:moveTo>
                <a:cubicBezTo>
                  <a:pt x="60" y="10"/>
                  <a:pt x="58" y="10"/>
                  <a:pt x="57" y="11"/>
                </a:cubicBezTo>
                <a:cubicBezTo>
                  <a:pt x="55" y="12"/>
                  <a:pt x="53" y="13"/>
                  <a:pt x="52" y="13"/>
                </a:cubicBezTo>
                <a:cubicBezTo>
                  <a:pt x="51" y="14"/>
                  <a:pt x="51" y="14"/>
                  <a:pt x="51" y="14"/>
                </a:cubicBezTo>
                <a:cubicBezTo>
                  <a:pt x="51" y="14"/>
                  <a:pt x="52" y="14"/>
                  <a:pt x="52" y="14"/>
                </a:cubicBezTo>
                <a:cubicBezTo>
                  <a:pt x="54" y="14"/>
                  <a:pt x="55" y="13"/>
                  <a:pt x="57" y="13"/>
                </a:cubicBezTo>
                <a:cubicBezTo>
                  <a:pt x="59" y="12"/>
                  <a:pt x="61" y="11"/>
                  <a:pt x="62" y="10"/>
                </a:cubicBezTo>
                <a:cubicBezTo>
                  <a:pt x="62" y="10"/>
                  <a:pt x="63" y="10"/>
                  <a:pt x="63" y="10"/>
                </a:cubicBezTo>
                <a:cubicBezTo>
                  <a:pt x="63" y="10"/>
                  <a:pt x="62" y="10"/>
                  <a:pt x="61" y="10"/>
                </a:cubicBezTo>
                <a:close/>
              </a:path>
            </a:pathLst>
          </a:custGeom>
          <a:solidFill>
            <a:srgbClr val="00B050"/>
          </a:solidFill>
          <a:ln>
            <a:noFill/>
          </a:ln>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1" name="Freeform 65">
            <a:extLst>
              <a:ext uri="{FF2B5EF4-FFF2-40B4-BE49-F238E27FC236}">
                <a16:creationId xmlns:a16="http://schemas.microsoft.com/office/drawing/2014/main" id="{891EA3DE-1DC9-4C63-AC4E-8D8CA30D466C}"/>
              </a:ext>
            </a:extLst>
          </p:cNvPr>
          <p:cNvSpPr>
            <a:spLocks noChangeAspect="1" noEditPoints="1"/>
          </p:cNvSpPr>
          <p:nvPr/>
        </p:nvSpPr>
        <p:spPr bwMode="auto">
          <a:xfrm>
            <a:off x="1047415" y="4181295"/>
            <a:ext cx="915376" cy="538350"/>
          </a:xfrm>
          <a:custGeom>
            <a:avLst/>
            <a:gdLst>
              <a:gd name="T0" fmla="*/ 581224 w 80"/>
              <a:gd name="T1" fmla="*/ 70222 h 47"/>
              <a:gd name="T2" fmla="*/ 611287 w 80"/>
              <a:gd name="T3" fmla="*/ 60190 h 47"/>
              <a:gd name="T4" fmla="*/ 661393 w 80"/>
              <a:gd name="T5" fmla="*/ 140443 h 47"/>
              <a:gd name="T6" fmla="*/ 741561 w 80"/>
              <a:gd name="T7" fmla="*/ 190602 h 47"/>
              <a:gd name="T8" fmla="*/ 731540 w 80"/>
              <a:gd name="T9" fmla="*/ 220697 h 47"/>
              <a:gd name="T10" fmla="*/ 801688 w 80"/>
              <a:gd name="T11" fmla="*/ 391235 h 47"/>
              <a:gd name="T12" fmla="*/ 771625 w 80"/>
              <a:gd name="T13" fmla="*/ 411298 h 47"/>
              <a:gd name="T14" fmla="*/ 711498 w 80"/>
              <a:gd name="T15" fmla="*/ 411298 h 47"/>
              <a:gd name="T16" fmla="*/ 731540 w 80"/>
              <a:gd name="T17" fmla="*/ 391235 h 47"/>
              <a:gd name="T18" fmla="*/ 671414 w 80"/>
              <a:gd name="T19" fmla="*/ 250791 h 47"/>
              <a:gd name="T20" fmla="*/ 591245 w 80"/>
              <a:gd name="T21" fmla="*/ 391235 h 47"/>
              <a:gd name="T22" fmla="*/ 671414 w 80"/>
              <a:gd name="T23" fmla="*/ 250791 h 47"/>
              <a:gd name="T24" fmla="*/ 681435 w 80"/>
              <a:gd name="T25" fmla="*/ 230728 h 47"/>
              <a:gd name="T26" fmla="*/ 571203 w 80"/>
              <a:gd name="T27" fmla="*/ 120380 h 47"/>
              <a:gd name="T28" fmla="*/ 621308 w 80"/>
              <a:gd name="T29" fmla="*/ 180570 h 47"/>
              <a:gd name="T30" fmla="*/ 561182 w 80"/>
              <a:gd name="T31" fmla="*/ 290918 h 47"/>
              <a:gd name="T32" fmla="*/ 501055 w 80"/>
              <a:gd name="T33" fmla="*/ 240760 h 47"/>
              <a:gd name="T34" fmla="*/ 551161 w 80"/>
              <a:gd name="T35" fmla="*/ 130412 h 47"/>
              <a:gd name="T36" fmla="*/ 410865 w 80"/>
              <a:gd name="T37" fmla="*/ 70222 h 47"/>
              <a:gd name="T38" fmla="*/ 390823 w 80"/>
              <a:gd name="T39" fmla="*/ 90285 h 47"/>
              <a:gd name="T40" fmla="*/ 240506 w 80"/>
              <a:gd name="T41" fmla="*/ 110348 h 47"/>
              <a:gd name="T42" fmla="*/ 390823 w 80"/>
              <a:gd name="T43" fmla="*/ 90285 h 47"/>
              <a:gd name="T44" fmla="*/ 310654 w 80"/>
              <a:gd name="T45" fmla="*/ 230728 h 47"/>
              <a:gd name="T46" fmla="*/ 240506 w 80"/>
              <a:gd name="T47" fmla="*/ 140443 h 47"/>
              <a:gd name="T48" fmla="*/ 170359 w 80"/>
              <a:gd name="T49" fmla="*/ 170538 h 47"/>
              <a:gd name="T50" fmla="*/ 140295 w 80"/>
              <a:gd name="T51" fmla="*/ 240760 h 47"/>
              <a:gd name="T52" fmla="*/ 240506 w 80"/>
              <a:gd name="T53" fmla="*/ 140443 h 47"/>
              <a:gd name="T54" fmla="*/ 280591 w 80"/>
              <a:gd name="T55" fmla="*/ 250791 h 47"/>
              <a:gd name="T56" fmla="*/ 200422 w 80"/>
              <a:gd name="T57" fmla="*/ 220697 h 47"/>
              <a:gd name="T58" fmla="*/ 230485 w 80"/>
              <a:gd name="T59" fmla="*/ 290918 h 47"/>
              <a:gd name="T60" fmla="*/ 130274 w 80"/>
              <a:gd name="T61" fmla="*/ 250791 h 47"/>
              <a:gd name="T62" fmla="*/ 70148 w 80"/>
              <a:gd name="T63" fmla="*/ 391235 h 47"/>
              <a:gd name="T64" fmla="*/ 90190 w 80"/>
              <a:gd name="T65" fmla="*/ 411298 h 47"/>
              <a:gd name="T66" fmla="*/ 30063 w 80"/>
              <a:gd name="T67" fmla="*/ 411298 h 47"/>
              <a:gd name="T68" fmla="*/ 0 w 80"/>
              <a:gd name="T69" fmla="*/ 391235 h 47"/>
              <a:gd name="T70" fmla="*/ 70148 w 80"/>
              <a:gd name="T71" fmla="*/ 220697 h 47"/>
              <a:gd name="T72" fmla="*/ 60127 w 80"/>
              <a:gd name="T73" fmla="*/ 190602 h 47"/>
              <a:gd name="T74" fmla="*/ 140295 w 80"/>
              <a:gd name="T75" fmla="*/ 140443 h 47"/>
              <a:gd name="T76" fmla="*/ 190401 w 80"/>
              <a:gd name="T77" fmla="*/ 60190 h 47"/>
              <a:gd name="T78" fmla="*/ 220464 w 80"/>
              <a:gd name="T79" fmla="*/ 70222 h 47"/>
              <a:gd name="T80" fmla="*/ 390823 w 80"/>
              <a:gd name="T81" fmla="*/ 0 h 47"/>
              <a:gd name="T82" fmla="*/ 410865 w 80"/>
              <a:gd name="T83" fmla="*/ 30095 h 47"/>
              <a:gd name="T84" fmla="*/ 330696 w 80"/>
              <a:gd name="T85" fmla="*/ 401266 h 47"/>
              <a:gd name="T86" fmla="*/ 400844 w 80"/>
              <a:gd name="T87" fmla="*/ 471488 h 47"/>
              <a:gd name="T88" fmla="*/ 450950 w 80"/>
              <a:gd name="T89" fmla="*/ 451425 h 47"/>
              <a:gd name="T90" fmla="*/ 470992 w 80"/>
              <a:gd name="T91" fmla="*/ 391235 h 47"/>
              <a:gd name="T92" fmla="*/ 450950 w 80"/>
              <a:gd name="T93" fmla="*/ 341076 h 47"/>
              <a:gd name="T94" fmla="*/ 390823 w 80"/>
              <a:gd name="T95" fmla="*/ 331045 h 47"/>
              <a:gd name="T96" fmla="*/ 240506 w 80"/>
              <a:gd name="T97" fmla="*/ 230728 h 47"/>
              <a:gd name="T98" fmla="*/ 220464 w 80"/>
              <a:gd name="T99" fmla="*/ 260823 h 47"/>
              <a:gd name="T100" fmla="*/ 400844 w 80"/>
              <a:gd name="T101" fmla="*/ 371171 h 47"/>
              <a:gd name="T102" fmla="*/ 370781 w 80"/>
              <a:gd name="T103" fmla="*/ 401266 h 47"/>
              <a:gd name="T104" fmla="*/ 400844 w 80"/>
              <a:gd name="T105" fmla="*/ 431361 h 47"/>
              <a:gd name="T106" fmla="*/ 420886 w 80"/>
              <a:gd name="T107" fmla="*/ 421330 h 47"/>
              <a:gd name="T108" fmla="*/ 430907 w 80"/>
              <a:gd name="T109" fmla="*/ 401266 h 47"/>
              <a:gd name="T110" fmla="*/ 400844 w 80"/>
              <a:gd name="T111" fmla="*/ 371171 h 47"/>
              <a:gd name="T112" fmla="*/ 410865 w 80"/>
              <a:gd name="T113" fmla="*/ 90285 h 47"/>
              <a:gd name="T114" fmla="*/ 491034 w 80"/>
              <a:gd name="T115" fmla="*/ 230728 h 47"/>
              <a:gd name="T116" fmla="*/ 410865 w 80"/>
              <a:gd name="T117" fmla="*/ 90285 h 47"/>
              <a:gd name="T118" fmla="*/ 130274 w 80"/>
              <a:gd name="T119" fmla="*/ 250791 h 47"/>
              <a:gd name="T120" fmla="*/ 210443 w 80"/>
              <a:gd name="T121" fmla="*/ 391235 h 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0" h="47">
                <a:moveTo>
                  <a:pt x="41" y="3"/>
                </a:moveTo>
                <a:cubicBezTo>
                  <a:pt x="47" y="3"/>
                  <a:pt x="53" y="5"/>
                  <a:pt x="58" y="7"/>
                </a:cubicBezTo>
                <a:cubicBezTo>
                  <a:pt x="59" y="5"/>
                  <a:pt x="59" y="5"/>
                  <a:pt x="59" y="5"/>
                </a:cubicBezTo>
                <a:cubicBezTo>
                  <a:pt x="61" y="6"/>
                  <a:pt x="61" y="6"/>
                  <a:pt x="61" y="6"/>
                </a:cubicBezTo>
                <a:cubicBezTo>
                  <a:pt x="59" y="8"/>
                  <a:pt x="59" y="8"/>
                  <a:pt x="59" y="8"/>
                </a:cubicBezTo>
                <a:cubicBezTo>
                  <a:pt x="62" y="10"/>
                  <a:pt x="64" y="12"/>
                  <a:pt x="66" y="14"/>
                </a:cubicBezTo>
                <a:cubicBezTo>
                  <a:pt x="68" y="16"/>
                  <a:pt x="70" y="18"/>
                  <a:pt x="72" y="20"/>
                </a:cubicBezTo>
                <a:cubicBezTo>
                  <a:pt x="74" y="19"/>
                  <a:pt x="74" y="19"/>
                  <a:pt x="74" y="19"/>
                </a:cubicBezTo>
                <a:cubicBezTo>
                  <a:pt x="75" y="21"/>
                  <a:pt x="75" y="21"/>
                  <a:pt x="75" y="21"/>
                </a:cubicBezTo>
                <a:cubicBezTo>
                  <a:pt x="73" y="22"/>
                  <a:pt x="73" y="22"/>
                  <a:pt x="73" y="22"/>
                </a:cubicBezTo>
                <a:cubicBezTo>
                  <a:pt x="75" y="27"/>
                  <a:pt x="77" y="33"/>
                  <a:pt x="77" y="39"/>
                </a:cubicBezTo>
                <a:cubicBezTo>
                  <a:pt x="80" y="39"/>
                  <a:pt x="80" y="39"/>
                  <a:pt x="80" y="39"/>
                </a:cubicBezTo>
                <a:cubicBezTo>
                  <a:pt x="80" y="41"/>
                  <a:pt x="80" y="41"/>
                  <a:pt x="80" y="41"/>
                </a:cubicBezTo>
                <a:cubicBezTo>
                  <a:pt x="77" y="41"/>
                  <a:pt x="77" y="41"/>
                  <a:pt x="77" y="41"/>
                </a:cubicBezTo>
                <a:cubicBezTo>
                  <a:pt x="73" y="41"/>
                  <a:pt x="73" y="41"/>
                  <a:pt x="73" y="41"/>
                </a:cubicBezTo>
                <a:cubicBezTo>
                  <a:pt x="71" y="41"/>
                  <a:pt x="71" y="41"/>
                  <a:pt x="71" y="41"/>
                </a:cubicBezTo>
                <a:cubicBezTo>
                  <a:pt x="71" y="39"/>
                  <a:pt x="71" y="39"/>
                  <a:pt x="71" y="39"/>
                </a:cubicBezTo>
                <a:cubicBezTo>
                  <a:pt x="73" y="39"/>
                  <a:pt x="73" y="39"/>
                  <a:pt x="73" y="39"/>
                </a:cubicBezTo>
                <a:cubicBezTo>
                  <a:pt x="73" y="34"/>
                  <a:pt x="71" y="29"/>
                  <a:pt x="69" y="24"/>
                </a:cubicBezTo>
                <a:cubicBezTo>
                  <a:pt x="67" y="25"/>
                  <a:pt x="67" y="25"/>
                  <a:pt x="67" y="25"/>
                </a:cubicBezTo>
                <a:cubicBezTo>
                  <a:pt x="69" y="29"/>
                  <a:pt x="71" y="34"/>
                  <a:pt x="71" y="39"/>
                </a:cubicBezTo>
                <a:cubicBezTo>
                  <a:pt x="59" y="39"/>
                  <a:pt x="59" y="39"/>
                  <a:pt x="59" y="39"/>
                </a:cubicBezTo>
                <a:cubicBezTo>
                  <a:pt x="59" y="36"/>
                  <a:pt x="58" y="33"/>
                  <a:pt x="57" y="31"/>
                </a:cubicBezTo>
                <a:cubicBezTo>
                  <a:pt x="67" y="25"/>
                  <a:pt x="67" y="25"/>
                  <a:pt x="67" y="25"/>
                </a:cubicBezTo>
                <a:cubicBezTo>
                  <a:pt x="66" y="24"/>
                  <a:pt x="66" y="24"/>
                  <a:pt x="66" y="24"/>
                </a:cubicBezTo>
                <a:cubicBezTo>
                  <a:pt x="68" y="23"/>
                  <a:pt x="68" y="23"/>
                  <a:pt x="68" y="23"/>
                </a:cubicBezTo>
                <a:cubicBezTo>
                  <a:pt x="67" y="20"/>
                  <a:pt x="65" y="18"/>
                  <a:pt x="63" y="17"/>
                </a:cubicBezTo>
                <a:cubicBezTo>
                  <a:pt x="61" y="15"/>
                  <a:pt x="59" y="13"/>
                  <a:pt x="57" y="12"/>
                </a:cubicBezTo>
                <a:cubicBezTo>
                  <a:pt x="56" y="14"/>
                  <a:pt x="56" y="14"/>
                  <a:pt x="56" y="14"/>
                </a:cubicBezTo>
                <a:cubicBezTo>
                  <a:pt x="58" y="15"/>
                  <a:pt x="60" y="16"/>
                  <a:pt x="62" y="18"/>
                </a:cubicBezTo>
                <a:cubicBezTo>
                  <a:pt x="63" y="20"/>
                  <a:pt x="65" y="22"/>
                  <a:pt x="66" y="24"/>
                </a:cubicBezTo>
                <a:cubicBezTo>
                  <a:pt x="56" y="29"/>
                  <a:pt x="56" y="29"/>
                  <a:pt x="56" y="29"/>
                </a:cubicBezTo>
                <a:cubicBezTo>
                  <a:pt x="55" y="28"/>
                  <a:pt x="55" y="27"/>
                  <a:pt x="54" y="26"/>
                </a:cubicBezTo>
                <a:cubicBezTo>
                  <a:pt x="53" y="25"/>
                  <a:pt x="52" y="24"/>
                  <a:pt x="50" y="24"/>
                </a:cubicBezTo>
                <a:cubicBezTo>
                  <a:pt x="56" y="14"/>
                  <a:pt x="56" y="14"/>
                  <a:pt x="56" y="14"/>
                </a:cubicBezTo>
                <a:cubicBezTo>
                  <a:pt x="55" y="13"/>
                  <a:pt x="55" y="13"/>
                  <a:pt x="55" y="13"/>
                </a:cubicBezTo>
                <a:cubicBezTo>
                  <a:pt x="56" y="11"/>
                  <a:pt x="56" y="11"/>
                  <a:pt x="56" y="11"/>
                </a:cubicBezTo>
                <a:cubicBezTo>
                  <a:pt x="51" y="8"/>
                  <a:pt x="46" y="7"/>
                  <a:pt x="41" y="7"/>
                </a:cubicBezTo>
                <a:cubicBezTo>
                  <a:pt x="41" y="9"/>
                  <a:pt x="41" y="9"/>
                  <a:pt x="41" y="9"/>
                </a:cubicBezTo>
                <a:cubicBezTo>
                  <a:pt x="39" y="9"/>
                  <a:pt x="39" y="9"/>
                  <a:pt x="39" y="9"/>
                </a:cubicBezTo>
                <a:cubicBezTo>
                  <a:pt x="39" y="7"/>
                  <a:pt x="39" y="7"/>
                  <a:pt x="39" y="7"/>
                </a:cubicBezTo>
                <a:cubicBezTo>
                  <a:pt x="34" y="7"/>
                  <a:pt x="29" y="8"/>
                  <a:pt x="24" y="11"/>
                </a:cubicBezTo>
                <a:cubicBezTo>
                  <a:pt x="25" y="13"/>
                  <a:pt x="25" y="13"/>
                  <a:pt x="25" y="13"/>
                </a:cubicBezTo>
                <a:cubicBezTo>
                  <a:pt x="29" y="11"/>
                  <a:pt x="34" y="9"/>
                  <a:pt x="39" y="9"/>
                </a:cubicBezTo>
                <a:cubicBezTo>
                  <a:pt x="39" y="21"/>
                  <a:pt x="39" y="21"/>
                  <a:pt x="39" y="21"/>
                </a:cubicBezTo>
                <a:cubicBezTo>
                  <a:pt x="36" y="21"/>
                  <a:pt x="34" y="21"/>
                  <a:pt x="31" y="23"/>
                </a:cubicBezTo>
                <a:cubicBezTo>
                  <a:pt x="25" y="13"/>
                  <a:pt x="25" y="13"/>
                  <a:pt x="25" y="13"/>
                </a:cubicBezTo>
                <a:cubicBezTo>
                  <a:pt x="24" y="14"/>
                  <a:pt x="24" y="14"/>
                  <a:pt x="24" y="14"/>
                </a:cubicBezTo>
                <a:cubicBezTo>
                  <a:pt x="23" y="12"/>
                  <a:pt x="23" y="12"/>
                  <a:pt x="23" y="12"/>
                </a:cubicBezTo>
                <a:cubicBezTo>
                  <a:pt x="21" y="13"/>
                  <a:pt x="19" y="15"/>
                  <a:pt x="17" y="17"/>
                </a:cubicBezTo>
                <a:cubicBezTo>
                  <a:pt x="15" y="18"/>
                  <a:pt x="13" y="20"/>
                  <a:pt x="12" y="23"/>
                </a:cubicBezTo>
                <a:cubicBezTo>
                  <a:pt x="14" y="24"/>
                  <a:pt x="14" y="24"/>
                  <a:pt x="14" y="24"/>
                </a:cubicBezTo>
                <a:cubicBezTo>
                  <a:pt x="15" y="22"/>
                  <a:pt x="17" y="20"/>
                  <a:pt x="18" y="18"/>
                </a:cubicBezTo>
                <a:cubicBezTo>
                  <a:pt x="20" y="16"/>
                  <a:pt x="22" y="15"/>
                  <a:pt x="24" y="14"/>
                </a:cubicBezTo>
                <a:cubicBezTo>
                  <a:pt x="30" y="24"/>
                  <a:pt x="30" y="24"/>
                  <a:pt x="30" y="24"/>
                </a:cubicBezTo>
                <a:cubicBezTo>
                  <a:pt x="29" y="24"/>
                  <a:pt x="29" y="24"/>
                  <a:pt x="28" y="25"/>
                </a:cubicBezTo>
                <a:cubicBezTo>
                  <a:pt x="24" y="22"/>
                  <a:pt x="24" y="22"/>
                  <a:pt x="24" y="22"/>
                </a:cubicBezTo>
                <a:cubicBezTo>
                  <a:pt x="20" y="22"/>
                  <a:pt x="20" y="22"/>
                  <a:pt x="20" y="22"/>
                </a:cubicBezTo>
                <a:cubicBezTo>
                  <a:pt x="21" y="26"/>
                  <a:pt x="21" y="26"/>
                  <a:pt x="21" y="26"/>
                </a:cubicBezTo>
                <a:cubicBezTo>
                  <a:pt x="23" y="29"/>
                  <a:pt x="23" y="29"/>
                  <a:pt x="23" y="29"/>
                </a:cubicBezTo>
                <a:cubicBezTo>
                  <a:pt x="14" y="24"/>
                  <a:pt x="14" y="24"/>
                  <a:pt x="14" y="24"/>
                </a:cubicBezTo>
                <a:cubicBezTo>
                  <a:pt x="13" y="25"/>
                  <a:pt x="13" y="25"/>
                  <a:pt x="13" y="25"/>
                </a:cubicBezTo>
                <a:cubicBezTo>
                  <a:pt x="11" y="24"/>
                  <a:pt x="11" y="24"/>
                  <a:pt x="11" y="24"/>
                </a:cubicBezTo>
                <a:cubicBezTo>
                  <a:pt x="9" y="29"/>
                  <a:pt x="7" y="34"/>
                  <a:pt x="7" y="39"/>
                </a:cubicBezTo>
                <a:cubicBezTo>
                  <a:pt x="9" y="39"/>
                  <a:pt x="9" y="39"/>
                  <a:pt x="9" y="39"/>
                </a:cubicBezTo>
                <a:cubicBezTo>
                  <a:pt x="9" y="41"/>
                  <a:pt x="9" y="41"/>
                  <a:pt x="9" y="41"/>
                </a:cubicBezTo>
                <a:cubicBezTo>
                  <a:pt x="7" y="41"/>
                  <a:pt x="7" y="41"/>
                  <a:pt x="7" y="41"/>
                </a:cubicBezTo>
                <a:cubicBezTo>
                  <a:pt x="3" y="41"/>
                  <a:pt x="3" y="41"/>
                  <a:pt x="3" y="41"/>
                </a:cubicBezTo>
                <a:cubicBezTo>
                  <a:pt x="0" y="41"/>
                  <a:pt x="0" y="41"/>
                  <a:pt x="0" y="41"/>
                </a:cubicBezTo>
                <a:cubicBezTo>
                  <a:pt x="0" y="39"/>
                  <a:pt x="0" y="39"/>
                  <a:pt x="0" y="39"/>
                </a:cubicBezTo>
                <a:cubicBezTo>
                  <a:pt x="3" y="39"/>
                  <a:pt x="3" y="39"/>
                  <a:pt x="3" y="39"/>
                </a:cubicBezTo>
                <a:cubicBezTo>
                  <a:pt x="3" y="33"/>
                  <a:pt x="5" y="27"/>
                  <a:pt x="7" y="22"/>
                </a:cubicBezTo>
                <a:cubicBezTo>
                  <a:pt x="5" y="21"/>
                  <a:pt x="5" y="21"/>
                  <a:pt x="5" y="21"/>
                </a:cubicBezTo>
                <a:cubicBezTo>
                  <a:pt x="6" y="19"/>
                  <a:pt x="6" y="19"/>
                  <a:pt x="6" y="19"/>
                </a:cubicBezTo>
                <a:cubicBezTo>
                  <a:pt x="8" y="20"/>
                  <a:pt x="8" y="20"/>
                  <a:pt x="8" y="20"/>
                </a:cubicBezTo>
                <a:cubicBezTo>
                  <a:pt x="10" y="18"/>
                  <a:pt x="12" y="16"/>
                  <a:pt x="14" y="14"/>
                </a:cubicBezTo>
                <a:cubicBezTo>
                  <a:pt x="16" y="12"/>
                  <a:pt x="18" y="10"/>
                  <a:pt x="21" y="8"/>
                </a:cubicBezTo>
                <a:cubicBezTo>
                  <a:pt x="19" y="6"/>
                  <a:pt x="19" y="6"/>
                  <a:pt x="19" y="6"/>
                </a:cubicBezTo>
                <a:cubicBezTo>
                  <a:pt x="21" y="5"/>
                  <a:pt x="21" y="5"/>
                  <a:pt x="21" y="5"/>
                </a:cubicBezTo>
                <a:cubicBezTo>
                  <a:pt x="22" y="7"/>
                  <a:pt x="22" y="7"/>
                  <a:pt x="22" y="7"/>
                </a:cubicBezTo>
                <a:cubicBezTo>
                  <a:pt x="27" y="5"/>
                  <a:pt x="33" y="3"/>
                  <a:pt x="39" y="3"/>
                </a:cubicBezTo>
                <a:cubicBezTo>
                  <a:pt x="39" y="0"/>
                  <a:pt x="39" y="0"/>
                  <a:pt x="39" y="0"/>
                </a:cubicBezTo>
                <a:cubicBezTo>
                  <a:pt x="41" y="0"/>
                  <a:pt x="41" y="0"/>
                  <a:pt x="41" y="0"/>
                </a:cubicBezTo>
                <a:cubicBezTo>
                  <a:pt x="41" y="3"/>
                  <a:pt x="41" y="3"/>
                  <a:pt x="41" y="3"/>
                </a:cubicBezTo>
                <a:close/>
                <a:moveTo>
                  <a:pt x="33" y="39"/>
                </a:moveTo>
                <a:cubicBezTo>
                  <a:pt x="33" y="40"/>
                  <a:pt x="33" y="40"/>
                  <a:pt x="33" y="40"/>
                </a:cubicBezTo>
                <a:cubicBezTo>
                  <a:pt x="33" y="42"/>
                  <a:pt x="34" y="44"/>
                  <a:pt x="35" y="45"/>
                </a:cubicBezTo>
                <a:cubicBezTo>
                  <a:pt x="37" y="47"/>
                  <a:pt x="39" y="47"/>
                  <a:pt x="40" y="47"/>
                </a:cubicBezTo>
                <a:cubicBezTo>
                  <a:pt x="40" y="47"/>
                  <a:pt x="40" y="47"/>
                  <a:pt x="40" y="47"/>
                </a:cubicBezTo>
                <a:cubicBezTo>
                  <a:pt x="42" y="47"/>
                  <a:pt x="44" y="46"/>
                  <a:pt x="45" y="45"/>
                </a:cubicBezTo>
                <a:cubicBezTo>
                  <a:pt x="47" y="43"/>
                  <a:pt x="47" y="41"/>
                  <a:pt x="47" y="39"/>
                </a:cubicBezTo>
                <a:cubicBezTo>
                  <a:pt x="47" y="39"/>
                  <a:pt x="47" y="39"/>
                  <a:pt x="47" y="39"/>
                </a:cubicBezTo>
                <a:cubicBezTo>
                  <a:pt x="47" y="39"/>
                  <a:pt x="47" y="39"/>
                  <a:pt x="47" y="39"/>
                </a:cubicBezTo>
                <a:cubicBezTo>
                  <a:pt x="47" y="37"/>
                  <a:pt x="46" y="36"/>
                  <a:pt x="45" y="34"/>
                </a:cubicBezTo>
                <a:cubicBezTo>
                  <a:pt x="43" y="33"/>
                  <a:pt x="41" y="32"/>
                  <a:pt x="39" y="33"/>
                </a:cubicBezTo>
                <a:cubicBezTo>
                  <a:pt x="39" y="33"/>
                  <a:pt x="39" y="33"/>
                  <a:pt x="39" y="33"/>
                </a:cubicBezTo>
                <a:cubicBezTo>
                  <a:pt x="39" y="33"/>
                  <a:pt x="39" y="33"/>
                  <a:pt x="39" y="33"/>
                </a:cubicBezTo>
                <a:cubicBezTo>
                  <a:pt x="24" y="23"/>
                  <a:pt x="24" y="23"/>
                  <a:pt x="24" y="23"/>
                </a:cubicBezTo>
                <a:cubicBezTo>
                  <a:pt x="21" y="23"/>
                  <a:pt x="21" y="23"/>
                  <a:pt x="21" y="23"/>
                </a:cubicBezTo>
                <a:cubicBezTo>
                  <a:pt x="22" y="26"/>
                  <a:pt x="22" y="26"/>
                  <a:pt x="22" y="26"/>
                </a:cubicBezTo>
                <a:cubicBezTo>
                  <a:pt x="33" y="39"/>
                  <a:pt x="33" y="39"/>
                  <a:pt x="33" y="39"/>
                </a:cubicBezTo>
                <a:close/>
                <a:moveTo>
                  <a:pt x="40" y="37"/>
                </a:moveTo>
                <a:cubicBezTo>
                  <a:pt x="39" y="37"/>
                  <a:pt x="38" y="37"/>
                  <a:pt x="38" y="38"/>
                </a:cubicBezTo>
                <a:cubicBezTo>
                  <a:pt x="37" y="38"/>
                  <a:pt x="37" y="39"/>
                  <a:pt x="37" y="40"/>
                </a:cubicBezTo>
                <a:cubicBezTo>
                  <a:pt x="37" y="41"/>
                  <a:pt x="37" y="42"/>
                  <a:pt x="38" y="42"/>
                </a:cubicBezTo>
                <a:cubicBezTo>
                  <a:pt x="39" y="43"/>
                  <a:pt x="39" y="43"/>
                  <a:pt x="40" y="43"/>
                </a:cubicBezTo>
                <a:cubicBezTo>
                  <a:pt x="40" y="43"/>
                  <a:pt x="40" y="43"/>
                  <a:pt x="40" y="43"/>
                </a:cubicBezTo>
                <a:cubicBezTo>
                  <a:pt x="41" y="43"/>
                  <a:pt x="42" y="42"/>
                  <a:pt x="42" y="42"/>
                </a:cubicBezTo>
                <a:cubicBezTo>
                  <a:pt x="43" y="41"/>
                  <a:pt x="43" y="40"/>
                  <a:pt x="43" y="40"/>
                </a:cubicBezTo>
                <a:cubicBezTo>
                  <a:pt x="43" y="40"/>
                  <a:pt x="43" y="40"/>
                  <a:pt x="43" y="40"/>
                </a:cubicBezTo>
                <a:cubicBezTo>
                  <a:pt x="43" y="39"/>
                  <a:pt x="43" y="38"/>
                  <a:pt x="42" y="37"/>
                </a:cubicBezTo>
                <a:cubicBezTo>
                  <a:pt x="41" y="37"/>
                  <a:pt x="41" y="37"/>
                  <a:pt x="40" y="37"/>
                </a:cubicBezTo>
                <a:cubicBezTo>
                  <a:pt x="40" y="37"/>
                  <a:pt x="40" y="37"/>
                  <a:pt x="40" y="37"/>
                </a:cubicBezTo>
                <a:close/>
                <a:moveTo>
                  <a:pt x="41" y="9"/>
                </a:moveTo>
                <a:cubicBezTo>
                  <a:pt x="41" y="21"/>
                  <a:pt x="41" y="21"/>
                  <a:pt x="41" y="21"/>
                </a:cubicBezTo>
                <a:cubicBezTo>
                  <a:pt x="44" y="21"/>
                  <a:pt x="46" y="21"/>
                  <a:pt x="49" y="23"/>
                </a:cubicBezTo>
                <a:cubicBezTo>
                  <a:pt x="55" y="13"/>
                  <a:pt x="55" y="13"/>
                  <a:pt x="55" y="13"/>
                </a:cubicBezTo>
                <a:cubicBezTo>
                  <a:pt x="50" y="11"/>
                  <a:pt x="46" y="9"/>
                  <a:pt x="41" y="9"/>
                </a:cubicBezTo>
                <a:close/>
                <a:moveTo>
                  <a:pt x="23" y="31"/>
                </a:moveTo>
                <a:cubicBezTo>
                  <a:pt x="13" y="25"/>
                  <a:pt x="13" y="25"/>
                  <a:pt x="13" y="25"/>
                </a:cubicBezTo>
                <a:cubicBezTo>
                  <a:pt x="11" y="29"/>
                  <a:pt x="9" y="34"/>
                  <a:pt x="9" y="39"/>
                </a:cubicBezTo>
                <a:cubicBezTo>
                  <a:pt x="21" y="39"/>
                  <a:pt x="21" y="39"/>
                  <a:pt x="21" y="39"/>
                </a:cubicBezTo>
                <a:cubicBezTo>
                  <a:pt x="21" y="36"/>
                  <a:pt x="22" y="33"/>
                  <a:pt x="23" y="31"/>
                </a:cubicBezTo>
                <a:close/>
              </a:path>
            </a:pathLst>
          </a:custGeom>
          <a:solidFill>
            <a:srgbClr val="00B050"/>
          </a:solidFill>
          <a:ln>
            <a:noFill/>
          </a:ln>
        </p:spPr>
        <p:txBody>
          <a:bodyPr/>
          <a:lstStyle/>
          <a:p>
            <a:pPr defTabSz="914035">
              <a:defRPr/>
            </a:pPr>
            <a:endParaRPr lang="zh-CN" altLang="en-US" sz="1200" kern="0">
              <a:solidFill>
                <a:srgbClr val="1D1D1A"/>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2" name="矩形 71">
            <a:extLst>
              <a:ext uri="{FF2B5EF4-FFF2-40B4-BE49-F238E27FC236}">
                <a16:creationId xmlns:a16="http://schemas.microsoft.com/office/drawing/2014/main" id="{A695296D-70B2-435A-B339-9651B6B27400}"/>
              </a:ext>
            </a:extLst>
          </p:cNvPr>
          <p:cNvSpPr/>
          <p:nvPr/>
        </p:nvSpPr>
        <p:spPr>
          <a:xfrm rot="10800000">
            <a:off x="4731165" y="4046330"/>
            <a:ext cx="140314" cy="665043"/>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3" name="矩形 72">
            <a:extLst>
              <a:ext uri="{FF2B5EF4-FFF2-40B4-BE49-F238E27FC236}">
                <a16:creationId xmlns:a16="http://schemas.microsoft.com/office/drawing/2014/main" id="{2C48554E-4209-464B-9912-57A12696CA89}"/>
              </a:ext>
            </a:extLst>
          </p:cNvPr>
          <p:cNvSpPr/>
          <p:nvPr/>
        </p:nvSpPr>
        <p:spPr>
          <a:xfrm rot="10800000">
            <a:off x="4044871"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4" name="矩形 73">
            <a:extLst>
              <a:ext uri="{FF2B5EF4-FFF2-40B4-BE49-F238E27FC236}">
                <a16:creationId xmlns:a16="http://schemas.microsoft.com/office/drawing/2014/main" id="{D5802290-490C-401B-8BF0-1643641D9585}"/>
              </a:ext>
            </a:extLst>
          </p:cNvPr>
          <p:cNvSpPr/>
          <p:nvPr/>
        </p:nvSpPr>
        <p:spPr>
          <a:xfrm rot="10800000">
            <a:off x="3428732" y="4175380"/>
            <a:ext cx="140314" cy="53978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5" name="矩形 74">
            <a:extLst>
              <a:ext uri="{FF2B5EF4-FFF2-40B4-BE49-F238E27FC236}">
                <a16:creationId xmlns:a16="http://schemas.microsoft.com/office/drawing/2014/main" id="{6A33381C-4176-42B7-8629-A4BA68D4087D}"/>
              </a:ext>
            </a:extLst>
          </p:cNvPr>
          <p:cNvSpPr/>
          <p:nvPr/>
        </p:nvSpPr>
        <p:spPr>
          <a:xfrm rot="10800000">
            <a:off x="2850897" y="4387499"/>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76" name="直接连接符 75">
            <a:extLst>
              <a:ext uri="{FF2B5EF4-FFF2-40B4-BE49-F238E27FC236}">
                <a16:creationId xmlns:a16="http://schemas.microsoft.com/office/drawing/2014/main" id="{2A073403-4FC9-4B92-80E0-3045940A3473}"/>
              </a:ext>
            </a:extLst>
          </p:cNvPr>
          <p:cNvCxnSpPr/>
          <p:nvPr/>
        </p:nvCxnSpPr>
        <p:spPr>
          <a:xfrm>
            <a:off x="2578010" y="4711372"/>
            <a:ext cx="2433785" cy="0"/>
          </a:xfrm>
          <a:prstGeom prst="line">
            <a:avLst/>
          </a:prstGeom>
          <a:noFill/>
          <a:ln w="6350" cap="flat" cmpd="sng" algn="ctr">
            <a:solidFill>
              <a:srgbClr val="666666">
                <a:lumMod val="65000"/>
              </a:srgbClr>
            </a:solidFill>
            <a:prstDash val="solid"/>
            <a:miter lim="800000"/>
          </a:ln>
          <a:effectLst/>
        </p:spPr>
      </p:cxnSp>
      <p:cxnSp>
        <p:nvCxnSpPr>
          <p:cNvPr id="77" name="直接连接符 76">
            <a:extLst>
              <a:ext uri="{FF2B5EF4-FFF2-40B4-BE49-F238E27FC236}">
                <a16:creationId xmlns:a16="http://schemas.microsoft.com/office/drawing/2014/main" id="{8B91E23A-7C19-48EE-BE5A-4FE013C79F7A}"/>
              </a:ext>
            </a:extLst>
          </p:cNvPr>
          <p:cNvCxnSpPr>
            <a:cxnSpLocks/>
          </p:cNvCxnSpPr>
          <p:nvPr/>
        </p:nvCxnSpPr>
        <p:spPr>
          <a:xfrm flipV="1">
            <a:off x="2577463" y="3776266"/>
            <a:ext cx="0" cy="938903"/>
          </a:xfrm>
          <a:prstGeom prst="line">
            <a:avLst/>
          </a:prstGeom>
          <a:noFill/>
          <a:ln w="6350" cap="flat" cmpd="sng" algn="ctr">
            <a:solidFill>
              <a:srgbClr val="666666">
                <a:lumMod val="65000"/>
              </a:srgbClr>
            </a:solidFill>
            <a:prstDash val="solid"/>
            <a:miter lim="800000"/>
          </a:ln>
          <a:effectLst/>
        </p:spPr>
      </p:cxnSp>
      <p:sp>
        <p:nvSpPr>
          <p:cNvPr id="78" name="文本框 77">
            <a:extLst>
              <a:ext uri="{FF2B5EF4-FFF2-40B4-BE49-F238E27FC236}">
                <a16:creationId xmlns:a16="http://schemas.microsoft.com/office/drawing/2014/main" id="{FFCEB968-706C-4792-A34D-9B7115C62BB3}"/>
              </a:ext>
            </a:extLst>
          </p:cNvPr>
          <p:cNvSpPr txBox="1"/>
          <p:nvPr/>
        </p:nvSpPr>
        <p:spPr>
          <a:xfrm>
            <a:off x="2325992" y="3769259"/>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79" name="文本框 78">
            <a:extLst>
              <a:ext uri="{FF2B5EF4-FFF2-40B4-BE49-F238E27FC236}">
                <a16:creationId xmlns:a16="http://schemas.microsoft.com/office/drawing/2014/main" id="{245ED1E6-40BD-4464-8245-B6EC4BA9C2C0}"/>
              </a:ext>
            </a:extLst>
          </p:cNvPr>
          <p:cNvSpPr txBox="1"/>
          <p:nvPr/>
        </p:nvSpPr>
        <p:spPr>
          <a:xfrm>
            <a:off x="2594565"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0" name="文本框 79">
            <a:extLst>
              <a:ext uri="{FF2B5EF4-FFF2-40B4-BE49-F238E27FC236}">
                <a16:creationId xmlns:a16="http://schemas.microsoft.com/office/drawing/2014/main" id="{A743D608-E48C-4DFA-A703-65F886C61E47}"/>
              </a:ext>
            </a:extLst>
          </p:cNvPr>
          <p:cNvSpPr txBox="1"/>
          <p:nvPr/>
        </p:nvSpPr>
        <p:spPr>
          <a:xfrm>
            <a:off x="3251298"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1" name="文本框 80">
            <a:extLst>
              <a:ext uri="{FF2B5EF4-FFF2-40B4-BE49-F238E27FC236}">
                <a16:creationId xmlns:a16="http://schemas.microsoft.com/office/drawing/2014/main" id="{A0583B90-1FA9-44E8-B095-2C1B3407FA6E}"/>
              </a:ext>
            </a:extLst>
          </p:cNvPr>
          <p:cNvSpPr txBox="1"/>
          <p:nvPr/>
        </p:nvSpPr>
        <p:spPr>
          <a:xfrm>
            <a:off x="391321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2" name="文本框 81">
            <a:extLst>
              <a:ext uri="{FF2B5EF4-FFF2-40B4-BE49-F238E27FC236}">
                <a16:creationId xmlns:a16="http://schemas.microsoft.com/office/drawing/2014/main" id="{3D8D7ABA-97E6-4004-B2CA-E547148B5B7E}"/>
              </a:ext>
            </a:extLst>
          </p:cNvPr>
          <p:cNvSpPr txBox="1"/>
          <p:nvPr/>
        </p:nvSpPr>
        <p:spPr>
          <a:xfrm>
            <a:off x="4564140" y="4715169"/>
            <a:ext cx="720540"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3" name="任意多边形 135">
            <a:extLst>
              <a:ext uri="{FF2B5EF4-FFF2-40B4-BE49-F238E27FC236}">
                <a16:creationId xmlns:a16="http://schemas.microsoft.com/office/drawing/2014/main" id="{3CE40D2B-FC14-4780-92CF-21D6D8820BB7}"/>
              </a:ext>
            </a:extLst>
          </p:cNvPr>
          <p:cNvSpPr/>
          <p:nvPr/>
        </p:nvSpPr>
        <p:spPr>
          <a:xfrm>
            <a:off x="2582970" y="4229949"/>
            <a:ext cx="2428825" cy="90396"/>
          </a:xfrm>
          <a:custGeom>
            <a:avLst/>
            <a:gdLst>
              <a:gd name="connsiteX0" fmla="*/ 0 w 5870961"/>
              <a:gd name="connsiteY0" fmla="*/ 222191 h 1931350"/>
              <a:gd name="connsiteX1" fmla="*/ 0 w 5870961"/>
              <a:gd name="connsiteY1" fmla="*/ 222191 h 1931350"/>
              <a:gd name="connsiteX2" fmla="*/ 25637 w 5870961"/>
              <a:gd name="connsiteY2" fmla="*/ 1922804 h 1931350"/>
              <a:gd name="connsiteX3" fmla="*/ 5870961 w 5870961"/>
              <a:gd name="connsiteY3" fmla="*/ 1931350 h 1931350"/>
              <a:gd name="connsiteX4" fmla="*/ 5870961 w 5870961"/>
              <a:gd name="connsiteY4" fmla="*/ 145279 h 1931350"/>
              <a:gd name="connsiteX5" fmla="*/ 5717136 w 5870961"/>
              <a:gd name="connsiteY5" fmla="*/ 94004 h 1931350"/>
              <a:gd name="connsiteX6" fmla="*/ 5546221 w 5870961"/>
              <a:gd name="connsiteY6" fmla="*/ 119641 h 1931350"/>
              <a:gd name="connsiteX7" fmla="*/ 5375305 w 5870961"/>
              <a:gd name="connsiteY7" fmla="*/ 102550 h 1931350"/>
              <a:gd name="connsiteX8" fmla="*/ 5247118 w 5870961"/>
              <a:gd name="connsiteY8" fmla="*/ 136733 h 1931350"/>
              <a:gd name="connsiteX9" fmla="*/ 5161660 w 5870961"/>
              <a:gd name="connsiteY9" fmla="*/ 136733 h 1931350"/>
              <a:gd name="connsiteX10" fmla="*/ 5042019 w 5870961"/>
              <a:gd name="connsiteY10" fmla="*/ 119641 h 1931350"/>
              <a:gd name="connsiteX11" fmla="*/ 4982198 w 5870961"/>
              <a:gd name="connsiteY11" fmla="*/ 111095 h 1931350"/>
              <a:gd name="connsiteX12" fmla="*/ 4888194 w 5870961"/>
              <a:gd name="connsiteY12" fmla="*/ 170916 h 1931350"/>
              <a:gd name="connsiteX13" fmla="*/ 4742916 w 5870961"/>
              <a:gd name="connsiteY13" fmla="*/ 136733 h 1931350"/>
              <a:gd name="connsiteX14" fmla="*/ 4435267 w 5870961"/>
              <a:gd name="connsiteY14" fmla="*/ 76912 h 1931350"/>
              <a:gd name="connsiteX15" fmla="*/ 4349809 w 5870961"/>
              <a:gd name="connsiteY15" fmla="*/ 0 h 1931350"/>
              <a:gd name="connsiteX16" fmla="*/ 4161802 w 5870961"/>
              <a:gd name="connsiteY16" fmla="*/ 0 h 1931350"/>
              <a:gd name="connsiteX17" fmla="*/ 3922520 w 5870961"/>
              <a:gd name="connsiteY17" fmla="*/ 111095 h 1931350"/>
              <a:gd name="connsiteX18" fmla="*/ 3794333 w 5870961"/>
              <a:gd name="connsiteY18" fmla="*/ 230737 h 1931350"/>
              <a:gd name="connsiteX19" fmla="*/ 3572142 w 5870961"/>
              <a:gd name="connsiteY19" fmla="*/ 316194 h 1931350"/>
              <a:gd name="connsiteX20" fmla="*/ 3298677 w 5870961"/>
              <a:gd name="connsiteY20" fmla="*/ 316194 h 1931350"/>
              <a:gd name="connsiteX21" fmla="*/ 3085032 w 5870961"/>
              <a:gd name="connsiteY21" fmla="*/ 273466 h 1931350"/>
              <a:gd name="connsiteX22" fmla="*/ 2794475 w 5870961"/>
              <a:gd name="connsiteY22" fmla="*/ 213645 h 1931350"/>
              <a:gd name="connsiteX23" fmla="*/ 2589376 w 5870961"/>
              <a:gd name="connsiteY23" fmla="*/ 145279 h 1931350"/>
              <a:gd name="connsiteX24" fmla="*/ 2401368 w 5870961"/>
              <a:gd name="connsiteY24" fmla="*/ 68366 h 1931350"/>
              <a:gd name="connsiteX25" fmla="*/ 2221906 w 5870961"/>
              <a:gd name="connsiteY25" fmla="*/ 85458 h 1931350"/>
              <a:gd name="connsiteX26" fmla="*/ 2085174 w 5870961"/>
              <a:gd name="connsiteY26" fmla="*/ 162370 h 1931350"/>
              <a:gd name="connsiteX27" fmla="*/ 1922804 w 5870961"/>
              <a:gd name="connsiteY27" fmla="*/ 213645 h 1931350"/>
              <a:gd name="connsiteX28" fmla="*/ 1717705 w 5870961"/>
              <a:gd name="connsiteY28" fmla="*/ 213645 h 1931350"/>
              <a:gd name="connsiteX29" fmla="*/ 1563880 w 5870961"/>
              <a:gd name="connsiteY29" fmla="*/ 179462 h 1931350"/>
              <a:gd name="connsiteX30" fmla="*/ 1444239 w 5870961"/>
              <a:gd name="connsiteY30" fmla="*/ 59821 h 1931350"/>
              <a:gd name="connsiteX31" fmla="*/ 1239140 w 5870961"/>
              <a:gd name="connsiteY31" fmla="*/ 0 h 1931350"/>
              <a:gd name="connsiteX32" fmla="*/ 1051133 w 5870961"/>
              <a:gd name="connsiteY32" fmla="*/ 59821 h 1931350"/>
              <a:gd name="connsiteX33" fmla="*/ 803305 w 5870961"/>
              <a:gd name="connsiteY33" fmla="*/ 179462 h 1931350"/>
              <a:gd name="connsiteX34" fmla="*/ 564022 w 5870961"/>
              <a:gd name="connsiteY34" fmla="*/ 299103 h 1931350"/>
              <a:gd name="connsiteX35" fmla="*/ 264920 w 5870961"/>
              <a:gd name="connsiteY35" fmla="*/ 299103 h 1931350"/>
              <a:gd name="connsiteX36" fmla="*/ 68366 w 5870961"/>
              <a:gd name="connsiteY36" fmla="*/ 299103 h 1931350"/>
              <a:gd name="connsiteX37" fmla="*/ 0 w 5870961"/>
              <a:gd name="connsiteY37" fmla="*/ 222191 h 1931350"/>
              <a:gd name="connsiteX0" fmla="*/ 25637 w 5870961"/>
              <a:gd name="connsiteY0" fmla="*/ 1922804 h 2014244"/>
              <a:gd name="connsiteX1" fmla="*/ 5870961 w 5870961"/>
              <a:gd name="connsiteY1" fmla="*/ 1931350 h 2014244"/>
              <a:gd name="connsiteX2" fmla="*/ 5870961 w 5870961"/>
              <a:gd name="connsiteY2" fmla="*/ 145279 h 2014244"/>
              <a:gd name="connsiteX3" fmla="*/ 5717136 w 5870961"/>
              <a:gd name="connsiteY3" fmla="*/ 94004 h 2014244"/>
              <a:gd name="connsiteX4" fmla="*/ 5546221 w 5870961"/>
              <a:gd name="connsiteY4" fmla="*/ 119641 h 2014244"/>
              <a:gd name="connsiteX5" fmla="*/ 5375305 w 5870961"/>
              <a:gd name="connsiteY5" fmla="*/ 102550 h 2014244"/>
              <a:gd name="connsiteX6" fmla="*/ 5247118 w 5870961"/>
              <a:gd name="connsiteY6" fmla="*/ 136733 h 2014244"/>
              <a:gd name="connsiteX7" fmla="*/ 5161660 w 5870961"/>
              <a:gd name="connsiteY7" fmla="*/ 136733 h 2014244"/>
              <a:gd name="connsiteX8" fmla="*/ 5042019 w 5870961"/>
              <a:gd name="connsiteY8" fmla="*/ 119641 h 2014244"/>
              <a:gd name="connsiteX9" fmla="*/ 4982198 w 5870961"/>
              <a:gd name="connsiteY9" fmla="*/ 111095 h 2014244"/>
              <a:gd name="connsiteX10" fmla="*/ 4888194 w 5870961"/>
              <a:gd name="connsiteY10" fmla="*/ 170916 h 2014244"/>
              <a:gd name="connsiteX11" fmla="*/ 4742916 w 5870961"/>
              <a:gd name="connsiteY11" fmla="*/ 136733 h 2014244"/>
              <a:gd name="connsiteX12" fmla="*/ 4435267 w 5870961"/>
              <a:gd name="connsiteY12" fmla="*/ 76912 h 2014244"/>
              <a:gd name="connsiteX13" fmla="*/ 4349809 w 5870961"/>
              <a:gd name="connsiteY13" fmla="*/ 0 h 2014244"/>
              <a:gd name="connsiteX14" fmla="*/ 4161802 w 5870961"/>
              <a:gd name="connsiteY14" fmla="*/ 0 h 2014244"/>
              <a:gd name="connsiteX15" fmla="*/ 3922520 w 5870961"/>
              <a:gd name="connsiteY15" fmla="*/ 111095 h 2014244"/>
              <a:gd name="connsiteX16" fmla="*/ 3794333 w 5870961"/>
              <a:gd name="connsiteY16" fmla="*/ 230737 h 2014244"/>
              <a:gd name="connsiteX17" fmla="*/ 3572142 w 5870961"/>
              <a:gd name="connsiteY17" fmla="*/ 316194 h 2014244"/>
              <a:gd name="connsiteX18" fmla="*/ 3298677 w 5870961"/>
              <a:gd name="connsiteY18" fmla="*/ 316194 h 2014244"/>
              <a:gd name="connsiteX19" fmla="*/ 3085032 w 5870961"/>
              <a:gd name="connsiteY19" fmla="*/ 273466 h 2014244"/>
              <a:gd name="connsiteX20" fmla="*/ 2794475 w 5870961"/>
              <a:gd name="connsiteY20" fmla="*/ 213645 h 2014244"/>
              <a:gd name="connsiteX21" fmla="*/ 2589376 w 5870961"/>
              <a:gd name="connsiteY21" fmla="*/ 145279 h 2014244"/>
              <a:gd name="connsiteX22" fmla="*/ 2401368 w 5870961"/>
              <a:gd name="connsiteY22" fmla="*/ 68366 h 2014244"/>
              <a:gd name="connsiteX23" fmla="*/ 2221906 w 5870961"/>
              <a:gd name="connsiteY23" fmla="*/ 85458 h 2014244"/>
              <a:gd name="connsiteX24" fmla="*/ 2085174 w 5870961"/>
              <a:gd name="connsiteY24" fmla="*/ 162370 h 2014244"/>
              <a:gd name="connsiteX25" fmla="*/ 1922804 w 5870961"/>
              <a:gd name="connsiteY25" fmla="*/ 213645 h 2014244"/>
              <a:gd name="connsiteX26" fmla="*/ 1717705 w 5870961"/>
              <a:gd name="connsiteY26" fmla="*/ 213645 h 2014244"/>
              <a:gd name="connsiteX27" fmla="*/ 1563880 w 5870961"/>
              <a:gd name="connsiteY27" fmla="*/ 179462 h 2014244"/>
              <a:gd name="connsiteX28" fmla="*/ 1444239 w 5870961"/>
              <a:gd name="connsiteY28" fmla="*/ 59821 h 2014244"/>
              <a:gd name="connsiteX29" fmla="*/ 1239140 w 5870961"/>
              <a:gd name="connsiteY29" fmla="*/ 0 h 2014244"/>
              <a:gd name="connsiteX30" fmla="*/ 1051133 w 5870961"/>
              <a:gd name="connsiteY30" fmla="*/ 59821 h 2014244"/>
              <a:gd name="connsiteX31" fmla="*/ 803305 w 5870961"/>
              <a:gd name="connsiteY31" fmla="*/ 179462 h 2014244"/>
              <a:gd name="connsiteX32" fmla="*/ 564022 w 5870961"/>
              <a:gd name="connsiteY32" fmla="*/ 299103 h 2014244"/>
              <a:gd name="connsiteX33" fmla="*/ 264920 w 5870961"/>
              <a:gd name="connsiteY33" fmla="*/ 299103 h 2014244"/>
              <a:gd name="connsiteX34" fmla="*/ 68366 w 5870961"/>
              <a:gd name="connsiteY34" fmla="*/ 299103 h 2014244"/>
              <a:gd name="connsiteX35" fmla="*/ 0 w 5870961"/>
              <a:gd name="connsiteY35" fmla="*/ 222191 h 2014244"/>
              <a:gd name="connsiteX36" fmla="*/ 0 w 5870961"/>
              <a:gd name="connsiteY36" fmla="*/ 222191 h 2014244"/>
              <a:gd name="connsiteX37" fmla="*/ 117577 w 5870961"/>
              <a:gd name="connsiteY37" fmla="*/ 2014244 h 2014244"/>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0" fmla="*/ 25637 w 5870961"/>
              <a:gd name="connsiteY0" fmla="*/ 1922804 h 2145825"/>
              <a:gd name="connsiteX1" fmla="*/ 5870961 w 5870961"/>
              <a:gd name="connsiteY1" fmla="*/ 1931350 h 2145825"/>
              <a:gd name="connsiteX2" fmla="*/ 5870961 w 5870961"/>
              <a:gd name="connsiteY2" fmla="*/ 145279 h 2145825"/>
              <a:gd name="connsiteX3" fmla="*/ 5717136 w 5870961"/>
              <a:gd name="connsiteY3" fmla="*/ 94004 h 2145825"/>
              <a:gd name="connsiteX4" fmla="*/ 5546221 w 5870961"/>
              <a:gd name="connsiteY4" fmla="*/ 119641 h 2145825"/>
              <a:gd name="connsiteX5" fmla="*/ 5375305 w 5870961"/>
              <a:gd name="connsiteY5" fmla="*/ 102550 h 2145825"/>
              <a:gd name="connsiteX6" fmla="*/ 5247118 w 5870961"/>
              <a:gd name="connsiteY6" fmla="*/ 136733 h 2145825"/>
              <a:gd name="connsiteX7" fmla="*/ 5161660 w 5870961"/>
              <a:gd name="connsiteY7" fmla="*/ 136733 h 2145825"/>
              <a:gd name="connsiteX8" fmla="*/ 5042019 w 5870961"/>
              <a:gd name="connsiteY8" fmla="*/ 119641 h 2145825"/>
              <a:gd name="connsiteX9" fmla="*/ 4982198 w 5870961"/>
              <a:gd name="connsiteY9" fmla="*/ 111095 h 2145825"/>
              <a:gd name="connsiteX10" fmla="*/ 4888194 w 5870961"/>
              <a:gd name="connsiteY10" fmla="*/ 170916 h 2145825"/>
              <a:gd name="connsiteX11" fmla="*/ 4742916 w 5870961"/>
              <a:gd name="connsiteY11" fmla="*/ 136733 h 2145825"/>
              <a:gd name="connsiteX12" fmla="*/ 4435267 w 5870961"/>
              <a:gd name="connsiteY12" fmla="*/ 76912 h 2145825"/>
              <a:gd name="connsiteX13" fmla="*/ 4349809 w 5870961"/>
              <a:gd name="connsiteY13" fmla="*/ 0 h 2145825"/>
              <a:gd name="connsiteX14" fmla="*/ 4161802 w 5870961"/>
              <a:gd name="connsiteY14" fmla="*/ 0 h 2145825"/>
              <a:gd name="connsiteX15" fmla="*/ 3922520 w 5870961"/>
              <a:gd name="connsiteY15" fmla="*/ 111095 h 2145825"/>
              <a:gd name="connsiteX16" fmla="*/ 3794333 w 5870961"/>
              <a:gd name="connsiteY16" fmla="*/ 230737 h 2145825"/>
              <a:gd name="connsiteX17" fmla="*/ 3572142 w 5870961"/>
              <a:gd name="connsiteY17" fmla="*/ 316194 h 2145825"/>
              <a:gd name="connsiteX18" fmla="*/ 3298677 w 5870961"/>
              <a:gd name="connsiteY18" fmla="*/ 316194 h 2145825"/>
              <a:gd name="connsiteX19" fmla="*/ 3085032 w 5870961"/>
              <a:gd name="connsiteY19" fmla="*/ 273466 h 2145825"/>
              <a:gd name="connsiteX20" fmla="*/ 2794475 w 5870961"/>
              <a:gd name="connsiteY20" fmla="*/ 213645 h 2145825"/>
              <a:gd name="connsiteX21" fmla="*/ 2589376 w 5870961"/>
              <a:gd name="connsiteY21" fmla="*/ 145279 h 2145825"/>
              <a:gd name="connsiteX22" fmla="*/ 2401368 w 5870961"/>
              <a:gd name="connsiteY22" fmla="*/ 68366 h 2145825"/>
              <a:gd name="connsiteX23" fmla="*/ 2221906 w 5870961"/>
              <a:gd name="connsiteY23" fmla="*/ 85458 h 2145825"/>
              <a:gd name="connsiteX24" fmla="*/ 2085174 w 5870961"/>
              <a:gd name="connsiteY24" fmla="*/ 162370 h 2145825"/>
              <a:gd name="connsiteX25" fmla="*/ 1922804 w 5870961"/>
              <a:gd name="connsiteY25" fmla="*/ 213645 h 2145825"/>
              <a:gd name="connsiteX26" fmla="*/ 1717705 w 5870961"/>
              <a:gd name="connsiteY26" fmla="*/ 213645 h 2145825"/>
              <a:gd name="connsiteX27" fmla="*/ 1563880 w 5870961"/>
              <a:gd name="connsiteY27" fmla="*/ 179462 h 2145825"/>
              <a:gd name="connsiteX28" fmla="*/ 1444239 w 5870961"/>
              <a:gd name="connsiteY28" fmla="*/ 59821 h 2145825"/>
              <a:gd name="connsiteX29" fmla="*/ 1239140 w 5870961"/>
              <a:gd name="connsiteY29" fmla="*/ 0 h 2145825"/>
              <a:gd name="connsiteX30" fmla="*/ 1051133 w 5870961"/>
              <a:gd name="connsiteY30" fmla="*/ 59821 h 2145825"/>
              <a:gd name="connsiteX31" fmla="*/ 803305 w 5870961"/>
              <a:gd name="connsiteY31" fmla="*/ 179462 h 2145825"/>
              <a:gd name="connsiteX32" fmla="*/ 564022 w 5870961"/>
              <a:gd name="connsiteY32" fmla="*/ 299103 h 2145825"/>
              <a:gd name="connsiteX33" fmla="*/ 264920 w 5870961"/>
              <a:gd name="connsiteY33" fmla="*/ 299103 h 2145825"/>
              <a:gd name="connsiteX34" fmla="*/ 68366 w 5870961"/>
              <a:gd name="connsiteY34" fmla="*/ 299103 h 2145825"/>
              <a:gd name="connsiteX35" fmla="*/ 0 w 5870961"/>
              <a:gd name="connsiteY35" fmla="*/ 222191 h 2145825"/>
              <a:gd name="connsiteX36" fmla="*/ 0 w 5870961"/>
              <a:gd name="connsiteY36" fmla="*/ 222191 h 2145825"/>
              <a:gd name="connsiteX37" fmla="*/ 117577 w 5870961"/>
              <a:gd name="connsiteY37" fmla="*/ 2014244 h 2145825"/>
              <a:gd name="connsiteX38" fmla="*/ 125429 w 5870961"/>
              <a:gd name="connsiteY38" fmla="*/ 2010172 h 2145825"/>
              <a:gd name="connsiteX39" fmla="*/ 142614 w 5870961"/>
              <a:gd name="connsiteY39" fmla="*/ 2018718 h 2145825"/>
              <a:gd name="connsiteX40" fmla="*/ 125429 w 5870961"/>
              <a:gd name="connsiteY40" fmla="*/ 2027264 h 2145825"/>
              <a:gd name="connsiteX0" fmla="*/ 5870961 w 5870961"/>
              <a:gd name="connsiteY0" fmla="*/ 1931350 h 2145825"/>
              <a:gd name="connsiteX1" fmla="*/ 5870961 w 5870961"/>
              <a:gd name="connsiteY1" fmla="*/ 145279 h 2145825"/>
              <a:gd name="connsiteX2" fmla="*/ 5717136 w 5870961"/>
              <a:gd name="connsiteY2" fmla="*/ 94004 h 2145825"/>
              <a:gd name="connsiteX3" fmla="*/ 5546221 w 5870961"/>
              <a:gd name="connsiteY3" fmla="*/ 119641 h 2145825"/>
              <a:gd name="connsiteX4" fmla="*/ 5375305 w 5870961"/>
              <a:gd name="connsiteY4" fmla="*/ 102550 h 2145825"/>
              <a:gd name="connsiteX5" fmla="*/ 5247118 w 5870961"/>
              <a:gd name="connsiteY5" fmla="*/ 136733 h 2145825"/>
              <a:gd name="connsiteX6" fmla="*/ 5161660 w 5870961"/>
              <a:gd name="connsiteY6" fmla="*/ 136733 h 2145825"/>
              <a:gd name="connsiteX7" fmla="*/ 5042019 w 5870961"/>
              <a:gd name="connsiteY7" fmla="*/ 119641 h 2145825"/>
              <a:gd name="connsiteX8" fmla="*/ 4982198 w 5870961"/>
              <a:gd name="connsiteY8" fmla="*/ 111095 h 2145825"/>
              <a:gd name="connsiteX9" fmla="*/ 4888194 w 5870961"/>
              <a:gd name="connsiteY9" fmla="*/ 170916 h 2145825"/>
              <a:gd name="connsiteX10" fmla="*/ 4742916 w 5870961"/>
              <a:gd name="connsiteY10" fmla="*/ 136733 h 2145825"/>
              <a:gd name="connsiteX11" fmla="*/ 4435267 w 5870961"/>
              <a:gd name="connsiteY11" fmla="*/ 76912 h 2145825"/>
              <a:gd name="connsiteX12" fmla="*/ 4349809 w 5870961"/>
              <a:gd name="connsiteY12" fmla="*/ 0 h 2145825"/>
              <a:gd name="connsiteX13" fmla="*/ 4161802 w 5870961"/>
              <a:gd name="connsiteY13" fmla="*/ 0 h 2145825"/>
              <a:gd name="connsiteX14" fmla="*/ 3922520 w 5870961"/>
              <a:gd name="connsiteY14" fmla="*/ 111095 h 2145825"/>
              <a:gd name="connsiteX15" fmla="*/ 3794333 w 5870961"/>
              <a:gd name="connsiteY15" fmla="*/ 230737 h 2145825"/>
              <a:gd name="connsiteX16" fmla="*/ 3572142 w 5870961"/>
              <a:gd name="connsiteY16" fmla="*/ 316194 h 2145825"/>
              <a:gd name="connsiteX17" fmla="*/ 3298677 w 5870961"/>
              <a:gd name="connsiteY17" fmla="*/ 316194 h 2145825"/>
              <a:gd name="connsiteX18" fmla="*/ 3085032 w 5870961"/>
              <a:gd name="connsiteY18" fmla="*/ 273466 h 2145825"/>
              <a:gd name="connsiteX19" fmla="*/ 2794475 w 5870961"/>
              <a:gd name="connsiteY19" fmla="*/ 213645 h 2145825"/>
              <a:gd name="connsiteX20" fmla="*/ 2589376 w 5870961"/>
              <a:gd name="connsiteY20" fmla="*/ 145279 h 2145825"/>
              <a:gd name="connsiteX21" fmla="*/ 2401368 w 5870961"/>
              <a:gd name="connsiteY21" fmla="*/ 68366 h 2145825"/>
              <a:gd name="connsiteX22" fmla="*/ 2221906 w 5870961"/>
              <a:gd name="connsiteY22" fmla="*/ 85458 h 2145825"/>
              <a:gd name="connsiteX23" fmla="*/ 2085174 w 5870961"/>
              <a:gd name="connsiteY23" fmla="*/ 162370 h 2145825"/>
              <a:gd name="connsiteX24" fmla="*/ 1922804 w 5870961"/>
              <a:gd name="connsiteY24" fmla="*/ 213645 h 2145825"/>
              <a:gd name="connsiteX25" fmla="*/ 1717705 w 5870961"/>
              <a:gd name="connsiteY25" fmla="*/ 213645 h 2145825"/>
              <a:gd name="connsiteX26" fmla="*/ 1563880 w 5870961"/>
              <a:gd name="connsiteY26" fmla="*/ 179462 h 2145825"/>
              <a:gd name="connsiteX27" fmla="*/ 1444239 w 5870961"/>
              <a:gd name="connsiteY27" fmla="*/ 59821 h 2145825"/>
              <a:gd name="connsiteX28" fmla="*/ 1239140 w 5870961"/>
              <a:gd name="connsiteY28" fmla="*/ 0 h 2145825"/>
              <a:gd name="connsiteX29" fmla="*/ 1051133 w 5870961"/>
              <a:gd name="connsiteY29" fmla="*/ 59821 h 2145825"/>
              <a:gd name="connsiteX30" fmla="*/ 803305 w 5870961"/>
              <a:gd name="connsiteY30" fmla="*/ 179462 h 2145825"/>
              <a:gd name="connsiteX31" fmla="*/ 564022 w 5870961"/>
              <a:gd name="connsiteY31" fmla="*/ 299103 h 2145825"/>
              <a:gd name="connsiteX32" fmla="*/ 264920 w 5870961"/>
              <a:gd name="connsiteY32" fmla="*/ 299103 h 2145825"/>
              <a:gd name="connsiteX33" fmla="*/ 68366 w 5870961"/>
              <a:gd name="connsiteY33" fmla="*/ 299103 h 2145825"/>
              <a:gd name="connsiteX34" fmla="*/ 0 w 5870961"/>
              <a:gd name="connsiteY34" fmla="*/ 222191 h 2145825"/>
              <a:gd name="connsiteX35" fmla="*/ 0 w 5870961"/>
              <a:gd name="connsiteY35" fmla="*/ 222191 h 2145825"/>
              <a:gd name="connsiteX36" fmla="*/ 117577 w 5870961"/>
              <a:gd name="connsiteY36" fmla="*/ 2014244 h 2145825"/>
              <a:gd name="connsiteX37" fmla="*/ 125429 w 5870961"/>
              <a:gd name="connsiteY37" fmla="*/ 2010172 h 2145825"/>
              <a:gd name="connsiteX38" fmla="*/ 142614 w 5870961"/>
              <a:gd name="connsiteY38" fmla="*/ 2018718 h 2145825"/>
              <a:gd name="connsiteX39" fmla="*/ 125429 w 5870961"/>
              <a:gd name="connsiteY39" fmla="*/ 2027264 h 2145825"/>
              <a:gd name="connsiteX0" fmla="*/ 6020494 w 6020494"/>
              <a:gd name="connsiteY0" fmla="*/ 1931350 h 2145825"/>
              <a:gd name="connsiteX1" fmla="*/ 6020494 w 6020494"/>
              <a:gd name="connsiteY1" fmla="*/ 145279 h 2145825"/>
              <a:gd name="connsiteX2" fmla="*/ 5866669 w 6020494"/>
              <a:gd name="connsiteY2" fmla="*/ 94004 h 2145825"/>
              <a:gd name="connsiteX3" fmla="*/ 5695754 w 6020494"/>
              <a:gd name="connsiteY3" fmla="*/ 119641 h 2145825"/>
              <a:gd name="connsiteX4" fmla="*/ 5524838 w 6020494"/>
              <a:gd name="connsiteY4" fmla="*/ 102550 h 2145825"/>
              <a:gd name="connsiteX5" fmla="*/ 5396651 w 6020494"/>
              <a:gd name="connsiteY5" fmla="*/ 136733 h 2145825"/>
              <a:gd name="connsiteX6" fmla="*/ 5311193 w 6020494"/>
              <a:gd name="connsiteY6" fmla="*/ 136733 h 2145825"/>
              <a:gd name="connsiteX7" fmla="*/ 5191552 w 6020494"/>
              <a:gd name="connsiteY7" fmla="*/ 119641 h 2145825"/>
              <a:gd name="connsiteX8" fmla="*/ 5131731 w 6020494"/>
              <a:gd name="connsiteY8" fmla="*/ 111095 h 2145825"/>
              <a:gd name="connsiteX9" fmla="*/ 5037727 w 6020494"/>
              <a:gd name="connsiteY9" fmla="*/ 170916 h 2145825"/>
              <a:gd name="connsiteX10" fmla="*/ 4892449 w 6020494"/>
              <a:gd name="connsiteY10" fmla="*/ 136733 h 2145825"/>
              <a:gd name="connsiteX11" fmla="*/ 4584800 w 6020494"/>
              <a:gd name="connsiteY11" fmla="*/ 76912 h 2145825"/>
              <a:gd name="connsiteX12" fmla="*/ 4499342 w 6020494"/>
              <a:gd name="connsiteY12" fmla="*/ 0 h 2145825"/>
              <a:gd name="connsiteX13" fmla="*/ 4311335 w 6020494"/>
              <a:gd name="connsiteY13" fmla="*/ 0 h 2145825"/>
              <a:gd name="connsiteX14" fmla="*/ 4072053 w 6020494"/>
              <a:gd name="connsiteY14" fmla="*/ 111095 h 2145825"/>
              <a:gd name="connsiteX15" fmla="*/ 3943866 w 6020494"/>
              <a:gd name="connsiteY15" fmla="*/ 230737 h 2145825"/>
              <a:gd name="connsiteX16" fmla="*/ 3721675 w 6020494"/>
              <a:gd name="connsiteY16" fmla="*/ 316194 h 2145825"/>
              <a:gd name="connsiteX17" fmla="*/ 3448210 w 6020494"/>
              <a:gd name="connsiteY17" fmla="*/ 316194 h 2145825"/>
              <a:gd name="connsiteX18" fmla="*/ 3234565 w 6020494"/>
              <a:gd name="connsiteY18" fmla="*/ 273466 h 2145825"/>
              <a:gd name="connsiteX19" fmla="*/ 2944008 w 6020494"/>
              <a:gd name="connsiteY19" fmla="*/ 213645 h 2145825"/>
              <a:gd name="connsiteX20" fmla="*/ 2738909 w 6020494"/>
              <a:gd name="connsiteY20" fmla="*/ 145279 h 2145825"/>
              <a:gd name="connsiteX21" fmla="*/ 2550901 w 6020494"/>
              <a:gd name="connsiteY21" fmla="*/ 68366 h 2145825"/>
              <a:gd name="connsiteX22" fmla="*/ 2371439 w 6020494"/>
              <a:gd name="connsiteY22" fmla="*/ 85458 h 2145825"/>
              <a:gd name="connsiteX23" fmla="*/ 2234707 w 6020494"/>
              <a:gd name="connsiteY23" fmla="*/ 162370 h 2145825"/>
              <a:gd name="connsiteX24" fmla="*/ 2072337 w 6020494"/>
              <a:gd name="connsiteY24" fmla="*/ 213645 h 2145825"/>
              <a:gd name="connsiteX25" fmla="*/ 1867238 w 6020494"/>
              <a:gd name="connsiteY25" fmla="*/ 213645 h 2145825"/>
              <a:gd name="connsiteX26" fmla="*/ 1713413 w 6020494"/>
              <a:gd name="connsiteY26" fmla="*/ 179462 h 2145825"/>
              <a:gd name="connsiteX27" fmla="*/ 1593772 w 6020494"/>
              <a:gd name="connsiteY27" fmla="*/ 59821 h 2145825"/>
              <a:gd name="connsiteX28" fmla="*/ 1388673 w 6020494"/>
              <a:gd name="connsiteY28" fmla="*/ 0 h 2145825"/>
              <a:gd name="connsiteX29" fmla="*/ 1200666 w 6020494"/>
              <a:gd name="connsiteY29" fmla="*/ 59821 h 2145825"/>
              <a:gd name="connsiteX30" fmla="*/ 952838 w 6020494"/>
              <a:gd name="connsiteY30" fmla="*/ 179462 h 2145825"/>
              <a:gd name="connsiteX31" fmla="*/ 713555 w 6020494"/>
              <a:gd name="connsiteY31" fmla="*/ 299103 h 2145825"/>
              <a:gd name="connsiteX32" fmla="*/ 414453 w 6020494"/>
              <a:gd name="connsiteY32" fmla="*/ 299103 h 2145825"/>
              <a:gd name="connsiteX33" fmla="*/ 217899 w 6020494"/>
              <a:gd name="connsiteY33" fmla="*/ 299103 h 2145825"/>
              <a:gd name="connsiteX34" fmla="*/ 149533 w 6020494"/>
              <a:gd name="connsiteY34" fmla="*/ 222191 h 2145825"/>
              <a:gd name="connsiteX35" fmla="*/ 149533 w 6020494"/>
              <a:gd name="connsiteY35" fmla="*/ 222191 h 2145825"/>
              <a:gd name="connsiteX36" fmla="*/ 267110 w 6020494"/>
              <a:gd name="connsiteY36" fmla="*/ 2014244 h 2145825"/>
              <a:gd name="connsiteX37" fmla="*/ 274962 w 6020494"/>
              <a:gd name="connsiteY37" fmla="*/ 2010172 h 2145825"/>
              <a:gd name="connsiteX38" fmla="*/ 292147 w 6020494"/>
              <a:gd name="connsiteY38" fmla="*/ 2018718 h 2145825"/>
              <a:gd name="connsiteX39" fmla="*/ 0 w 6020494"/>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65 w 6192365"/>
              <a:gd name="connsiteY0" fmla="*/ 1931350 h 2145825"/>
              <a:gd name="connsiteX1" fmla="*/ 6192365 w 6192365"/>
              <a:gd name="connsiteY1" fmla="*/ 145279 h 2145825"/>
              <a:gd name="connsiteX2" fmla="*/ 6038540 w 6192365"/>
              <a:gd name="connsiteY2" fmla="*/ 94004 h 2145825"/>
              <a:gd name="connsiteX3" fmla="*/ 5867625 w 6192365"/>
              <a:gd name="connsiteY3" fmla="*/ 119641 h 2145825"/>
              <a:gd name="connsiteX4" fmla="*/ 5696709 w 6192365"/>
              <a:gd name="connsiteY4" fmla="*/ 102550 h 2145825"/>
              <a:gd name="connsiteX5" fmla="*/ 5568522 w 6192365"/>
              <a:gd name="connsiteY5" fmla="*/ 136733 h 2145825"/>
              <a:gd name="connsiteX6" fmla="*/ 5483064 w 6192365"/>
              <a:gd name="connsiteY6" fmla="*/ 136733 h 2145825"/>
              <a:gd name="connsiteX7" fmla="*/ 5363423 w 6192365"/>
              <a:gd name="connsiteY7" fmla="*/ 119641 h 2145825"/>
              <a:gd name="connsiteX8" fmla="*/ 5303602 w 6192365"/>
              <a:gd name="connsiteY8" fmla="*/ 111095 h 2145825"/>
              <a:gd name="connsiteX9" fmla="*/ 5209598 w 6192365"/>
              <a:gd name="connsiteY9" fmla="*/ 170916 h 2145825"/>
              <a:gd name="connsiteX10" fmla="*/ 5064320 w 6192365"/>
              <a:gd name="connsiteY10" fmla="*/ 136733 h 2145825"/>
              <a:gd name="connsiteX11" fmla="*/ 4756671 w 6192365"/>
              <a:gd name="connsiteY11" fmla="*/ 76912 h 2145825"/>
              <a:gd name="connsiteX12" fmla="*/ 4671213 w 6192365"/>
              <a:gd name="connsiteY12" fmla="*/ 0 h 2145825"/>
              <a:gd name="connsiteX13" fmla="*/ 4483206 w 6192365"/>
              <a:gd name="connsiteY13" fmla="*/ 0 h 2145825"/>
              <a:gd name="connsiteX14" fmla="*/ 4243924 w 6192365"/>
              <a:gd name="connsiteY14" fmla="*/ 111095 h 2145825"/>
              <a:gd name="connsiteX15" fmla="*/ 4115737 w 6192365"/>
              <a:gd name="connsiteY15" fmla="*/ 230737 h 2145825"/>
              <a:gd name="connsiteX16" fmla="*/ 3893546 w 6192365"/>
              <a:gd name="connsiteY16" fmla="*/ 316194 h 2145825"/>
              <a:gd name="connsiteX17" fmla="*/ 3620081 w 6192365"/>
              <a:gd name="connsiteY17" fmla="*/ 316194 h 2145825"/>
              <a:gd name="connsiteX18" fmla="*/ 3406436 w 6192365"/>
              <a:gd name="connsiteY18" fmla="*/ 273466 h 2145825"/>
              <a:gd name="connsiteX19" fmla="*/ 3115879 w 6192365"/>
              <a:gd name="connsiteY19" fmla="*/ 213645 h 2145825"/>
              <a:gd name="connsiteX20" fmla="*/ 2910780 w 6192365"/>
              <a:gd name="connsiteY20" fmla="*/ 145279 h 2145825"/>
              <a:gd name="connsiteX21" fmla="*/ 2722772 w 6192365"/>
              <a:gd name="connsiteY21" fmla="*/ 68366 h 2145825"/>
              <a:gd name="connsiteX22" fmla="*/ 2543310 w 6192365"/>
              <a:gd name="connsiteY22" fmla="*/ 85458 h 2145825"/>
              <a:gd name="connsiteX23" fmla="*/ 2406578 w 6192365"/>
              <a:gd name="connsiteY23" fmla="*/ 162370 h 2145825"/>
              <a:gd name="connsiteX24" fmla="*/ 2244208 w 6192365"/>
              <a:gd name="connsiteY24" fmla="*/ 213645 h 2145825"/>
              <a:gd name="connsiteX25" fmla="*/ 2039109 w 6192365"/>
              <a:gd name="connsiteY25" fmla="*/ 213645 h 2145825"/>
              <a:gd name="connsiteX26" fmla="*/ 1885284 w 6192365"/>
              <a:gd name="connsiteY26" fmla="*/ 179462 h 2145825"/>
              <a:gd name="connsiteX27" fmla="*/ 1765643 w 6192365"/>
              <a:gd name="connsiteY27" fmla="*/ 59821 h 2145825"/>
              <a:gd name="connsiteX28" fmla="*/ 1560544 w 6192365"/>
              <a:gd name="connsiteY28" fmla="*/ 0 h 2145825"/>
              <a:gd name="connsiteX29" fmla="*/ 1372537 w 6192365"/>
              <a:gd name="connsiteY29" fmla="*/ 59821 h 2145825"/>
              <a:gd name="connsiteX30" fmla="*/ 1124709 w 6192365"/>
              <a:gd name="connsiteY30" fmla="*/ 179462 h 2145825"/>
              <a:gd name="connsiteX31" fmla="*/ 885426 w 6192365"/>
              <a:gd name="connsiteY31" fmla="*/ 299103 h 2145825"/>
              <a:gd name="connsiteX32" fmla="*/ 586324 w 6192365"/>
              <a:gd name="connsiteY32" fmla="*/ 299103 h 2145825"/>
              <a:gd name="connsiteX33" fmla="*/ 389770 w 6192365"/>
              <a:gd name="connsiteY33" fmla="*/ 299103 h 2145825"/>
              <a:gd name="connsiteX34" fmla="*/ 321404 w 6192365"/>
              <a:gd name="connsiteY34" fmla="*/ 222191 h 2145825"/>
              <a:gd name="connsiteX35" fmla="*/ 321404 w 6192365"/>
              <a:gd name="connsiteY35" fmla="*/ 222191 h 2145825"/>
              <a:gd name="connsiteX36" fmla="*/ 438981 w 6192365"/>
              <a:gd name="connsiteY36" fmla="*/ 2014244 h 2145825"/>
              <a:gd name="connsiteX37" fmla="*/ 446833 w 6192365"/>
              <a:gd name="connsiteY37" fmla="*/ 2010172 h 2145825"/>
              <a:gd name="connsiteX38" fmla="*/ 21 w 6192365"/>
              <a:gd name="connsiteY38" fmla="*/ 1787982 h 2145825"/>
              <a:gd name="connsiteX39" fmla="*/ 171871 w 6192365"/>
              <a:gd name="connsiteY39" fmla="*/ 2018718 h 2145825"/>
              <a:gd name="connsiteX0" fmla="*/ 6192396 w 6192396"/>
              <a:gd name="connsiteY0" fmla="*/ 1931350 h 2092267"/>
              <a:gd name="connsiteX1" fmla="*/ 6192396 w 6192396"/>
              <a:gd name="connsiteY1" fmla="*/ 145279 h 2092267"/>
              <a:gd name="connsiteX2" fmla="*/ 6038571 w 6192396"/>
              <a:gd name="connsiteY2" fmla="*/ 94004 h 2092267"/>
              <a:gd name="connsiteX3" fmla="*/ 5867656 w 6192396"/>
              <a:gd name="connsiteY3" fmla="*/ 119641 h 2092267"/>
              <a:gd name="connsiteX4" fmla="*/ 5696740 w 6192396"/>
              <a:gd name="connsiteY4" fmla="*/ 102550 h 2092267"/>
              <a:gd name="connsiteX5" fmla="*/ 5568553 w 6192396"/>
              <a:gd name="connsiteY5" fmla="*/ 136733 h 2092267"/>
              <a:gd name="connsiteX6" fmla="*/ 5483095 w 6192396"/>
              <a:gd name="connsiteY6" fmla="*/ 136733 h 2092267"/>
              <a:gd name="connsiteX7" fmla="*/ 5363454 w 6192396"/>
              <a:gd name="connsiteY7" fmla="*/ 119641 h 2092267"/>
              <a:gd name="connsiteX8" fmla="*/ 5303633 w 6192396"/>
              <a:gd name="connsiteY8" fmla="*/ 111095 h 2092267"/>
              <a:gd name="connsiteX9" fmla="*/ 5209629 w 6192396"/>
              <a:gd name="connsiteY9" fmla="*/ 170916 h 2092267"/>
              <a:gd name="connsiteX10" fmla="*/ 5064351 w 6192396"/>
              <a:gd name="connsiteY10" fmla="*/ 136733 h 2092267"/>
              <a:gd name="connsiteX11" fmla="*/ 4756702 w 6192396"/>
              <a:gd name="connsiteY11" fmla="*/ 76912 h 2092267"/>
              <a:gd name="connsiteX12" fmla="*/ 4671244 w 6192396"/>
              <a:gd name="connsiteY12" fmla="*/ 0 h 2092267"/>
              <a:gd name="connsiteX13" fmla="*/ 4483237 w 6192396"/>
              <a:gd name="connsiteY13" fmla="*/ 0 h 2092267"/>
              <a:gd name="connsiteX14" fmla="*/ 4243955 w 6192396"/>
              <a:gd name="connsiteY14" fmla="*/ 111095 h 2092267"/>
              <a:gd name="connsiteX15" fmla="*/ 4115768 w 6192396"/>
              <a:gd name="connsiteY15" fmla="*/ 230737 h 2092267"/>
              <a:gd name="connsiteX16" fmla="*/ 3893577 w 6192396"/>
              <a:gd name="connsiteY16" fmla="*/ 316194 h 2092267"/>
              <a:gd name="connsiteX17" fmla="*/ 3620112 w 6192396"/>
              <a:gd name="connsiteY17" fmla="*/ 316194 h 2092267"/>
              <a:gd name="connsiteX18" fmla="*/ 3406467 w 6192396"/>
              <a:gd name="connsiteY18" fmla="*/ 273466 h 2092267"/>
              <a:gd name="connsiteX19" fmla="*/ 3115910 w 6192396"/>
              <a:gd name="connsiteY19" fmla="*/ 213645 h 2092267"/>
              <a:gd name="connsiteX20" fmla="*/ 2910811 w 6192396"/>
              <a:gd name="connsiteY20" fmla="*/ 145279 h 2092267"/>
              <a:gd name="connsiteX21" fmla="*/ 2722803 w 6192396"/>
              <a:gd name="connsiteY21" fmla="*/ 68366 h 2092267"/>
              <a:gd name="connsiteX22" fmla="*/ 2543341 w 6192396"/>
              <a:gd name="connsiteY22" fmla="*/ 85458 h 2092267"/>
              <a:gd name="connsiteX23" fmla="*/ 2406609 w 6192396"/>
              <a:gd name="connsiteY23" fmla="*/ 162370 h 2092267"/>
              <a:gd name="connsiteX24" fmla="*/ 2244239 w 6192396"/>
              <a:gd name="connsiteY24" fmla="*/ 213645 h 2092267"/>
              <a:gd name="connsiteX25" fmla="*/ 2039140 w 6192396"/>
              <a:gd name="connsiteY25" fmla="*/ 213645 h 2092267"/>
              <a:gd name="connsiteX26" fmla="*/ 1885315 w 6192396"/>
              <a:gd name="connsiteY26" fmla="*/ 179462 h 2092267"/>
              <a:gd name="connsiteX27" fmla="*/ 1765674 w 6192396"/>
              <a:gd name="connsiteY27" fmla="*/ 59821 h 2092267"/>
              <a:gd name="connsiteX28" fmla="*/ 1560575 w 6192396"/>
              <a:gd name="connsiteY28" fmla="*/ 0 h 2092267"/>
              <a:gd name="connsiteX29" fmla="*/ 1372568 w 6192396"/>
              <a:gd name="connsiteY29" fmla="*/ 59821 h 2092267"/>
              <a:gd name="connsiteX30" fmla="*/ 1124740 w 6192396"/>
              <a:gd name="connsiteY30" fmla="*/ 179462 h 2092267"/>
              <a:gd name="connsiteX31" fmla="*/ 885457 w 6192396"/>
              <a:gd name="connsiteY31" fmla="*/ 299103 h 2092267"/>
              <a:gd name="connsiteX32" fmla="*/ 586355 w 6192396"/>
              <a:gd name="connsiteY32" fmla="*/ 299103 h 2092267"/>
              <a:gd name="connsiteX33" fmla="*/ 389801 w 6192396"/>
              <a:gd name="connsiteY33" fmla="*/ 299103 h 2092267"/>
              <a:gd name="connsiteX34" fmla="*/ 321435 w 6192396"/>
              <a:gd name="connsiteY34" fmla="*/ 222191 h 2092267"/>
              <a:gd name="connsiteX35" fmla="*/ 321435 w 6192396"/>
              <a:gd name="connsiteY35" fmla="*/ 222191 h 2092267"/>
              <a:gd name="connsiteX36" fmla="*/ 439012 w 6192396"/>
              <a:gd name="connsiteY36" fmla="*/ 2014244 h 2092267"/>
              <a:gd name="connsiteX37" fmla="*/ 171903 w 6192396"/>
              <a:gd name="connsiteY37" fmla="*/ 1659794 h 2092267"/>
              <a:gd name="connsiteX38" fmla="*/ 52 w 6192396"/>
              <a:gd name="connsiteY38" fmla="*/ 1787982 h 2092267"/>
              <a:gd name="connsiteX39" fmla="*/ 171902 w 6192396"/>
              <a:gd name="connsiteY39" fmla="*/ 2018718 h 2092267"/>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473382 w 6192396"/>
              <a:gd name="connsiteY36" fmla="*/ 1604046 h 2018718"/>
              <a:gd name="connsiteX37" fmla="*/ 171903 w 6192396"/>
              <a:gd name="connsiteY37" fmla="*/ 1659794 h 2018718"/>
              <a:gd name="connsiteX38" fmla="*/ 52 w 6192396"/>
              <a:gd name="connsiteY38" fmla="*/ 1787982 h 2018718"/>
              <a:gd name="connsiteX39" fmla="*/ 171902 w 6192396"/>
              <a:gd name="connsiteY39" fmla="*/ 2018718 h 2018718"/>
              <a:gd name="connsiteX0" fmla="*/ 6192396 w 6192396"/>
              <a:gd name="connsiteY0" fmla="*/ 1931350 h 2018718"/>
              <a:gd name="connsiteX1" fmla="*/ 6192396 w 6192396"/>
              <a:gd name="connsiteY1" fmla="*/ 145279 h 2018718"/>
              <a:gd name="connsiteX2" fmla="*/ 6038571 w 6192396"/>
              <a:gd name="connsiteY2" fmla="*/ 94004 h 2018718"/>
              <a:gd name="connsiteX3" fmla="*/ 5867656 w 6192396"/>
              <a:gd name="connsiteY3" fmla="*/ 119641 h 2018718"/>
              <a:gd name="connsiteX4" fmla="*/ 5696740 w 6192396"/>
              <a:gd name="connsiteY4" fmla="*/ 102550 h 2018718"/>
              <a:gd name="connsiteX5" fmla="*/ 5568553 w 6192396"/>
              <a:gd name="connsiteY5" fmla="*/ 136733 h 2018718"/>
              <a:gd name="connsiteX6" fmla="*/ 5483095 w 6192396"/>
              <a:gd name="connsiteY6" fmla="*/ 136733 h 2018718"/>
              <a:gd name="connsiteX7" fmla="*/ 5363454 w 6192396"/>
              <a:gd name="connsiteY7" fmla="*/ 119641 h 2018718"/>
              <a:gd name="connsiteX8" fmla="*/ 5303633 w 6192396"/>
              <a:gd name="connsiteY8" fmla="*/ 111095 h 2018718"/>
              <a:gd name="connsiteX9" fmla="*/ 5209629 w 6192396"/>
              <a:gd name="connsiteY9" fmla="*/ 170916 h 2018718"/>
              <a:gd name="connsiteX10" fmla="*/ 5064351 w 6192396"/>
              <a:gd name="connsiteY10" fmla="*/ 136733 h 2018718"/>
              <a:gd name="connsiteX11" fmla="*/ 4756702 w 6192396"/>
              <a:gd name="connsiteY11" fmla="*/ 76912 h 2018718"/>
              <a:gd name="connsiteX12" fmla="*/ 4671244 w 6192396"/>
              <a:gd name="connsiteY12" fmla="*/ 0 h 2018718"/>
              <a:gd name="connsiteX13" fmla="*/ 4483237 w 6192396"/>
              <a:gd name="connsiteY13" fmla="*/ 0 h 2018718"/>
              <a:gd name="connsiteX14" fmla="*/ 4243955 w 6192396"/>
              <a:gd name="connsiteY14" fmla="*/ 111095 h 2018718"/>
              <a:gd name="connsiteX15" fmla="*/ 4115768 w 6192396"/>
              <a:gd name="connsiteY15" fmla="*/ 230737 h 2018718"/>
              <a:gd name="connsiteX16" fmla="*/ 3893577 w 6192396"/>
              <a:gd name="connsiteY16" fmla="*/ 316194 h 2018718"/>
              <a:gd name="connsiteX17" fmla="*/ 3620112 w 6192396"/>
              <a:gd name="connsiteY17" fmla="*/ 316194 h 2018718"/>
              <a:gd name="connsiteX18" fmla="*/ 3406467 w 6192396"/>
              <a:gd name="connsiteY18" fmla="*/ 273466 h 2018718"/>
              <a:gd name="connsiteX19" fmla="*/ 3115910 w 6192396"/>
              <a:gd name="connsiteY19" fmla="*/ 213645 h 2018718"/>
              <a:gd name="connsiteX20" fmla="*/ 2910811 w 6192396"/>
              <a:gd name="connsiteY20" fmla="*/ 145279 h 2018718"/>
              <a:gd name="connsiteX21" fmla="*/ 2722803 w 6192396"/>
              <a:gd name="connsiteY21" fmla="*/ 68366 h 2018718"/>
              <a:gd name="connsiteX22" fmla="*/ 2543341 w 6192396"/>
              <a:gd name="connsiteY22" fmla="*/ 85458 h 2018718"/>
              <a:gd name="connsiteX23" fmla="*/ 2406609 w 6192396"/>
              <a:gd name="connsiteY23" fmla="*/ 162370 h 2018718"/>
              <a:gd name="connsiteX24" fmla="*/ 2244239 w 6192396"/>
              <a:gd name="connsiteY24" fmla="*/ 213645 h 2018718"/>
              <a:gd name="connsiteX25" fmla="*/ 2039140 w 6192396"/>
              <a:gd name="connsiteY25" fmla="*/ 213645 h 2018718"/>
              <a:gd name="connsiteX26" fmla="*/ 1885315 w 6192396"/>
              <a:gd name="connsiteY26" fmla="*/ 179462 h 2018718"/>
              <a:gd name="connsiteX27" fmla="*/ 1765674 w 6192396"/>
              <a:gd name="connsiteY27" fmla="*/ 59821 h 2018718"/>
              <a:gd name="connsiteX28" fmla="*/ 1560575 w 6192396"/>
              <a:gd name="connsiteY28" fmla="*/ 0 h 2018718"/>
              <a:gd name="connsiteX29" fmla="*/ 1372568 w 6192396"/>
              <a:gd name="connsiteY29" fmla="*/ 59821 h 2018718"/>
              <a:gd name="connsiteX30" fmla="*/ 1124740 w 6192396"/>
              <a:gd name="connsiteY30" fmla="*/ 179462 h 2018718"/>
              <a:gd name="connsiteX31" fmla="*/ 885457 w 6192396"/>
              <a:gd name="connsiteY31" fmla="*/ 299103 h 2018718"/>
              <a:gd name="connsiteX32" fmla="*/ 586355 w 6192396"/>
              <a:gd name="connsiteY32" fmla="*/ 299103 h 2018718"/>
              <a:gd name="connsiteX33" fmla="*/ 389801 w 6192396"/>
              <a:gd name="connsiteY33" fmla="*/ 299103 h 2018718"/>
              <a:gd name="connsiteX34" fmla="*/ 321435 w 6192396"/>
              <a:gd name="connsiteY34" fmla="*/ 222191 h 2018718"/>
              <a:gd name="connsiteX35" fmla="*/ 321435 w 6192396"/>
              <a:gd name="connsiteY35" fmla="*/ 222191 h 2018718"/>
              <a:gd name="connsiteX36" fmla="*/ 171903 w 6192396"/>
              <a:gd name="connsiteY36" fmla="*/ 1659794 h 2018718"/>
              <a:gd name="connsiteX37" fmla="*/ 52 w 6192396"/>
              <a:gd name="connsiteY37" fmla="*/ 1787982 h 2018718"/>
              <a:gd name="connsiteX38" fmla="*/ 171902 w 6192396"/>
              <a:gd name="connsiteY38" fmla="*/ 2018718 h 2018718"/>
              <a:gd name="connsiteX0" fmla="*/ 6192344 w 6192344"/>
              <a:gd name="connsiteY0" fmla="*/ 1931350 h 2018718"/>
              <a:gd name="connsiteX1" fmla="*/ 6192344 w 6192344"/>
              <a:gd name="connsiteY1" fmla="*/ 145279 h 2018718"/>
              <a:gd name="connsiteX2" fmla="*/ 6038519 w 6192344"/>
              <a:gd name="connsiteY2" fmla="*/ 94004 h 2018718"/>
              <a:gd name="connsiteX3" fmla="*/ 5867604 w 6192344"/>
              <a:gd name="connsiteY3" fmla="*/ 119641 h 2018718"/>
              <a:gd name="connsiteX4" fmla="*/ 5696688 w 6192344"/>
              <a:gd name="connsiteY4" fmla="*/ 102550 h 2018718"/>
              <a:gd name="connsiteX5" fmla="*/ 5568501 w 6192344"/>
              <a:gd name="connsiteY5" fmla="*/ 136733 h 2018718"/>
              <a:gd name="connsiteX6" fmla="*/ 5483043 w 6192344"/>
              <a:gd name="connsiteY6" fmla="*/ 136733 h 2018718"/>
              <a:gd name="connsiteX7" fmla="*/ 5363402 w 6192344"/>
              <a:gd name="connsiteY7" fmla="*/ 119641 h 2018718"/>
              <a:gd name="connsiteX8" fmla="*/ 5303581 w 6192344"/>
              <a:gd name="connsiteY8" fmla="*/ 111095 h 2018718"/>
              <a:gd name="connsiteX9" fmla="*/ 5209577 w 6192344"/>
              <a:gd name="connsiteY9" fmla="*/ 170916 h 2018718"/>
              <a:gd name="connsiteX10" fmla="*/ 5064299 w 6192344"/>
              <a:gd name="connsiteY10" fmla="*/ 136733 h 2018718"/>
              <a:gd name="connsiteX11" fmla="*/ 4756650 w 6192344"/>
              <a:gd name="connsiteY11" fmla="*/ 76912 h 2018718"/>
              <a:gd name="connsiteX12" fmla="*/ 4671192 w 6192344"/>
              <a:gd name="connsiteY12" fmla="*/ 0 h 2018718"/>
              <a:gd name="connsiteX13" fmla="*/ 4483185 w 6192344"/>
              <a:gd name="connsiteY13" fmla="*/ 0 h 2018718"/>
              <a:gd name="connsiteX14" fmla="*/ 4243903 w 6192344"/>
              <a:gd name="connsiteY14" fmla="*/ 111095 h 2018718"/>
              <a:gd name="connsiteX15" fmla="*/ 4115716 w 6192344"/>
              <a:gd name="connsiteY15" fmla="*/ 230737 h 2018718"/>
              <a:gd name="connsiteX16" fmla="*/ 3893525 w 6192344"/>
              <a:gd name="connsiteY16" fmla="*/ 316194 h 2018718"/>
              <a:gd name="connsiteX17" fmla="*/ 3620060 w 6192344"/>
              <a:gd name="connsiteY17" fmla="*/ 316194 h 2018718"/>
              <a:gd name="connsiteX18" fmla="*/ 3406415 w 6192344"/>
              <a:gd name="connsiteY18" fmla="*/ 273466 h 2018718"/>
              <a:gd name="connsiteX19" fmla="*/ 3115858 w 6192344"/>
              <a:gd name="connsiteY19" fmla="*/ 213645 h 2018718"/>
              <a:gd name="connsiteX20" fmla="*/ 2910759 w 6192344"/>
              <a:gd name="connsiteY20" fmla="*/ 145279 h 2018718"/>
              <a:gd name="connsiteX21" fmla="*/ 2722751 w 6192344"/>
              <a:gd name="connsiteY21" fmla="*/ 68366 h 2018718"/>
              <a:gd name="connsiteX22" fmla="*/ 2543289 w 6192344"/>
              <a:gd name="connsiteY22" fmla="*/ 85458 h 2018718"/>
              <a:gd name="connsiteX23" fmla="*/ 2406557 w 6192344"/>
              <a:gd name="connsiteY23" fmla="*/ 162370 h 2018718"/>
              <a:gd name="connsiteX24" fmla="*/ 2244187 w 6192344"/>
              <a:gd name="connsiteY24" fmla="*/ 213645 h 2018718"/>
              <a:gd name="connsiteX25" fmla="*/ 2039088 w 6192344"/>
              <a:gd name="connsiteY25" fmla="*/ 213645 h 2018718"/>
              <a:gd name="connsiteX26" fmla="*/ 1885263 w 6192344"/>
              <a:gd name="connsiteY26" fmla="*/ 179462 h 2018718"/>
              <a:gd name="connsiteX27" fmla="*/ 1765622 w 6192344"/>
              <a:gd name="connsiteY27" fmla="*/ 59821 h 2018718"/>
              <a:gd name="connsiteX28" fmla="*/ 1560523 w 6192344"/>
              <a:gd name="connsiteY28" fmla="*/ 0 h 2018718"/>
              <a:gd name="connsiteX29" fmla="*/ 1372516 w 6192344"/>
              <a:gd name="connsiteY29" fmla="*/ 59821 h 2018718"/>
              <a:gd name="connsiteX30" fmla="*/ 1124688 w 6192344"/>
              <a:gd name="connsiteY30" fmla="*/ 179462 h 2018718"/>
              <a:gd name="connsiteX31" fmla="*/ 885405 w 6192344"/>
              <a:gd name="connsiteY31" fmla="*/ 299103 h 2018718"/>
              <a:gd name="connsiteX32" fmla="*/ 586303 w 6192344"/>
              <a:gd name="connsiteY32" fmla="*/ 299103 h 2018718"/>
              <a:gd name="connsiteX33" fmla="*/ 389749 w 6192344"/>
              <a:gd name="connsiteY33" fmla="*/ 299103 h 2018718"/>
              <a:gd name="connsiteX34" fmla="*/ 321383 w 6192344"/>
              <a:gd name="connsiteY34" fmla="*/ 222191 h 2018718"/>
              <a:gd name="connsiteX35" fmla="*/ 321383 w 6192344"/>
              <a:gd name="connsiteY35" fmla="*/ 222191 h 2018718"/>
              <a:gd name="connsiteX36" fmla="*/ 0 w 6192344"/>
              <a:gd name="connsiteY36" fmla="*/ 1787982 h 2018718"/>
              <a:gd name="connsiteX37" fmla="*/ 171850 w 6192344"/>
              <a:gd name="connsiteY37" fmla="*/ 2018718 h 2018718"/>
              <a:gd name="connsiteX0" fmla="*/ 6020494 w 6020494"/>
              <a:gd name="connsiteY0" fmla="*/ 1931350 h 2018718"/>
              <a:gd name="connsiteX1" fmla="*/ 6020494 w 6020494"/>
              <a:gd name="connsiteY1" fmla="*/ 145279 h 2018718"/>
              <a:gd name="connsiteX2" fmla="*/ 5866669 w 6020494"/>
              <a:gd name="connsiteY2" fmla="*/ 94004 h 2018718"/>
              <a:gd name="connsiteX3" fmla="*/ 5695754 w 6020494"/>
              <a:gd name="connsiteY3" fmla="*/ 119641 h 2018718"/>
              <a:gd name="connsiteX4" fmla="*/ 5524838 w 6020494"/>
              <a:gd name="connsiteY4" fmla="*/ 102550 h 2018718"/>
              <a:gd name="connsiteX5" fmla="*/ 5396651 w 6020494"/>
              <a:gd name="connsiteY5" fmla="*/ 136733 h 2018718"/>
              <a:gd name="connsiteX6" fmla="*/ 5311193 w 6020494"/>
              <a:gd name="connsiteY6" fmla="*/ 136733 h 2018718"/>
              <a:gd name="connsiteX7" fmla="*/ 5191552 w 6020494"/>
              <a:gd name="connsiteY7" fmla="*/ 119641 h 2018718"/>
              <a:gd name="connsiteX8" fmla="*/ 5131731 w 6020494"/>
              <a:gd name="connsiteY8" fmla="*/ 111095 h 2018718"/>
              <a:gd name="connsiteX9" fmla="*/ 5037727 w 6020494"/>
              <a:gd name="connsiteY9" fmla="*/ 170916 h 2018718"/>
              <a:gd name="connsiteX10" fmla="*/ 4892449 w 6020494"/>
              <a:gd name="connsiteY10" fmla="*/ 136733 h 2018718"/>
              <a:gd name="connsiteX11" fmla="*/ 4584800 w 6020494"/>
              <a:gd name="connsiteY11" fmla="*/ 76912 h 2018718"/>
              <a:gd name="connsiteX12" fmla="*/ 4499342 w 6020494"/>
              <a:gd name="connsiteY12" fmla="*/ 0 h 2018718"/>
              <a:gd name="connsiteX13" fmla="*/ 4311335 w 6020494"/>
              <a:gd name="connsiteY13" fmla="*/ 0 h 2018718"/>
              <a:gd name="connsiteX14" fmla="*/ 4072053 w 6020494"/>
              <a:gd name="connsiteY14" fmla="*/ 111095 h 2018718"/>
              <a:gd name="connsiteX15" fmla="*/ 3943866 w 6020494"/>
              <a:gd name="connsiteY15" fmla="*/ 230737 h 2018718"/>
              <a:gd name="connsiteX16" fmla="*/ 3721675 w 6020494"/>
              <a:gd name="connsiteY16" fmla="*/ 316194 h 2018718"/>
              <a:gd name="connsiteX17" fmla="*/ 3448210 w 6020494"/>
              <a:gd name="connsiteY17" fmla="*/ 316194 h 2018718"/>
              <a:gd name="connsiteX18" fmla="*/ 3234565 w 6020494"/>
              <a:gd name="connsiteY18" fmla="*/ 273466 h 2018718"/>
              <a:gd name="connsiteX19" fmla="*/ 2944008 w 6020494"/>
              <a:gd name="connsiteY19" fmla="*/ 213645 h 2018718"/>
              <a:gd name="connsiteX20" fmla="*/ 2738909 w 6020494"/>
              <a:gd name="connsiteY20" fmla="*/ 145279 h 2018718"/>
              <a:gd name="connsiteX21" fmla="*/ 2550901 w 6020494"/>
              <a:gd name="connsiteY21" fmla="*/ 68366 h 2018718"/>
              <a:gd name="connsiteX22" fmla="*/ 2371439 w 6020494"/>
              <a:gd name="connsiteY22" fmla="*/ 85458 h 2018718"/>
              <a:gd name="connsiteX23" fmla="*/ 2234707 w 6020494"/>
              <a:gd name="connsiteY23" fmla="*/ 162370 h 2018718"/>
              <a:gd name="connsiteX24" fmla="*/ 2072337 w 6020494"/>
              <a:gd name="connsiteY24" fmla="*/ 213645 h 2018718"/>
              <a:gd name="connsiteX25" fmla="*/ 1867238 w 6020494"/>
              <a:gd name="connsiteY25" fmla="*/ 213645 h 2018718"/>
              <a:gd name="connsiteX26" fmla="*/ 1713413 w 6020494"/>
              <a:gd name="connsiteY26" fmla="*/ 179462 h 2018718"/>
              <a:gd name="connsiteX27" fmla="*/ 1593772 w 6020494"/>
              <a:gd name="connsiteY27" fmla="*/ 59821 h 2018718"/>
              <a:gd name="connsiteX28" fmla="*/ 1388673 w 6020494"/>
              <a:gd name="connsiteY28" fmla="*/ 0 h 2018718"/>
              <a:gd name="connsiteX29" fmla="*/ 1200666 w 6020494"/>
              <a:gd name="connsiteY29" fmla="*/ 59821 h 2018718"/>
              <a:gd name="connsiteX30" fmla="*/ 952838 w 6020494"/>
              <a:gd name="connsiteY30" fmla="*/ 179462 h 2018718"/>
              <a:gd name="connsiteX31" fmla="*/ 713555 w 6020494"/>
              <a:gd name="connsiteY31" fmla="*/ 299103 h 2018718"/>
              <a:gd name="connsiteX32" fmla="*/ 414453 w 6020494"/>
              <a:gd name="connsiteY32" fmla="*/ 299103 h 2018718"/>
              <a:gd name="connsiteX33" fmla="*/ 217899 w 6020494"/>
              <a:gd name="connsiteY33" fmla="*/ 299103 h 2018718"/>
              <a:gd name="connsiteX34" fmla="*/ 149533 w 6020494"/>
              <a:gd name="connsiteY34" fmla="*/ 222191 h 2018718"/>
              <a:gd name="connsiteX35" fmla="*/ 149533 w 6020494"/>
              <a:gd name="connsiteY35" fmla="*/ 222191 h 2018718"/>
              <a:gd name="connsiteX36" fmla="*/ 0 w 6020494"/>
              <a:gd name="connsiteY36" fmla="*/ 2018718 h 2018718"/>
              <a:gd name="connsiteX0" fmla="*/ 5870961 w 5870961"/>
              <a:gd name="connsiteY0" fmla="*/ 1931350 h 1931350"/>
              <a:gd name="connsiteX1" fmla="*/ 5870961 w 5870961"/>
              <a:gd name="connsiteY1" fmla="*/ 145279 h 1931350"/>
              <a:gd name="connsiteX2" fmla="*/ 5717136 w 5870961"/>
              <a:gd name="connsiteY2" fmla="*/ 94004 h 1931350"/>
              <a:gd name="connsiteX3" fmla="*/ 5546221 w 5870961"/>
              <a:gd name="connsiteY3" fmla="*/ 119641 h 1931350"/>
              <a:gd name="connsiteX4" fmla="*/ 5375305 w 5870961"/>
              <a:gd name="connsiteY4" fmla="*/ 102550 h 1931350"/>
              <a:gd name="connsiteX5" fmla="*/ 5247118 w 5870961"/>
              <a:gd name="connsiteY5" fmla="*/ 136733 h 1931350"/>
              <a:gd name="connsiteX6" fmla="*/ 5161660 w 5870961"/>
              <a:gd name="connsiteY6" fmla="*/ 136733 h 1931350"/>
              <a:gd name="connsiteX7" fmla="*/ 5042019 w 5870961"/>
              <a:gd name="connsiteY7" fmla="*/ 119641 h 1931350"/>
              <a:gd name="connsiteX8" fmla="*/ 4982198 w 5870961"/>
              <a:gd name="connsiteY8" fmla="*/ 111095 h 1931350"/>
              <a:gd name="connsiteX9" fmla="*/ 4888194 w 5870961"/>
              <a:gd name="connsiteY9" fmla="*/ 170916 h 1931350"/>
              <a:gd name="connsiteX10" fmla="*/ 4742916 w 5870961"/>
              <a:gd name="connsiteY10" fmla="*/ 136733 h 1931350"/>
              <a:gd name="connsiteX11" fmla="*/ 4435267 w 5870961"/>
              <a:gd name="connsiteY11" fmla="*/ 76912 h 1931350"/>
              <a:gd name="connsiteX12" fmla="*/ 4349809 w 5870961"/>
              <a:gd name="connsiteY12" fmla="*/ 0 h 1931350"/>
              <a:gd name="connsiteX13" fmla="*/ 4161802 w 5870961"/>
              <a:gd name="connsiteY13" fmla="*/ 0 h 1931350"/>
              <a:gd name="connsiteX14" fmla="*/ 3922520 w 5870961"/>
              <a:gd name="connsiteY14" fmla="*/ 111095 h 1931350"/>
              <a:gd name="connsiteX15" fmla="*/ 3794333 w 5870961"/>
              <a:gd name="connsiteY15" fmla="*/ 230737 h 1931350"/>
              <a:gd name="connsiteX16" fmla="*/ 3572142 w 5870961"/>
              <a:gd name="connsiteY16" fmla="*/ 316194 h 1931350"/>
              <a:gd name="connsiteX17" fmla="*/ 3298677 w 5870961"/>
              <a:gd name="connsiteY17" fmla="*/ 316194 h 1931350"/>
              <a:gd name="connsiteX18" fmla="*/ 3085032 w 5870961"/>
              <a:gd name="connsiteY18" fmla="*/ 273466 h 1931350"/>
              <a:gd name="connsiteX19" fmla="*/ 2794475 w 5870961"/>
              <a:gd name="connsiteY19" fmla="*/ 213645 h 1931350"/>
              <a:gd name="connsiteX20" fmla="*/ 2589376 w 5870961"/>
              <a:gd name="connsiteY20" fmla="*/ 145279 h 1931350"/>
              <a:gd name="connsiteX21" fmla="*/ 2401368 w 5870961"/>
              <a:gd name="connsiteY21" fmla="*/ 68366 h 1931350"/>
              <a:gd name="connsiteX22" fmla="*/ 2221906 w 5870961"/>
              <a:gd name="connsiteY22" fmla="*/ 85458 h 1931350"/>
              <a:gd name="connsiteX23" fmla="*/ 2085174 w 5870961"/>
              <a:gd name="connsiteY23" fmla="*/ 162370 h 1931350"/>
              <a:gd name="connsiteX24" fmla="*/ 1922804 w 5870961"/>
              <a:gd name="connsiteY24" fmla="*/ 213645 h 1931350"/>
              <a:gd name="connsiteX25" fmla="*/ 1717705 w 5870961"/>
              <a:gd name="connsiteY25" fmla="*/ 213645 h 1931350"/>
              <a:gd name="connsiteX26" fmla="*/ 1563880 w 5870961"/>
              <a:gd name="connsiteY26" fmla="*/ 179462 h 1931350"/>
              <a:gd name="connsiteX27" fmla="*/ 1444239 w 5870961"/>
              <a:gd name="connsiteY27" fmla="*/ 59821 h 1931350"/>
              <a:gd name="connsiteX28" fmla="*/ 1239140 w 5870961"/>
              <a:gd name="connsiteY28" fmla="*/ 0 h 1931350"/>
              <a:gd name="connsiteX29" fmla="*/ 1051133 w 5870961"/>
              <a:gd name="connsiteY29" fmla="*/ 59821 h 1931350"/>
              <a:gd name="connsiteX30" fmla="*/ 803305 w 5870961"/>
              <a:gd name="connsiteY30" fmla="*/ 179462 h 1931350"/>
              <a:gd name="connsiteX31" fmla="*/ 564022 w 5870961"/>
              <a:gd name="connsiteY31" fmla="*/ 299103 h 1931350"/>
              <a:gd name="connsiteX32" fmla="*/ 264920 w 5870961"/>
              <a:gd name="connsiteY32" fmla="*/ 299103 h 1931350"/>
              <a:gd name="connsiteX33" fmla="*/ 68366 w 5870961"/>
              <a:gd name="connsiteY33" fmla="*/ 299103 h 1931350"/>
              <a:gd name="connsiteX34" fmla="*/ 0 w 5870961"/>
              <a:gd name="connsiteY34" fmla="*/ 222191 h 1931350"/>
              <a:gd name="connsiteX35" fmla="*/ 0 w 5870961"/>
              <a:gd name="connsiteY35" fmla="*/ 222191 h 1931350"/>
              <a:gd name="connsiteX0" fmla="*/ 5870961 w 5870961"/>
              <a:gd name="connsiteY0" fmla="*/ 145279 h 316194"/>
              <a:gd name="connsiteX1" fmla="*/ 5717136 w 5870961"/>
              <a:gd name="connsiteY1" fmla="*/ 94004 h 316194"/>
              <a:gd name="connsiteX2" fmla="*/ 5546221 w 5870961"/>
              <a:gd name="connsiteY2" fmla="*/ 119641 h 316194"/>
              <a:gd name="connsiteX3" fmla="*/ 5375305 w 5870961"/>
              <a:gd name="connsiteY3" fmla="*/ 102550 h 316194"/>
              <a:gd name="connsiteX4" fmla="*/ 5247118 w 5870961"/>
              <a:gd name="connsiteY4" fmla="*/ 136733 h 316194"/>
              <a:gd name="connsiteX5" fmla="*/ 5161660 w 5870961"/>
              <a:gd name="connsiteY5" fmla="*/ 136733 h 316194"/>
              <a:gd name="connsiteX6" fmla="*/ 5042019 w 5870961"/>
              <a:gd name="connsiteY6" fmla="*/ 119641 h 316194"/>
              <a:gd name="connsiteX7" fmla="*/ 4982198 w 5870961"/>
              <a:gd name="connsiteY7" fmla="*/ 111095 h 316194"/>
              <a:gd name="connsiteX8" fmla="*/ 4888194 w 5870961"/>
              <a:gd name="connsiteY8" fmla="*/ 170916 h 316194"/>
              <a:gd name="connsiteX9" fmla="*/ 4742916 w 5870961"/>
              <a:gd name="connsiteY9" fmla="*/ 136733 h 316194"/>
              <a:gd name="connsiteX10" fmla="*/ 4435267 w 5870961"/>
              <a:gd name="connsiteY10" fmla="*/ 76912 h 316194"/>
              <a:gd name="connsiteX11" fmla="*/ 4349809 w 5870961"/>
              <a:gd name="connsiteY11" fmla="*/ 0 h 316194"/>
              <a:gd name="connsiteX12" fmla="*/ 4161802 w 5870961"/>
              <a:gd name="connsiteY12" fmla="*/ 0 h 316194"/>
              <a:gd name="connsiteX13" fmla="*/ 3922520 w 5870961"/>
              <a:gd name="connsiteY13" fmla="*/ 111095 h 316194"/>
              <a:gd name="connsiteX14" fmla="*/ 3794333 w 5870961"/>
              <a:gd name="connsiteY14" fmla="*/ 230737 h 316194"/>
              <a:gd name="connsiteX15" fmla="*/ 3572142 w 5870961"/>
              <a:gd name="connsiteY15" fmla="*/ 316194 h 316194"/>
              <a:gd name="connsiteX16" fmla="*/ 3298677 w 5870961"/>
              <a:gd name="connsiteY16" fmla="*/ 316194 h 316194"/>
              <a:gd name="connsiteX17" fmla="*/ 3085032 w 5870961"/>
              <a:gd name="connsiteY17" fmla="*/ 273466 h 316194"/>
              <a:gd name="connsiteX18" fmla="*/ 2794475 w 5870961"/>
              <a:gd name="connsiteY18" fmla="*/ 213645 h 316194"/>
              <a:gd name="connsiteX19" fmla="*/ 2589376 w 5870961"/>
              <a:gd name="connsiteY19" fmla="*/ 145279 h 316194"/>
              <a:gd name="connsiteX20" fmla="*/ 2401368 w 5870961"/>
              <a:gd name="connsiteY20" fmla="*/ 68366 h 316194"/>
              <a:gd name="connsiteX21" fmla="*/ 2221906 w 5870961"/>
              <a:gd name="connsiteY21" fmla="*/ 85458 h 316194"/>
              <a:gd name="connsiteX22" fmla="*/ 2085174 w 5870961"/>
              <a:gd name="connsiteY22" fmla="*/ 162370 h 316194"/>
              <a:gd name="connsiteX23" fmla="*/ 1922804 w 5870961"/>
              <a:gd name="connsiteY23" fmla="*/ 213645 h 316194"/>
              <a:gd name="connsiteX24" fmla="*/ 1717705 w 5870961"/>
              <a:gd name="connsiteY24" fmla="*/ 213645 h 316194"/>
              <a:gd name="connsiteX25" fmla="*/ 1563880 w 5870961"/>
              <a:gd name="connsiteY25" fmla="*/ 179462 h 316194"/>
              <a:gd name="connsiteX26" fmla="*/ 1444239 w 5870961"/>
              <a:gd name="connsiteY26" fmla="*/ 59821 h 316194"/>
              <a:gd name="connsiteX27" fmla="*/ 1239140 w 5870961"/>
              <a:gd name="connsiteY27" fmla="*/ 0 h 316194"/>
              <a:gd name="connsiteX28" fmla="*/ 1051133 w 5870961"/>
              <a:gd name="connsiteY28" fmla="*/ 59821 h 316194"/>
              <a:gd name="connsiteX29" fmla="*/ 803305 w 5870961"/>
              <a:gd name="connsiteY29" fmla="*/ 179462 h 316194"/>
              <a:gd name="connsiteX30" fmla="*/ 564022 w 5870961"/>
              <a:gd name="connsiteY30" fmla="*/ 299103 h 316194"/>
              <a:gd name="connsiteX31" fmla="*/ 264920 w 5870961"/>
              <a:gd name="connsiteY31" fmla="*/ 299103 h 316194"/>
              <a:gd name="connsiteX32" fmla="*/ 68366 w 5870961"/>
              <a:gd name="connsiteY32" fmla="*/ 299103 h 316194"/>
              <a:gd name="connsiteX33" fmla="*/ 0 w 5870961"/>
              <a:gd name="connsiteY33" fmla="*/ 222191 h 316194"/>
              <a:gd name="connsiteX34" fmla="*/ 0 w 5870961"/>
              <a:gd name="connsiteY34" fmla="*/ 222191 h 31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70961" h="316194">
                <a:moveTo>
                  <a:pt x="5870961" y="145279"/>
                </a:moveTo>
                <a:lnTo>
                  <a:pt x="5717136" y="94004"/>
                </a:lnTo>
                <a:lnTo>
                  <a:pt x="5546221" y="119641"/>
                </a:lnTo>
                <a:lnTo>
                  <a:pt x="5375305" y="102550"/>
                </a:lnTo>
                <a:lnTo>
                  <a:pt x="5247118" y="136733"/>
                </a:lnTo>
                <a:lnTo>
                  <a:pt x="5161660" y="136733"/>
                </a:lnTo>
                <a:lnTo>
                  <a:pt x="5042019" y="119641"/>
                </a:lnTo>
                <a:lnTo>
                  <a:pt x="4982198" y="111095"/>
                </a:lnTo>
                <a:lnTo>
                  <a:pt x="4888194" y="170916"/>
                </a:lnTo>
                <a:lnTo>
                  <a:pt x="4742916" y="136733"/>
                </a:lnTo>
                <a:lnTo>
                  <a:pt x="4435267" y="76912"/>
                </a:lnTo>
                <a:lnTo>
                  <a:pt x="4349809" y="0"/>
                </a:lnTo>
                <a:lnTo>
                  <a:pt x="4161802" y="0"/>
                </a:lnTo>
                <a:lnTo>
                  <a:pt x="3922520" y="111095"/>
                </a:lnTo>
                <a:lnTo>
                  <a:pt x="3794333" y="230737"/>
                </a:lnTo>
                <a:lnTo>
                  <a:pt x="3572142" y="316194"/>
                </a:lnTo>
                <a:lnTo>
                  <a:pt x="3298677" y="316194"/>
                </a:lnTo>
                <a:lnTo>
                  <a:pt x="3085032" y="273466"/>
                </a:lnTo>
                <a:lnTo>
                  <a:pt x="2794475" y="213645"/>
                </a:lnTo>
                <a:lnTo>
                  <a:pt x="2589376" y="145279"/>
                </a:lnTo>
                <a:lnTo>
                  <a:pt x="2401368" y="68366"/>
                </a:lnTo>
                <a:lnTo>
                  <a:pt x="2221906" y="85458"/>
                </a:lnTo>
                <a:lnTo>
                  <a:pt x="2085174" y="162370"/>
                </a:lnTo>
                <a:lnTo>
                  <a:pt x="1922804" y="213645"/>
                </a:lnTo>
                <a:lnTo>
                  <a:pt x="1717705" y="213645"/>
                </a:lnTo>
                <a:lnTo>
                  <a:pt x="1563880" y="179462"/>
                </a:lnTo>
                <a:lnTo>
                  <a:pt x="1444239" y="59821"/>
                </a:lnTo>
                <a:lnTo>
                  <a:pt x="1239140" y="0"/>
                </a:lnTo>
                <a:lnTo>
                  <a:pt x="1051133" y="59821"/>
                </a:lnTo>
                <a:lnTo>
                  <a:pt x="803305" y="179462"/>
                </a:lnTo>
                <a:lnTo>
                  <a:pt x="564022" y="299103"/>
                </a:lnTo>
                <a:lnTo>
                  <a:pt x="264920" y="299103"/>
                </a:lnTo>
                <a:lnTo>
                  <a:pt x="68366" y="299103"/>
                </a:lnTo>
                <a:lnTo>
                  <a:pt x="0" y="222191"/>
                </a:lnTo>
                <a:lnTo>
                  <a:pt x="0" y="222191"/>
                </a:lnTo>
              </a:path>
            </a:pathLst>
          </a:custGeom>
          <a:noFill/>
          <a:ln w="19050" cap="flat" cmpd="sng" algn="ctr">
            <a:solidFill>
              <a:srgbClr val="FFC000"/>
            </a:solidFill>
            <a:prstDash val="solid"/>
          </a:ln>
          <a:effectLst/>
        </p:spPr>
        <p:txBody>
          <a:bodyPr rtlCol="0" anchor="ctr"/>
          <a:lstStyle/>
          <a:p>
            <a:pPr algn="ctr" defTabSz="1218662" fontAlgn="ctr">
              <a:defRPr/>
            </a:pPr>
            <a:endParaRPr lang="en-US" altLang="zh-CN" sz="1200" kern="0" dirty="0">
              <a:solidFill>
                <a:prstClr val="white"/>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84" name="直接连接符 83">
            <a:extLst>
              <a:ext uri="{FF2B5EF4-FFF2-40B4-BE49-F238E27FC236}">
                <a16:creationId xmlns:a16="http://schemas.microsoft.com/office/drawing/2014/main" id="{CA2F5FFF-DA5B-429F-82CB-A645BFC4652B}"/>
              </a:ext>
            </a:extLst>
          </p:cNvPr>
          <p:cNvCxnSpPr>
            <a:cxnSpLocks/>
          </p:cNvCxnSpPr>
          <p:nvPr/>
        </p:nvCxnSpPr>
        <p:spPr>
          <a:xfrm flipV="1">
            <a:off x="5011794" y="3776266"/>
            <a:ext cx="0" cy="938903"/>
          </a:xfrm>
          <a:prstGeom prst="line">
            <a:avLst/>
          </a:prstGeom>
          <a:noFill/>
          <a:ln w="6350" cap="flat" cmpd="sng" algn="ctr">
            <a:solidFill>
              <a:srgbClr val="666666">
                <a:lumMod val="65000"/>
              </a:srgbClr>
            </a:solidFill>
            <a:prstDash val="solid"/>
            <a:miter lim="800000"/>
          </a:ln>
          <a:effectLst/>
        </p:spPr>
      </p:cxnSp>
      <p:sp>
        <p:nvSpPr>
          <p:cNvPr id="85" name="文本框 84">
            <a:extLst>
              <a:ext uri="{FF2B5EF4-FFF2-40B4-BE49-F238E27FC236}">
                <a16:creationId xmlns:a16="http://schemas.microsoft.com/office/drawing/2014/main" id="{33A30501-E73B-412E-8F64-6260A4AB854D}"/>
              </a:ext>
            </a:extLst>
          </p:cNvPr>
          <p:cNvSpPr txBox="1"/>
          <p:nvPr/>
        </p:nvSpPr>
        <p:spPr>
          <a:xfrm>
            <a:off x="5065834" y="3753138"/>
            <a:ext cx="65967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Gbps/W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6" name="矩形 85">
            <a:extLst>
              <a:ext uri="{FF2B5EF4-FFF2-40B4-BE49-F238E27FC236}">
                <a16:creationId xmlns:a16="http://schemas.microsoft.com/office/drawing/2014/main" id="{369FE579-A1EF-4520-A978-6963C8EFC358}"/>
              </a:ext>
            </a:extLst>
          </p:cNvPr>
          <p:cNvSpPr/>
          <p:nvPr/>
        </p:nvSpPr>
        <p:spPr>
          <a:xfrm rot="10800000">
            <a:off x="10530224" y="4260714"/>
            <a:ext cx="140314" cy="323874"/>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7" name="矩形 86">
            <a:extLst>
              <a:ext uri="{FF2B5EF4-FFF2-40B4-BE49-F238E27FC236}">
                <a16:creationId xmlns:a16="http://schemas.microsoft.com/office/drawing/2014/main" id="{2D1313D7-F78E-405E-9A93-39F6DD7E2971}"/>
              </a:ext>
            </a:extLst>
          </p:cNvPr>
          <p:cNvSpPr/>
          <p:nvPr/>
        </p:nvSpPr>
        <p:spPr>
          <a:xfrm rot="10800000">
            <a:off x="9843929" y="4366790"/>
            <a:ext cx="140314" cy="21779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8" name="矩形 87">
            <a:extLst>
              <a:ext uri="{FF2B5EF4-FFF2-40B4-BE49-F238E27FC236}">
                <a16:creationId xmlns:a16="http://schemas.microsoft.com/office/drawing/2014/main" id="{A28C1D82-4BFC-4F36-A84C-5CA662BD7A60}"/>
              </a:ext>
            </a:extLst>
          </p:cNvPr>
          <p:cNvSpPr/>
          <p:nvPr/>
        </p:nvSpPr>
        <p:spPr>
          <a:xfrm rot="10800000">
            <a:off x="9227791" y="4325237"/>
            <a:ext cx="127122" cy="263149"/>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89" name="矩形 88">
            <a:extLst>
              <a:ext uri="{FF2B5EF4-FFF2-40B4-BE49-F238E27FC236}">
                <a16:creationId xmlns:a16="http://schemas.microsoft.com/office/drawing/2014/main" id="{58A7FB83-A79B-4E6E-9497-8409674C74BF}"/>
              </a:ext>
            </a:extLst>
          </p:cNvPr>
          <p:cNvSpPr/>
          <p:nvPr/>
        </p:nvSpPr>
        <p:spPr>
          <a:xfrm rot="10800000">
            <a:off x="8649956" y="4430761"/>
            <a:ext cx="140314" cy="153828"/>
          </a:xfrm>
          <a:prstGeom prst="rect">
            <a:avLst/>
          </a:prstGeom>
          <a:solidFill>
            <a:srgbClr val="EBEBEB">
              <a:lumMod val="90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3">
              <a:defRPr/>
            </a:pPr>
            <a:endParaRPr lang="zh-CN" altLang="en-US" sz="1200" kern="0">
              <a:solidFill>
                <a:srgbClr val="FFFFFF"/>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90" name="直接连接符 89">
            <a:extLst>
              <a:ext uri="{FF2B5EF4-FFF2-40B4-BE49-F238E27FC236}">
                <a16:creationId xmlns:a16="http://schemas.microsoft.com/office/drawing/2014/main" id="{A823E8D4-4263-4E39-95C5-2A71B19EA600}"/>
              </a:ext>
            </a:extLst>
          </p:cNvPr>
          <p:cNvCxnSpPr/>
          <p:nvPr/>
        </p:nvCxnSpPr>
        <p:spPr>
          <a:xfrm>
            <a:off x="8377069" y="4584589"/>
            <a:ext cx="2433785" cy="0"/>
          </a:xfrm>
          <a:prstGeom prst="line">
            <a:avLst/>
          </a:prstGeom>
          <a:noFill/>
          <a:ln w="6350" cap="flat" cmpd="sng" algn="ctr">
            <a:solidFill>
              <a:srgbClr val="666666">
                <a:lumMod val="65000"/>
              </a:srgbClr>
            </a:solidFill>
            <a:prstDash val="solid"/>
            <a:miter lim="800000"/>
          </a:ln>
          <a:effectLst/>
        </p:spPr>
      </p:cxnSp>
      <p:cxnSp>
        <p:nvCxnSpPr>
          <p:cNvPr id="91" name="直接连接符 90">
            <a:extLst>
              <a:ext uri="{FF2B5EF4-FFF2-40B4-BE49-F238E27FC236}">
                <a16:creationId xmlns:a16="http://schemas.microsoft.com/office/drawing/2014/main" id="{B727C878-F7AB-42ED-8F46-B9DEB676FD71}"/>
              </a:ext>
            </a:extLst>
          </p:cNvPr>
          <p:cNvCxnSpPr>
            <a:cxnSpLocks/>
          </p:cNvCxnSpPr>
          <p:nvPr/>
        </p:nvCxnSpPr>
        <p:spPr>
          <a:xfrm flipV="1">
            <a:off x="8376522" y="3649483"/>
            <a:ext cx="0" cy="938903"/>
          </a:xfrm>
          <a:prstGeom prst="line">
            <a:avLst/>
          </a:prstGeom>
          <a:noFill/>
          <a:ln w="6350" cap="flat" cmpd="sng" algn="ctr">
            <a:solidFill>
              <a:srgbClr val="666666">
                <a:lumMod val="65000"/>
              </a:srgbClr>
            </a:solidFill>
            <a:prstDash val="solid"/>
            <a:miter lim="800000"/>
          </a:ln>
          <a:effectLst/>
        </p:spPr>
      </p:cxnSp>
      <p:sp>
        <p:nvSpPr>
          <p:cNvPr id="92" name="文本框 91">
            <a:extLst>
              <a:ext uri="{FF2B5EF4-FFF2-40B4-BE49-F238E27FC236}">
                <a16:creationId xmlns:a16="http://schemas.microsoft.com/office/drawing/2014/main" id="{A4CBC8B5-2A1B-438B-A574-6A9FDBC0978D}"/>
              </a:ext>
            </a:extLst>
          </p:cNvPr>
          <p:cNvSpPr txBox="1"/>
          <p:nvPr/>
        </p:nvSpPr>
        <p:spPr>
          <a:xfrm>
            <a:off x="8123553" y="3668860"/>
            <a:ext cx="343046"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KW</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3" name="文本框 92">
            <a:extLst>
              <a:ext uri="{FF2B5EF4-FFF2-40B4-BE49-F238E27FC236}">
                <a16:creationId xmlns:a16="http://schemas.microsoft.com/office/drawing/2014/main" id="{568AEC6F-6884-4B3D-A860-83EE72262F47}"/>
              </a:ext>
            </a:extLst>
          </p:cNvPr>
          <p:cNvSpPr txBox="1"/>
          <p:nvPr/>
        </p:nvSpPr>
        <p:spPr>
          <a:xfrm>
            <a:off x="8393625"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4" name="文本框 93">
            <a:extLst>
              <a:ext uri="{FF2B5EF4-FFF2-40B4-BE49-F238E27FC236}">
                <a16:creationId xmlns:a16="http://schemas.microsoft.com/office/drawing/2014/main" id="{BBE9CC21-FC76-4D3C-9719-BB3A4EFB85ED}"/>
              </a:ext>
            </a:extLst>
          </p:cNvPr>
          <p:cNvSpPr txBox="1"/>
          <p:nvPr/>
        </p:nvSpPr>
        <p:spPr>
          <a:xfrm>
            <a:off x="9050358"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5" name="文本框 94">
            <a:extLst>
              <a:ext uri="{FF2B5EF4-FFF2-40B4-BE49-F238E27FC236}">
                <a16:creationId xmlns:a16="http://schemas.microsoft.com/office/drawing/2014/main" id="{63ECCB29-FD58-4EF1-9F16-A85CBE0FFBDF}"/>
              </a:ext>
            </a:extLst>
          </p:cNvPr>
          <p:cNvSpPr txBox="1"/>
          <p:nvPr/>
        </p:nvSpPr>
        <p:spPr>
          <a:xfrm>
            <a:off x="971227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6" name="文本框 95">
            <a:extLst>
              <a:ext uri="{FF2B5EF4-FFF2-40B4-BE49-F238E27FC236}">
                <a16:creationId xmlns:a16="http://schemas.microsoft.com/office/drawing/2014/main" id="{7208BAA3-1D58-48C5-832C-3585641D246A}"/>
              </a:ext>
            </a:extLst>
          </p:cNvPr>
          <p:cNvSpPr txBox="1"/>
          <p:nvPr/>
        </p:nvSpPr>
        <p:spPr>
          <a:xfrm>
            <a:off x="10363200" y="4560899"/>
            <a:ext cx="720537"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D</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7" name="文本框 96">
            <a:extLst>
              <a:ext uri="{FF2B5EF4-FFF2-40B4-BE49-F238E27FC236}">
                <a16:creationId xmlns:a16="http://schemas.microsoft.com/office/drawing/2014/main" id="{8E041D5B-C09A-4AED-A6CC-6E6A954BF0A0}"/>
              </a:ext>
            </a:extLst>
          </p:cNvPr>
          <p:cNvSpPr txBox="1"/>
          <p:nvPr/>
        </p:nvSpPr>
        <p:spPr>
          <a:xfrm>
            <a:off x="9183916" y="3949442"/>
            <a:ext cx="108614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Saved power</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8" name="文本框 97">
            <a:extLst>
              <a:ext uri="{FF2B5EF4-FFF2-40B4-BE49-F238E27FC236}">
                <a16:creationId xmlns:a16="http://schemas.microsoft.com/office/drawing/2014/main" id="{35AD090E-32BA-4227-93FF-AAC65914FFDE}"/>
              </a:ext>
            </a:extLst>
          </p:cNvPr>
          <p:cNvSpPr txBox="1"/>
          <p:nvPr/>
        </p:nvSpPr>
        <p:spPr>
          <a:xfrm>
            <a:off x="2809354" y="3679788"/>
            <a:ext cx="1303200" cy="36918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Real-time power consumption</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99" name="文本框 98">
            <a:extLst>
              <a:ext uri="{FF2B5EF4-FFF2-40B4-BE49-F238E27FC236}">
                <a16:creationId xmlns:a16="http://schemas.microsoft.com/office/drawing/2014/main" id="{723B7184-43F5-48FB-8762-2D97DB711480}"/>
              </a:ext>
            </a:extLst>
          </p:cNvPr>
          <p:cNvSpPr txBox="1"/>
          <p:nvPr/>
        </p:nvSpPr>
        <p:spPr>
          <a:xfrm>
            <a:off x="4317280" y="3795253"/>
            <a:ext cx="344419"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TEE</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00" name="直接箭头连接符 99">
            <a:extLst>
              <a:ext uri="{FF2B5EF4-FFF2-40B4-BE49-F238E27FC236}">
                <a16:creationId xmlns:a16="http://schemas.microsoft.com/office/drawing/2014/main" id="{5F39EC72-F496-485A-B0F1-FCD2DCF51D46}"/>
              </a:ext>
            </a:extLst>
          </p:cNvPr>
          <p:cNvCxnSpPr>
            <a:cxnSpLocks/>
            <a:endCxn id="83" idx="10"/>
          </p:cNvCxnSpPr>
          <p:nvPr/>
        </p:nvCxnSpPr>
        <p:spPr>
          <a:xfrm flipH="1">
            <a:off x="4417846" y="3952864"/>
            <a:ext cx="16982" cy="299074"/>
          </a:xfrm>
          <a:prstGeom prst="straightConnector1">
            <a:avLst/>
          </a:prstGeom>
          <a:noFill/>
          <a:ln w="6350" cap="flat" cmpd="sng" algn="ctr">
            <a:solidFill>
              <a:srgbClr val="C7000A"/>
            </a:solidFill>
            <a:prstDash val="solid"/>
            <a:miter lim="800000"/>
            <a:tailEnd type="triangle"/>
          </a:ln>
          <a:effectLst/>
        </p:spPr>
      </p:cxnSp>
      <p:cxnSp>
        <p:nvCxnSpPr>
          <p:cNvPr id="101" name="直接箭头连接符 100">
            <a:extLst>
              <a:ext uri="{FF2B5EF4-FFF2-40B4-BE49-F238E27FC236}">
                <a16:creationId xmlns:a16="http://schemas.microsoft.com/office/drawing/2014/main" id="{609E6519-2F05-4C21-B95C-E723942D679A}"/>
              </a:ext>
            </a:extLst>
          </p:cNvPr>
          <p:cNvCxnSpPr>
            <a:cxnSpLocks/>
          </p:cNvCxnSpPr>
          <p:nvPr/>
        </p:nvCxnSpPr>
        <p:spPr>
          <a:xfrm flipH="1">
            <a:off x="3041506" y="4082606"/>
            <a:ext cx="275552" cy="343203"/>
          </a:xfrm>
          <a:prstGeom prst="straightConnector1">
            <a:avLst/>
          </a:prstGeom>
          <a:noFill/>
          <a:ln w="6350" cap="flat" cmpd="sng" algn="ctr">
            <a:solidFill>
              <a:srgbClr val="C7000A"/>
            </a:solidFill>
            <a:prstDash val="solid"/>
            <a:miter lim="800000"/>
            <a:tailEnd type="triangle"/>
          </a:ln>
          <a:effectLst/>
        </p:spPr>
      </p:cxnSp>
      <p:cxnSp>
        <p:nvCxnSpPr>
          <p:cNvPr id="102" name="直接箭头连接符 101">
            <a:extLst>
              <a:ext uri="{FF2B5EF4-FFF2-40B4-BE49-F238E27FC236}">
                <a16:creationId xmlns:a16="http://schemas.microsoft.com/office/drawing/2014/main" id="{A5062E61-B456-41A4-A44A-0631B68CC406}"/>
              </a:ext>
            </a:extLst>
          </p:cNvPr>
          <p:cNvCxnSpPr>
            <a:cxnSpLocks/>
          </p:cNvCxnSpPr>
          <p:nvPr/>
        </p:nvCxnSpPr>
        <p:spPr>
          <a:xfrm flipH="1">
            <a:off x="9368105" y="4170162"/>
            <a:ext cx="225856" cy="184246"/>
          </a:xfrm>
          <a:prstGeom prst="straightConnector1">
            <a:avLst/>
          </a:prstGeom>
          <a:noFill/>
          <a:ln w="6350" cap="flat" cmpd="sng" algn="ctr">
            <a:solidFill>
              <a:srgbClr val="C7000A"/>
            </a:solidFill>
            <a:prstDash val="solid"/>
            <a:miter lim="800000"/>
            <a:tailEnd type="triangle"/>
          </a:ln>
          <a:effectLst/>
        </p:spPr>
      </p:cxnSp>
      <p:sp>
        <p:nvSpPr>
          <p:cNvPr id="103" name="文本框 102">
            <a:extLst>
              <a:ext uri="{FF2B5EF4-FFF2-40B4-BE49-F238E27FC236}">
                <a16:creationId xmlns:a16="http://schemas.microsoft.com/office/drawing/2014/main" id="{0C02E8ED-73AF-4AC7-A2F4-5B049075B64F}"/>
              </a:ext>
            </a:extLst>
          </p:cNvPr>
          <p:cNvSpPr txBox="1"/>
          <p:nvPr/>
        </p:nvSpPr>
        <p:spPr>
          <a:xfrm>
            <a:off x="8380440" y="544493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A</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4" name="文本框 103">
            <a:extLst>
              <a:ext uri="{FF2B5EF4-FFF2-40B4-BE49-F238E27FC236}">
                <a16:creationId xmlns:a16="http://schemas.microsoft.com/office/drawing/2014/main" id="{43F2E15E-6ECF-4D78-AB2D-EAA9BCD7FB14}"/>
              </a:ext>
            </a:extLst>
          </p:cNvPr>
          <p:cNvSpPr txBox="1"/>
          <p:nvPr/>
        </p:nvSpPr>
        <p:spPr>
          <a:xfrm>
            <a:off x="8380440" y="5686911"/>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B</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05" name="文本框 104">
            <a:extLst>
              <a:ext uri="{FF2B5EF4-FFF2-40B4-BE49-F238E27FC236}">
                <a16:creationId xmlns:a16="http://schemas.microsoft.com/office/drawing/2014/main" id="{AB69A0BF-CF21-4BF3-83DE-579247BEC338}"/>
              </a:ext>
            </a:extLst>
          </p:cNvPr>
          <p:cNvSpPr txBox="1"/>
          <p:nvPr/>
        </p:nvSpPr>
        <p:spPr>
          <a:xfrm>
            <a:off x="8380440" y="5928890"/>
            <a:ext cx="760171" cy="184594"/>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Router C</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pic>
        <p:nvPicPr>
          <p:cNvPr id="106" name="图片 105">
            <a:extLst>
              <a:ext uri="{FF2B5EF4-FFF2-40B4-BE49-F238E27FC236}">
                <a16:creationId xmlns:a16="http://schemas.microsoft.com/office/drawing/2014/main" id="{42C55DF7-27D1-4997-B636-AFBACD6037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48086" y="5447707"/>
            <a:ext cx="365663" cy="215916"/>
          </a:xfrm>
          <a:prstGeom prst="rect">
            <a:avLst/>
          </a:prstGeom>
        </p:spPr>
      </p:pic>
      <p:pic>
        <p:nvPicPr>
          <p:cNvPr id="107" name="图片 106">
            <a:extLst>
              <a:ext uri="{FF2B5EF4-FFF2-40B4-BE49-F238E27FC236}">
                <a16:creationId xmlns:a16="http://schemas.microsoft.com/office/drawing/2014/main" id="{B86D3B97-AF26-4C03-A847-26E50C28B6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58565" y="5696951"/>
            <a:ext cx="344707" cy="215916"/>
          </a:xfrm>
          <a:prstGeom prst="rect">
            <a:avLst/>
          </a:prstGeom>
        </p:spPr>
      </p:pic>
      <p:pic>
        <p:nvPicPr>
          <p:cNvPr id="108" name="图片 107">
            <a:extLst>
              <a:ext uri="{FF2B5EF4-FFF2-40B4-BE49-F238E27FC236}">
                <a16:creationId xmlns:a16="http://schemas.microsoft.com/office/drawing/2014/main" id="{34063D2F-EB65-4B18-B677-8B9544B652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58565" y="5930310"/>
            <a:ext cx="344707" cy="215916"/>
          </a:xfrm>
          <a:prstGeom prst="rect">
            <a:avLst/>
          </a:prstGeom>
        </p:spPr>
      </p:pic>
      <p:sp>
        <p:nvSpPr>
          <p:cNvPr id="109" name="文本框 108">
            <a:extLst>
              <a:ext uri="{FF2B5EF4-FFF2-40B4-BE49-F238E27FC236}">
                <a16:creationId xmlns:a16="http://schemas.microsoft.com/office/drawing/2014/main" id="{7BEA4949-5835-4AB6-B7CC-91A9CFEC9E14}"/>
              </a:ext>
            </a:extLst>
          </p:cNvPr>
          <p:cNvSpPr txBox="1"/>
          <p:nvPr/>
        </p:nvSpPr>
        <p:spPr>
          <a:xfrm>
            <a:off x="8607636" y="5218562"/>
            <a:ext cx="57628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Device</a:t>
            </a:r>
          </a:p>
        </p:txBody>
      </p:sp>
      <p:sp>
        <p:nvSpPr>
          <p:cNvPr id="110" name="文本框 109">
            <a:extLst>
              <a:ext uri="{FF2B5EF4-FFF2-40B4-BE49-F238E27FC236}">
                <a16:creationId xmlns:a16="http://schemas.microsoft.com/office/drawing/2014/main" id="{FE810B38-F5FF-438C-90EA-7025221C0A37}"/>
              </a:ext>
            </a:extLst>
          </p:cNvPr>
          <p:cNvSpPr txBox="1"/>
          <p:nvPr/>
        </p:nvSpPr>
        <p:spPr>
          <a:xfrm>
            <a:off x="9495359" y="5208650"/>
            <a:ext cx="1472350" cy="184618"/>
          </a:xfrm>
          <a:prstGeom prst="rect">
            <a:avLst/>
          </a:prstGeom>
          <a:noFill/>
        </p:spPr>
        <p:txBody>
          <a:bodyPr wrap="square" lIns="0" tIns="0" rIns="0" bIns="0" rtlCol="0">
            <a:spAutoFit/>
          </a:bodyPr>
          <a:lstStyle/>
          <a:p>
            <a:pPr defTabSz="914113">
              <a:defRPr/>
            </a:pPr>
            <a:r>
              <a:rPr kumimoji="1" lang="en-US" altLang="zh-CN"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rPr>
              <a:t>Energy saving switch</a:t>
            </a:r>
            <a:endParaRPr kumimoji="1" lang="zh-CN" altLang="en-US" sz="1200" dirty="0">
              <a:solidFill>
                <a:srgbClr val="000000"/>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cxnSp>
        <p:nvCxnSpPr>
          <p:cNvPr id="111" name="直接连接符 110">
            <a:extLst>
              <a:ext uri="{FF2B5EF4-FFF2-40B4-BE49-F238E27FC236}">
                <a16:creationId xmlns:a16="http://schemas.microsoft.com/office/drawing/2014/main" id="{5D2AB1EE-08FD-45BA-8141-C9DB6F9DD4E0}"/>
              </a:ext>
            </a:extLst>
          </p:cNvPr>
          <p:cNvCxnSpPr/>
          <p:nvPr/>
        </p:nvCxnSpPr>
        <p:spPr>
          <a:xfrm>
            <a:off x="8480925" y="5424009"/>
            <a:ext cx="2331069" cy="0"/>
          </a:xfrm>
          <a:prstGeom prst="line">
            <a:avLst/>
          </a:prstGeom>
          <a:noFill/>
          <a:ln w="6350" cap="flat" cmpd="sng" algn="ctr">
            <a:solidFill>
              <a:srgbClr val="666666">
                <a:lumMod val="65000"/>
              </a:srgbClr>
            </a:solidFill>
            <a:prstDash val="solid"/>
            <a:miter lim="800000"/>
          </a:ln>
          <a:effectLst/>
        </p:spPr>
      </p:cxnSp>
      <p:cxnSp>
        <p:nvCxnSpPr>
          <p:cNvPr id="112" name="直接连接符 111">
            <a:extLst>
              <a:ext uri="{FF2B5EF4-FFF2-40B4-BE49-F238E27FC236}">
                <a16:creationId xmlns:a16="http://schemas.microsoft.com/office/drawing/2014/main" id="{B34EC7A7-D341-4117-BF2F-94A2BD800170}"/>
              </a:ext>
            </a:extLst>
          </p:cNvPr>
          <p:cNvCxnSpPr>
            <a:cxnSpLocks/>
          </p:cNvCxnSpPr>
          <p:nvPr/>
        </p:nvCxnSpPr>
        <p:spPr>
          <a:xfrm>
            <a:off x="9339636" y="5197014"/>
            <a:ext cx="0" cy="985470"/>
          </a:xfrm>
          <a:prstGeom prst="line">
            <a:avLst/>
          </a:prstGeom>
          <a:noFill/>
          <a:ln w="6350" cap="flat" cmpd="sng" algn="ctr">
            <a:solidFill>
              <a:srgbClr val="666666">
                <a:lumMod val="65000"/>
              </a:srgbClr>
            </a:solidFill>
            <a:prstDash val="solid"/>
            <a:miter lim="800000"/>
          </a:ln>
          <a:effectLst/>
        </p:spPr>
      </p:cxnSp>
      <p:sp>
        <p:nvSpPr>
          <p:cNvPr id="113" name="Freeform 65">
            <a:extLst>
              <a:ext uri="{FF2B5EF4-FFF2-40B4-BE49-F238E27FC236}">
                <a16:creationId xmlns:a16="http://schemas.microsoft.com/office/drawing/2014/main" id="{8E1A0175-B074-499E-8C8E-54320834B919}"/>
              </a:ext>
            </a:extLst>
          </p:cNvPr>
          <p:cNvSpPr>
            <a:spLocks noChangeAspect="1" noChangeArrowheads="1"/>
          </p:cNvSpPr>
          <p:nvPr/>
        </p:nvSpPr>
        <p:spPr bwMode="auto">
          <a:xfrm>
            <a:off x="7007278" y="5506107"/>
            <a:ext cx="567397" cy="567249"/>
          </a:xfrm>
          <a:custGeom>
            <a:avLst/>
            <a:gdLst>
              <a:gd name="T0" fmla="*/ 457825 w 417"/>
              <a:gd name="T1" fmla="*/ 243933 h 417"/>
              <a:gd name="T2" fmla="*/ 457825 w 417"/>
              <a:gd name="T3" fmla="*/ 243933 h 417"/>
              <a:gd name="T4" fmla="*/ 499882 w 417"/>
              <a:gd name="T5" fmla="*/ 169431 h 417"/>
              <a:gd name="T6" fmla="*/ 490269 w 417"/>
              <a:gd name="T7" fmla="*/ 127374 h 417"/>
              <a:gd name="T8" fmla="*/ 404953 w 417"/>
              <a:gd name="T9" fmla="*/ 94930 h 417"/>
              <a:gd name="T10" fmla="*/ 383323 w 417"/>
              <a:gd name="T11" fmla="*/ 20428 h 417"/>
              <a:gd name="T12" fmla="*/ 330451 w 417"/>
              <a:gd name="T13" fmla="*/ 0 h 417"/>
              <a:gd name="T14" fmla="*/ 255949 w 417"/>
              <a:gd name="T15" fmla="*/ 42057 h 417"/>
              <a:gd name="T16" fmla="*/ 181448 w 417"/>
              <a:gd name="T17" fmla="*/ 0 h 417"/>
              <a:gd name="T18" fmla="*/ 128576 w 417"/>
              <a:gd name="T19" fmla="*/ 20428 h 417"/>
              <a:gd name="T20" fmla="*/ 106946 w 417"/>
              <a:gd name="T21" fmla="*/ 94930 h 417"/>
              <a:gd name="T22" fmla="*/ 21630 w 417"/>
              <a:gd name="T23" fmla="*/ 127374 h 417"/>
              <a:gd name="T24" fmla="*/ 0 w 417"/>
              <a:gd name="T25" fmla="*/ 169431 h 417"/>
              <a:gd name="T26" fmla="*/ 52872 w 417"/>
              <a:gd name="T27" fmla="*/ 243933 h 417"/>
              <a:gd name="T28" fmla="*/ 0 w 417"/>
              <a:gd name="T29" fmla="*/ 330451 h 417"/>
              <a:gd name="T30" fmla="*/ 21630 w 417"/>
              <a:gd name="T31" fmla="*/ 372508 h 417"/>
              <a:gd name="T32" fmla="*/ 106946 w 417"/>
              <a:gd name="T33" fmla="*/ 394138 h 417"/>
              <a:gd name="T34" fmla="*/ 128576 w 417"/>
              <a:gd name="T35" fmla="*/ 478253 h 417"/>
              <a:gd name="T36" fmla="*/ 181448 w 417"/>
              <a:gd name="T37" fmla="*/ 499882 h 417"/>
              <a:gd name="T38" fmla="*/ 255949 w 417"/>
              <a:gd name="T39" fmla="*/ 447010 h 417"/>
              <a:gd name="T40" fmla="*/ 330451 w 417"/>
              <a:gd name="T41" fmla="*/ 499882 h 417"/>
              <a:gd name="T42" fmla="*/ 383323 w 417"/>
              <a:gd name="T43" fmla="*/ 478253 h 417"/>
              <a:gd name="T44" fmla="*/ 404953 w 417"/>
              <a:gd name="T45" fmla="*/ 394138 h 417"/>
              <a:gd name="T46" fmla="*/ 490269 w 417"/>
              <a:gd name="T47" fmla="*/ 372508 h 417"/>
              <a:gd name="T48" fmla="*/ 499882 w 417"/>
              <a:gd name="T49" fmla="*/ 318435 h 417"/>
              <a:gd name="T50" fmla="*/ 457825 w 417"/>
              <a:gd name="T51" fmla="*/ 243933 h 417"/>
              <a:gd name="T52" fmla="*/ 255949 w 417"/>
              <a:gd name="T53" fmla="*/ 350879 h 417"/>
              <a:gd name="T54" fmla="*/ 255949 w 417"/>
              <a:gd name="T55" fmla="*/ 350879 h 417"/>
              <a:gd name="T56" fmla="*/ 150205 w 417"/>
              <a:gd name="T57" fmla="*/ 243933 h 417"/>
              <a:gd name="T58" fmla="*/ 255949 w 417"/>
              <a:gd name="T59" fmla="*/ 138189 h 417"/>
              <a:gd name="T60" fmla="*/ 361694 w 417"/>
              <a:gd name="T61" fmla="*/ 243933 h 417"/>
              <a:gd name="T62" fmla="*/ 255949 w 417"/>
              <a:gd name="T63" fmla="*/ 350879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00B050"/>
          </a:solidFill>
          <a:ln>
            <a:noFill/>
          </a:ln>
          <a:effectLst/>
        </p:spPr>
        <p:txBody>
          <a:bodyPr wrap="none" lIns="34277" tIns="17139" rIns="34277" bIns="17139" anchor="ctr"/>
          <a:lstStyle/>
          <a:p>
            <a:pPr defTabSz="914035">
              <a:defRPr/>
            </a:pPr>
            <a:endParaRPr lang="zh-CN" altLang="en-US" sz="1200" kern="0">
              <a:solidFill>
                <a:prstClr val="black"/>
              </a:solidFill>
              <a:latin typeface="Huawei Sans" panose="020C0503030203020204" pitchFamily="34" charset="0"/>
              <a:ea typeface="微软雅黑" panose="020B0503020204020204" pitchFamily="34" charset="-122"/>
              <a:cs typeface="Huawei Sans" panose="020C0503030203020204" pitchFamily="34" charset="0"/>
              <a:sym typeface="Huawei Sans" panose="020C0503030203020204" pitchFamily="34" charset="0"/>
            </a:endParaRPr>
          </a:p>
        </p:txBody>
      </p:sp>
      <p:sp>
        <p:nvSpPr>
          <p:cNvPr id="114" name="文本框 113">
            <a:extLst>
              <a:ext uri="{FF2B5EF4-FFF2-40B4-BE49-F238E27FC236}">
                <a16:creationId xmlns:a16="http://schemas.microsoft.com/office/drawing/2014/main" id="{D84E9979-AACC-4FA5-AAB9-69A64FF041DE}"/>
              </a:ext>
            </a:extLst>
          </p:cNvPr>
          <p:cNvSpPr txBox="1"/>
          <p:nvPr/>
        </p:nvSpPr>
        <p:spPr>
          <a:xfrm>
            <a:off x="264291" y="5047926"/>
            <a:ext cx="5969065" cy="1569251"/>
          </a:xfrm>
          <a:prstGeom prst="rect">
            <a:avLst/>
          </a:prstGeom>
          <a:noFill/>
          <a:ln>
            <a:solidFill>
              <a:schemeClr val="tx1"/>
            </a:solidFill>
          </a:ln>
        </p:spPr>
        <p:txBody>
          <a:bodyPr wrap="square" rtlCol="0">
            <a:spAutoFit/>
          </a:bodyPr>
          <a:lstStyle/>
          <a:p>
            <a:pPr marL="285664" indent="-285664">
              <a:buFont typeface="Wingdings" pitchFamily="2" charset="2"/>
              <a:buChar char="Ø"/>
            </a:pPr>
            <a:r>
              <a:rPr lang="en-US" altLang="zh-CN" sz="1600" dirty="0">
                <a:solidFill>
                  <a:prstClr val="black"/>
                </a:solidFill>
              </a:rPr>
              <a:t>Requirements of GREEN:</a:t>
            </a:r>
          </a:p>
          <a:p>
            <a:pPr marL="342797" indent="-342797">
              <a:buFont typeface="+mj-lt"/>
              <a:buAutoNum type="arabicPeriod"/>
            </a:pPr>
            <a:r>
              <a:rPr lang="en-US" altLang="zh-CN" sz="1600" dirty="0">
                <a:solidFill>
                  <a:prstClr val="black"/>
                </a:solidFill>
              </a:rPr>
              <a:t>Ability to provide observability to Network wide Energy Efficiency Statistics Data</a:t>
            </a:r>
          </a:p>
          <a:p>
            <a:pPr marL="342797" indent="-342797">
              <a:buFont typeface="+mj-lt"/>
              <a:buAutoNum type="arabicPeriod"/>
            </a:pPr>
            <a:r>
              <a:rPr lang="en-US" altLang="zh-CN" sz="1600" dirty="0">
                <a:solidFill>
                  <a:prstClr val="black"/>
                </a:solidFill>
              </a:rPr>
              <a:t>Ability to provide observability to Network Wide Energy Consumption Statistics data.</a:t>
            </a:r>
          </a:p>
          <a:p>
            <a:pPr marL="342797" indent="-342797">
              <a:buFont typeface="+mj-lt"/>
              <a:buAutoNum type="arabicPeriod"/>
            </a:pPr>
            <a:r>
              <a:rPr lang="en-US" altLang="zh-CN" sz="1600" dirty="0">
                <a:solidFill>
                  <a:prstClr val="black"/>
                </a:solidFill>
              </a:rPr>
              <a:t>Ability to discover energy saving capability for each device type</a:t>
            </a:r>
          </a:p>
        </p:txBody>
      </p:sp>
      <p:sp>
        <p:nvSpPr>
          <p:cNvPr id="4" name="Rounded Rectangle 3">
            <a:extLst>
              <a:ext uri="{FF2B5EF4-FFF2-40B4-BE49-F238E27FC236}">
                <a16:creationId xmlns:a16="http://schemas.microsoft.com/office/drawing/2014/main" id="{B9E81902-8B37-C021-35C5-8C84A4E85B1B}"/>
              </a:ext>
            </a:extLst>
          </p:cNvPr>
          <p:cNvSpPr/>
          <p:nvPr/>
        </p:nvSpPr>
        <p:spPr>
          <a:xfrm>
            <a:off x="8790270" y="1510912"/>
            <a:ext cx="3291548" cy="141531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s-ES" sz="1100" dirty="0"/>
              <a:t>As per Energy </a:t>
            </a:r>
            <a:r>
              <a:rPr lang="es-ES" sz="1100" dirty="0" err="1"/>
              <a:t>Efficiency</a:t>
            </a:r>
            <a:r>
              <a:rPr lang="es-ES" sz="1100" dirty="0"/>
              <a:t> </a:t>
            </a:r>
            <a:r>
              <a:rPr lang="es-ES" sz="1100" dirty="0" err="1"/>
              <a:t>defined</a:t>
            </a:r>
            <a:r>
              <a:rPr lang="es-ES" sz="1100" dirty="0"/>
              <a:t> in ITU/ETSI/ATIS</a:t>
            </a:r>
          </a:p>
          <a:p>
            <a:r>
              <a:rPr lang="es-ES" sz="1100" dirty="0"/>
              <a:t>use case </a:t>
            </a:r>
            <a:r>
              <a:rPr lang="es-ES" sz="1100" dirty="0" err="1"/>
              <a:t>forcuses</a:t>
            </a:r>
            <a:r>
              <a:rPr lang="es-ES" sz="1100" dirty="0"/>
              <a:t> in run-time </a:t>
            </a:r>
            <a:r>
              <a:rPr lang="es-ES" sz="1100" dirty="0" err="1"/>
              <a:t>operations</a:t>
            </a:r>
            <a:r>
              <a:rPr lang="es-ES" sz="1100" dirty="0"/>
              <a:t> vs </a:t>
            </a:r>
            <a:r>
              <a:rPr lang="es-ES" sz="1100" dirty="0" err="1"/>
              <a:t>controled</a:t>
            </a:r>
            <a:r>
              <a:rPr lang="es-ES" sz="1100" dirty="0"/>
              <a:t> </a:t>
            </a:r>
            <a:r>
              <a:rPr lang="es-ES" sz="1100" dirty="0" err="1"/>
              <a:t>environment</a:t>
            </a:r>
            <a:endParaRPr lang="es-ES" sz="1100" dirty="0"/>
          </a:p>
          <a:p>
            <a:pPr marL="171450" indent="-171450">
              <a:buFont typeface="Arial" panose="020B0604020202020204" pitchFamily="34" charset="0"/>
              <a:buChar char="•"/>
            </a:pPr>
            <a:r>
              <a:rPr lang="es-ES" sz="1100" dirty="0" err="1"/>
              <a:t>consider</a:t>
            </a:r>
            <a:r>
              <a:rPr lang="es-ES" sz="1100" dirty="0"/>
              <a:t> </a:t>
            </a:r>
            <a:r>
              <a:rPr lang="es-ES" sz="1100" dirty="0" err="1"/>
              <a:t>feedback</a:t>
            </a:r>
            <a:r>
              <a:rPr lang="es-ES" sz="1100" dirty="0"/>
              <a:t>  </a:t>
            </a:r>
            <a:r>
              <a:rPr lang="es-ES" sz="1100" dirty="0" err="1"/>
              <a:t>from</a:t>
            </a:r>
            <a:r>
              <a:rPr lang="es-ES" sz="1100" dirty="0"/>
              <a:t> NGMN </a:t>
            </a:r>
            <a:r>
              <a:rPr lang="es-ES" sz="1100" dirty="0" err="1"/>
              <a:t>focus</a:t>
            </a:r>
            <a:r>
              <a:rPr lang="es-ES" sz="1100" dirty="0"/>
              <a:t> </a:t>
            </a:r>
            <a:r>
              <a:rPr lang="es-ES" sz="1100" dirty="0" err="1"/>
              <a:t>group</a:t>
            </a:r>
            <a:r>
              <a:rPr lang="es-ES" sz="1100" dirty="0"/>
              <a:t>:</a:t>
            </a:r>
          </a:p>
          <a:p>
            <a:r>
              <a:rPr lang="en-GB" sz="1100" dirty="0"/>
              <a:t>(focus measurement data/ performance data):</a:t>
            </a:r>
          </a:p>
          <a:p>
            <a:r>
              <a:rPr lang="en-GB" sz="1100" dirty="0"/>
              <a:t>sensor data per component</a:t>
            </a:r>
          </a:p>
          <a:p>
            <a:r>
              <a:rPr lang="en-GB" sz="1100" dirty="0"/>
              <a:t>YANG model to access measurement data</a:t>
            </a:r>
          </a:p>
          <a:p>
            <a:r>
              <a:rPr lang="en-GB" sz="1100" dirty="0"/>
              <a:t>energy efficiency API</a:t>
            </a:r>
            <a:endParaRPr lang="x-none" sz="1100" dirty="0"/>
          </a:p>
        </p:txBody>
      </p:sp>
      <p:sp>
        <p:nvSpPr>
          <p:cNvPr id="5" name="Slide Number Placeholder 4">
            <a:extLst>
              <a:ext uri="{FF2B5EF4-FFF2-40B4-BE49-F238E27FC236}">
                <a16:creationId xmlns:a16="http://schemas.microsoft.com/office/drawing/2014/main" id="{1BB22D91-758A-DC70-6E59-5125DF8208C7}"/>
              </a:ext>
            </a:extLst>
          </p:cNvPr>
          <p:cNvSpPr>
            <a:spLocks noGrp="1"/>
          </p:cNvSpPr>
          <p:nvPr>
            <p:ph type="sldNum" sz="quarter" idx="12"/>
          </p:nvPr>
        </p:nvSpPr>
        <p:spPr/>
        <p:txBody>
          <a:bodyPr/>
          <a:lstStyle/>
          <a:p>
            <a:fld id="{845A7628-4FF7-4E43-A656-E26233466BC4}"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23988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1116-FA4D-D185-042F-2DEB6538C13A}"/>
              </a:ext>
            </a:extLst>
          </p:cNvPr>
          <p:cNvSpPr>
            <a:spLocks noGrp="1"/>
          </p:cNvSpPr>
          <p:nvPr>
            <p:ph type="title"/>
          </p:nvPr>
        </p:nvSpPr>
        <p:spPr/>
        <p:txBody>
          <a:bodyPr/>
          <a:lstStyle/>
          <a:p>
            <a:r>
              <a:rPr lang="x-none" dirty="0">
                <a:latin typeface="CiscoSansTT ExtraLight" panose="020B0303020201020303" pitchFamily="34" charset="0"/>
                <a:cs typeface="CiscoSansTT ExtraLight" panose="020B0303020201020303" pitchFamily="34" charset="0"/>
              </a:rPr>
              <a:t>Template Proposal for the Use Cases </a:t>
            </a:r>
            <a:br>
              <a:rPr lang="x-none" dirty="0">
                <a:latin typeface="CiscoSansTT ExtraLight" panose="020B0303020201020303" pitchFamily="34" charset="0"/>
                <a:cs typeface="CiscoSansTT ExtraLight" panose="020B0303020201020303" pitchFamily="34" charset="0"/>
              </a:rPr>
            </a:br>
            <a:r>
              <a:rPr lang="x-none" sz="3200" dirty="0">
                <a:latin typeface="CiscoSansTT ExtraLight" panose="020B0303020201020303" pitchFamily="34" charset="0"/>
                <a:cs typeface="CiscoSansTT ExtraLight" panose="020B0303020201020303" pitchFamily="34" charset="0"/>
              </a:rPr>
              <a:t>(by Carlos Jesús Bernardos)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027846F1-52B3-1F37-3C83-664279183045}"/>
              </a:ext>
            </a:extLst>
          </p:cNvPr>
          <p:cNvSpPr>
            <a:spLocks noGrp="1"/>
          </p:cNvSpPr>
          <p:nvPr>
            <p:ph idx="1"/>
          </p:nvPr>
        </p:nvSpPr>
        <p:spPr/>
        <p:txBody>
          <a:bodyPr>
            <a:normAutofit fontScale="55000" lnSpcReduction="20000"/>
          </a:bodyPr>
          <a:lstStyle/>
          <a:p>
            <a:pPr marL="0" indent="0">
              <a:buNone/>
            </a:pPr>
            <a:r>
              <a:rPr lang="en-GB" dirty="0"/>
              <a:t>## Use case description</a:t>
            </a:r>
          </a:p>
          <a:p>
            <a:pPr marL="0" indent="0">
              <a:buNone/>
            </a:pPr>
            <a:r>
              <a:rPr lang="en-GB" dirty="0"/>
              <a:t>General description of the use case.</a:t>
            </a:r>
          </a:p>
          <a:p>
            <a:pPr marL="0" indent="0">
              <a:buNone/>
            </a:pPr>
            <a:r>
              <a:rPr lang="en-GB" dirty="0"/>
              <a:t> </a:t>
            </a:r>
          </a:p>
          <a:p>
            <a:pPr marL="0" indent="0">
              <a:buNone/>
            </a:pPr>
            <a:r>
              <a:rPr lang="en-GB" dirty="0"/>
              <a:t>## GREEN WG Specifics</a:t>
            </a:r>
          </a:p>
          <a:p>
            <a:pPr marL="0" indent="0">
              <a:buNone/>
            </a:pPr>
            <a:r>
              <a:rPr lang="en-GB" dirty="0"/>
              <a:t>(if there are no GREEN specific aspects, then it is not a UC to be documented)</a:t>
            </a:r>
          </a:p>
          <a:p>
            <a:pPr marL="0" indent="0">
              <a:buNone/>
            </a:pPr>
            <a:r>
              <a:rPr lang="en-GB" dirty="0"/>
              <a:t>For example, the use case involves components that can report on energy consumption and that might be reconfigured (on a local or global scale) to operate based on energy goals/limitations.</a:t>
            </a:r>
          </a:p>
          <a:p>
            <a:pPr marL="0" indent="0">
              <a:buNone/>
            </a:pPr>
            <a:r>
              <a:rPr lang="en-GB" dirty="0"/>
              <a:t> </a:t>
            </a:r>
          </a:p>
          <a:p>
            <a:pPr marL="0" indent="0">
              <a:buNone/>
            </a:pPr>
            <a:r>
              <a:rPr lang="en-GB" dirty="0"/>
              <a:t>## Requirements for GREEN WG</a:t>
            </a:r>
          </a:p>
          <a:p>
            <a:pPr marL="0" indent="0">
              <a:buNone/>
            </a:pPr>
            <a:r>
              <a:rPr lang="en-GB" dirty="0"/>
              <a:t>Examples (can be split into different categories to facilitate a summary at the end of the document):</a:t>
            </a:r>
          </a:p>
          <a:p>
            <a:pPr marL="0" indent="0">
              <a:buNone/>
            </a:pPr>
            <a:r>
              <a:rPr lang="en-GB" dirty="0"/>
              <a:t>- Granularity of measurements should be per component, per line, per port…</a:t>
            </a:r>
          </a:p>
          <a:p>
            <a:pPr marL="0" indent="0">
              <a:buNone/>
            </a:pPr>
            <a:r>
              <a:rPr lang="en-GB" dirty="0"/>
              <a:t>- Ability to switch on/off, put on sleep mode… components.</a:t>
            </a:r>
          </a:p>
          <a:p>
            <a:pPr marL="0" indent="0">
              <a:buNone/>
            </a:pPr>
            <a:r>
              <a:rPr lang="en-GB" dirty="0"/>
              <a:t>- Ability to reconfigure hardware mode based on power savings (e.g., reduce reliability or speed).</a:t>
            </a:r>
          </a:p>
          <a:p>
            <a:pPr marL="0" indent="0">
              <a:buNone/>
            </a:pPr>
            <a:r>
              <a:rPr lang="en-GB" dirty="0"/>
              <a:t>- Ability to operate globally (not constrained to just one device) based on power savings/goals (e.g., steer traffic using a different path that consumes less energy)</a:t>
            </a:r>
          </a:p>
        </p:txBody>
      </p:sp>
      <p:sp>
        <p:nvSpPr>
          <p:cNvPr id="4" name="Slide Number Placeholder 3">
            <a:extLst>
              <a:ext uri="{FF2B5EF4-FFF2-40B4-BE49-F238E27FC236}">
                <a16:creationId xmlns:a16="http://schemas.microsoft.com/office/drawing/2014/main" id="{B6430395-229E-98D7-5F53-C5BC69C75A60}"/>
              </a:ext>
            </a:extLst>
          </p:cNvPr>
          <p:cNvSpPr>
            <a:spLocks noGrp="1"/>
          </p:cNvSpPr>
          <p:nvPr>
            <p:ph type="sldNum" sz="quarter" idx="12"/>
          </p:nvPr>
        </p:nvSpPr>
        <p:spPr/>
        <p:txBody>
          <a:bodyPr/>
          <a:lstStyle/>
          <a:p>
            <a:fld id="{D488CFCA-3798-A148-8B8F-49B02D150D23}" type="slidenum">
              <a:rPr lang="x-none" smtClean="0"/>
              <a:t>2</a:t>
            </a:fld>
            <a:endParaRPr lang="x-none"/>
          </a:p>
        </p:txBody>
      </p:sp>
    </p:spTree>
    <p:extLst>
      <p:ext uri="{BB962C8B-B14F-4D97-AF65-F5344CB8AC3E}">
        <p14:creationId xmlns:p14="http://schemas.microsoft.com/office/powerpoint/2010/main" val="410364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2C99-5D2E-16D3-E920-BD3B017CE6FB}"/>
              </a:ext>
            </a:extLst>
          </p:cNvPr>
          <p:cNvSpPr>
            <a:spLocks noGrp="1"/>
          </p:cNvSpPr>
          <p:nvPr>
            <p:ph type="title"/>
          </p:nvPr>
        </p:nvSpPr>
        <p:spPr/>
        <p:txBody>
          <a:bodyPr>
            <a:normAutofit/>
          </a:bodyPr>
          <a:lstStyle/>
          <a:p>
            <a:pPr algn="l"/>
            <a:r>
              <a:rPr lang="x-none" dirty="0">
                <a:latin typeface="CiscoSansTT ExtraLight" panose="020B0303020201020303" pitchFamily="34" charset="0"/>
                <a:cs typeface="CiscoSansTT ExtraLight" panose="020B0303020201020303" pitchFamily="34" charset="0"/>
              </a:rPr>
              <a:t>Use Case 2.1 - </a:t>
            </a:r>
            <a:r>
              <a:rPr lang="en-GB" dirty="0">
                <a:solidFill>
                  <a:srgbClr val="1B1C1D"/>
                </a:solidFill>
                <a:effectLst/>
                <a:latin typeface="CiscoSansTT ExtraLight" panose="020B0303020201020303" pitchFamily="34" charset="0"/>
                <a:cs typeface="CiscoSansTT ExtraLight" panose="020B0303020201020303" pitchFamily="34" charset="0"/>
              </a:rPr>
              <a:t>Incremental Application of the GREEN Framework</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90D8686F-1345-5F21-3C43-7C2BBD05E95A}"/>
              </a:ext>
            </a:extLst>
          </p:cNvPr>
          <p:cNvSpPr>
            <a:spLocks noGrp="1"/>
          </p:cNvSpPr>
          <p:nvPr>
            <p:ph idx="1"/>
          </p:nvPr>
        </p:nvSpPr>
        <p:spPr/>
        <p:txBody>
          <a:bodyPr>
            <a:normAutofit fontScale="850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migrating legacy network devices to support energy efficiency.</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Example: an old router, aims to optimize its circuits to reduce power consumption and contribute to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Baseline Establishment: Set a reference point for typical energy usage.</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Component Migration: Transition hardware/software to support the GREEN framework.</a:t>
            </a:r>
          </a:p>
          <a:p>
            <a:pPr lvl="1"/>
            <a:r>
              <a:rPr lang="en-GB" dirty="0">
                <a:solidFill>
                  <a:srgbClr val="1B1C1D"/>
                </a:solidFill>
                <a:effectLst/>
                <a:latin typeface="CiscoSansTT ExtraLight" panose="020B0303020201020303" pitchFamily="34" charset="0"/>
                <a:cs typeface="CiscoSansTT ExtraLight" panose="020B0303020201020303" pitchFamily="34" charset="0"/>
              </a:rPr>
              <a:t>Network Level: Gradual implementation across the network.</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granularity, e.g., per line-card, per-port.</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Access to power consumption data without additional instrumentation.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Common energy efficiency metrics for devices/components.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Support for network-wide energy efficiency, including legacy devices.</a:t>
            </a:r>
          </a:p>
        </p:txBody>
      </p:sp>
      <p:sp>
        <p:nvSpPr>
          <p:cNvPr id="4" name="Slide Number Placeholder 3">
            <a:extLst>
              <a:ext uri="{FF2B5EF4-FFF2-40B4-BE49-F238E27FC236}">
                <a16:creationId xmlns:a16="http://schemas.microsoft.com/office/drawing/2014/main" id="{DF99A4E2-3771-D049-9CA4-58AF60691654}"/>
              </a:ext>
            </a:extLst>
          </p:cNvPr>
          <p:cNvSpPr>
            <a:spLocks noGrp="1"/>
          </p:cNvSpPr>
          <p:nvPr>
            <p:ph type="sldNum" sz="quarter" idx="12"/>
          </p:nvPr>
        </p:nvSpPr>
        <p:spPr/>
        <p:txBody>
          <a:bodyPr/>
          <a:lstStyle/>
          <a:p>
            <a:fld id="{D488CFCA-3798-A148-8B8F-49B02D150D23}" type="slidenum">
              <a:rPr lang="x-none" smtClean="0"/>
              <a:t>3</a:t>
            </a:fld>
            <a:endParaRPr lang="x-none"/>
          </a:p>
        </p:txBody>
      </p:sp>
    </p:spTree>
    <p:extLst>
      <p:ext uri="{BB962C8B-B14F-4D97-AF65-F5344CB8AC3E}">
        <p14:creationId xmlns:p14="http://schemas.microsoft.com/office/powerpoint/2010/main" val="19219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76F0-8CCC-430C-A5B7-14D11D63E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BB54B-0203-F428-8271-447BFFACB6A1}"/>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2</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Selective reduction of energy consumption in network parts proportional to traffic levels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61540031-BFC8-805B-0A50-1ABC602D1744}"/>
              </a:ext>
            </a:extLst>
          </p:cNvPr>
          <p:cNvSpPr>
            <a:spLocks noGrp="1"/>
          </p:cNvSpPr>
          <p:nvPr>
            <p:ph idx="1"/>
          </p:nvPr>
        </p:nvSpPr>
        <p:spPr/>
        <p:txBody>
          <a:bodyPr>
            <a:normAutofit fontScale="92500"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Typical traffic patterns </a:t>
            </a:r>
            <a:r>
              <a:rPr lang="en-US" dirty="0">
                <a:solidFill>
                  <a:srgbClr val="1B1C1D"/>
                </a:solidFill>
                <a:effectLst/>
                <a:latin typeface="CiscoSansTT ExtraLight" panose="020B0303020201020303" pitchFamily="34" charset="0"/>
                <a:cs typeface="CiscoSansTT ExtraLight" panose="020B0303020201020303" pitchFamily="34" charset="0"/>
              </a:rPr>
              <a:t>show peaks and valleys that can be exploited to reduce the energy consumption in the network proportionally to the traffic delivered.</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Reduction of energy consumption could be based on different mechanisms such as sleep modes of components or switching off capabilities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p:txBody>
      </p:sp>
      <p:sp>
        <p:nvSpPr>
          <p:cNvPr id="4" name="Slide Number Placeholder 3">
            <a:extLst>
              <a:ext uri="{FF2B5EF4-FFF2-40B4-BE49-F238E27FC236}">
                <a16:creationId xmlns:a16="http://schemas.microsoft.com/office/drawing/2014/main" id="{0B2387E3-90BE-7901-0269-76657B847B29}"/>
              </a:ext>
            </a:extLst>
          </p:cNvPr>
          <p:cNvSpPr>
            <a:spLocks noGrp="1"/>
          </p:cNvSpPr>
          <p:nvPr>
            <p:ph type="sldNum" sz="quarter" idx="12"/>
          </p:nvPr>
        </p:nvSpPr>
        <p:spPr/>
        <p:txBody>
          <a:bodyPr/>
          <a:lstStyle/>
          <a:p>
            <a:fld id="{D488CFCA-3798-A148-8B8F-49B02D150D23}" type="slidenum">
              <a:rPr lang="x-none" smtClean="0"/>
              <a:t>4</a:t>
            </a:fld>
            <a:endParaRPr lang="x-none"/>
          </a:p>
        </p:txBody>
      </p:sp>
    </p:spTree>
    <p:extLst>
      <p:ext uri="{BB962C8B-B14F-4D97-AF65-F5344CB8AC3E}">
        <p14:creationId xmlns:p14="http://schemas.microsoft.com/office/powerpoint/2010/main" val="224481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E36E7-C7A7-D2B9-5D9A-5BC638D62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974A5-0C2F-43E9-C038-FF0862AE82C0}"/>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2.3 - </a:t>
            </a:r>
            <a:r>
              <a:rPr lang="en-GB" dirty="0">
                <a:solidFill>
                  <a:srgbClr val="1B1C1D"/>
                </a:solidFill>
                <a:effectLst/>
                <a:latin typeface="CiscoSansTT ExtraLight" panose="020B0303020201020303" pitchFamily="34" charset="0"/>
                <a:cs typeface="CiscoSansTT ExtraLight" panose="020B0303020201020303" pitchFamily="34" charset="0"/>
              </a:rPr>
              <a:t>Reporting on Lifecycle Management</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C0D0461D-EA87-4E43-A5C6-6B20FFECE3D4}"/>
              </a:ext>
            </a:extLst>
          </p:cNvPr>
          <p:cNvSpPr>
            <a:spLocks noGrp="1"/>
          </p:cNvSpPr>
          <p:nvPr>
            <p:ph idx="1"/>
          </p:nvPr>
        </p:nvSpPr>
        <p:spPr/>
        <p:txBody>
          <a:bodyPr>
            <a:normAutofit fontScale="925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Involves tracking "embedded carbon" related to manufacturing, transport, recyclability, and end-of-life impacts.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Carbon Reporting: Correlates operation locations with carbon factors.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Mix: Incorporates diverse energy sources into efficiency strategies.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Data Collection: Embedded carbon data from vendor sources.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ISO Compliance: Align with ISO 14040/44 standards.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Source Visibility: Track and report on energy source usage and backup power states.</a:t>
            </a:r>
          </a:p>
          <a:p>
            <a:pPr marL="0" indent="0">
              <a:buNone/>
            </a:pPr>
            <a:endParaRPr lang="x-none" dirty="0">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id="{3956D3DC-5E07-BB54-6F9C-E19D3ABACEDC}"/>
              </a:ext>
            </a:extLst>
          </p:cNvPr>
          <p:cNvSpPr/>
          <p:nvPr/>
        </p:nvSpPr>
        <p:spPr>
          <a:xfrm>
            <a:off x="9564130" y="988541"/>
            <a:ext cx="1927654" cy="4819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Out of Scope?</a:t>
            </a:r>
          </a:p>
        </p:txBody>
      </p:sp>
      <p:sp>
        <p:nvSpPr>
          <p:cNvPr id="5" name="Slide Number Placeholder 4">
            <a:extLst>
              <a:ext uri="{FF2B5EF4-FFF2-40B4-BE49-F238E27FC236}">
                <a16:creationId xmlns:a16="http://schemas.microsoft.com/office/drawing/2014/main" id="{6E7B8335-8A5E-B857-247C-B89017396471}"/>
              </a:ext>
            </a:extLst>
          </p:cNvPr>
          <p:cNvSpPr>
            <a:spLocks noGrp="1"/>
          </p:cNvSpPr>
          <p:nvPr>
            <p:ph type="sldNum" sz="quarter" idx="12"/>
          </p:nvPr>
        </p:nvSpPr>
        <p:spPr/>
        <p:txBody>
          <a:bodyPr/>
          <a:lstStyle/>
          <a:p>
            <a:fld id="{D488CFCA-3798-A148-8B8F-49B02D150D23}" type="slidenum">
              <a:rPr lang="x-none" smtClean="0"/>
              <a:t>5</a:t>
            </a:fld>
            <a:endParaRPr lang="x-none"/>
          </a:p>
        </p:txBody>
      </p:sp>
    </p:spTree>
    <p:extLst>
      <p:ext uri="{BB962C8B-B14F-4D97-AF65-F5344CB8AC3E}">
        <p14:creationId xmlns:p14="http://schemas.microsoft.com/office/powerpoint/2010/main" val="141928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56F47-13B8-EE9F-84BF-44D0D6979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45F66-FBF2-4DE9-33EF-FF65F8C722FF}"/>
              </a:ext>
            </a:extLst>
          </p:cNvPr>
          <p:cNvSpPr>
            <a:spLocks noGrp="1"/>
          </p:cNvSpPr>
          <p:nvPr>
            <p:ph type="title"/>
          </p:nvPr>
        </p:nvSpPr>
        <p:spPr>
          <a:xfrm>
            <a:off x="838199" y="365125"/>
            <a:ext cx="10954407" cy="1325563"/>
          </a:xfrm>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2.4: </a:t>
            </a:r>
            <a:r>
              <a:rPr lang="en-GB" dirty="0">
                <a:solidFill>
                  <a:srgbClr val="1B1C1D"/>
                </a:solidFill>
                <a:effectLst/>
                <a:latin typeface="CiscoSansTT ExtraLight" panose="020B0303020201020303" pitchFamily="34" charset="0"/>
                <a:cs typeface="CiscoSansTT ExtraLight" panose="020B0303020201020303" pitchFamily="34" charset="0"/>
              </a:rPr>
              <a:t>Real-time Energy Metering of Virtualized or Cloud-native Network Functions</a:t>
            </a:r>
            <a:endParaRPr lang="x-none"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5A898597-1D4C-2B98-F02E-31E982473484}"/>
              </a:ext>
            </a:extLst>
          </p:cNvPr>
          <p:cNvSpPr>
            <a:spLocks noGrp="1"/>
          </p:cNvSpPr>
          <p:nvPr>
            <p:ph idx="1"/>
          </p:nvPr>
        </p:nvSpPr>
        <p:spPr/>
        <p:txBody>
          <a:bodyPr>
            <a:normAutofit fontScale="925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Facilitates precise real-time estimations of energy consumed by virtualized or cloud-native network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Real-time monitoring: Continuous energy consumption monitoring for virtualized functions.</a:t>
            </a:r>
          </a:p>
          <a:p>
            <a:pPr lvl="1"/>
            <a:r>
              <a:rPr lang="en-GB" dirty="0">
                <a:solidFill>
                  <a:srgbClr val="1B1C1D"/>
                </a:solidFill>
                <a:effectLst/>
                <a:latin typeface="CiscoSansTT ExtraLight" panose="020B0303020201020303" pitchFamily="34" charset="0"/>
                <a:cs typeface="CiscoSansTT ExtraLight" panose="020B0303020201020303" pitchFamily="34" charset="0"/>
              </a:rPr>
              <a:t>Precision estimation: techniques for accurate energy use estimation.</a:t>
            </a:r>
          </a:p>
          <a:p>
            <a:pPr lvl="1"/>
            <a:r>
              <a:rPr lang="en-GB" dirty="0">
                <a:solidFill>
                  <a:srgbClr val="1B1C1D"/>
                </a:solidFill>
                <a:effectLst/>
                <a:latin typeface="CiscoSansTT ExtraLight" panose="020B0303020201020303" pitchFamily="34" charset="0"/>
                <a:cs typeface="CiscoSansTT ExtraLight" panose="020B0303020201020303" pitchFamily="34" charset="0"/>
              </a:rPr>
              <a:t>Cloud-native considerations: Adaptation to dynamic, scalable environments.</a:t>
            </a:r>
          </a:p>
          <a:p>
            <a:pPr marL="0" indent="0">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Monitoring Infrastructure: Capable of real-time energy reporting.</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Integration: Seamless incorporation into network management systems.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Accuracy: Ensure precise data for energy efficiency analysis.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Scalability: Adapts to dynamic changes in cloud-native environments.</a:t>
            </a:r>
          </a:p>
        </p:txBody>
      </p:sp>
      <p:sp>
        <p:nvSpPr>
          <p:cNvPr id="4" name="Slide Number Placeholder 3">
            <a:extLst>
              <a:ext uri="{FF2B5EF4-FFF2-40B4-BE49-F238E27FC236}">
                <a16:creationId xmlns:a16="http://schemas.microsoft.com/office/drawing/2014/main" id="{0C93A407-FD3E-9CA9-8DA0-CF969E9774DC}"/>
              </a:ext>
            </a:extLst>
          </p:cNvPr>
          <p:cNvSpPr>
            <a:spLocks noGrp="1"/>
          </p:cNvSpPr>
          <p:nvPr>
            <p:ph type="sldNum" sz="quarter" idx="12"/>
          </p:nvPr>
        </p:nvSpPr>
        <p:spPr/>
        <p:txBody>
          <a:bodyPr/>
          <a:lstStyle/>
          <a:p>
            <a:fld id="{D488CFCA-3798-A148-8B8F-49B02D150D23}" type="slidenum">
              <a:rPr lang="x-none" smtClean="0"/>
              <a:t>6</a:t>
            </a:fld>
            <a:endParaRPr lang="x-none"/>
          </a:p>
        </p:txBody>
      </p:sp>
    </p:spTree>
    <p:extLst>
      <p:ext uri="{BB962C8B-B14F-4D97-AF65-F5344CB8AC3E}">
        <p14:creationId xmlns:p14="http://schemas.microsoft.com/office/powerpoint/2010/main" val="21542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363C5-B6D7-CCEF-9864-5B79363FF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50B97-06B3-E5F1-A2C1-BCC1747D4D95}"/>
              </a:ext>
            </a:extLst>
          </p:cNvPr>
          <p:cNvSpPr>
            <a:spLocks noGrp="1"/>
          </p:cNvSpPr>
          <p:nvPr>
            <p:ph type="title"/>
          </p:nvPr>
        </p:nvSpPr>
        <p:spPr/>
        <p:txBody>
          <a:bodyPr>
            <a:normAutofit fontScale="90000"/>
          </a:bodyPr>
          <a:lstStyle/>
          <a:p>
            <a:r>
              <a:rPr lang="x-none" dirty="0">
                <a:latin typeface="CiscoSansTT ExtraLight" panose="020B0303020201020303" pitchFamily="34" charset="0"/>
                <a:cs typeface="CiscoSansTT ExtraLight" panose="020B0303020201020303" pitchFamily="34" charset="0"/>
              </a:rPr>
              <a:t>Use Case 2.5 - </a:t>
            </a:r>
            <a:r>
              <a:rPr lang="en-GB" dirty="0">
                <a:solidFill>
                  <a:srgbClr val="1B1C1D"/>
                </a:solidFill>
                <a:effectLst/>
                <a:latin typeface="CiscoSansTT ExtraLight" panose="020B0303020201020303" pitchFamily="34" charset="0"/>
                <a:cs typeface="CiscoSansTT ExtraLight" panose="020B0303020201020303" pitchFamily="34" charset="0"/>
              </a:rPr>
              <a:t>Indirect Energy Monitoring and Control</a:t>
            </a:r>
            <a:br>
              <a:rPr lang="en-GB" dirty="0">
                <a:solidFill>
                  <a:srgbClr val="1B1C1D"/>
                </a:solidFill>
                <a:effectLst/>
                <a:latin typeface="CiscoSansTT ExtraLight" panose="020B0303020201020303" pitchFamily="34" charset="0"/>
                <a:cs typeface="CiscoSansTT ExtraLight" panose="020B0303020201020303" pitchFamily="34" charset="0"/>
              </a:rPr>
            </a:br>
            <a:endParaRPr lang="x-none" dirty="0"/>
          </a:p>
        </p:txBody>
      </p:sp>
      <p:sp>
        <p:nvSpPr>
          <p:cNvPr id="3" name="Content Placeholder 2">
            <a:extLst>
              <a:ext uri="{FF2B5EF4-FFF2-40B4-BE49-F238E27FC236}">
                <a16:creationId xmlns:a16="http://schemas.microsoft.com/office/drawing/2014/main" id="{0856BBC6-CE67-9FAD-2B73-24DA3018421E}"/>
              </a:ext>
            </a:extLst>
          </p:cNvPr>
          <p:cNvSpPr>
            <a:spLocks noGrp="1"/>
          </p:cNvSpPr>
          <p:nvPr>
            <p:ph idx="1"/>
          </p:nvPr>
        </p:nvSpPr>
        <p:spPr/>
        <p:txBody>
          <a:bodyPr>
            <a:normAutofit fontScale="70000" lnSpcReduction="2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Focuses on the necessity for devices to report on other entities within a network for effective energy management.</a:t>
            </a:r>
          </a:p>
          <a:p>
            <a:pPr marL="457200" lvl="1" indent="0">
              <a:buNone/>
            </a:pPr>
            <a:r>
              <a:rPr lang="en-GB" dirty="0">
                <a:solidFill>
                  <a:srgbClr val="1B1C1D"/>
                </a:solidFill>
                <a:effectLst/>
                <a:latin typeface="CiscoSansTT ExtraLight" panose="020B0303020201020303" pitchFamily="34" charset="0"/>
                <a:cs typeface="CiscoSansTT ExtraLight" panose="020B0303020201020303" pitchFamily="34" charset="0"/>
              </a:rPr>
              <a:t>Addresses unique energy management needs distinct from typical network management functions.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Monitoring: Obtaining power values from other entities in the power distribution tree or external sources like databases and datasheets.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Indirect Control: Requires communication with upstream entities to manage power supply, e.g., PDUs and PoE switches controlling power at sockets or ports.</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Communication Protocols: Facilitate indirect communication for monitoring and control.</a:t>
            </a:r>
          </a:p>
          <a:p>
            <a:pPr lvl="1"/>
            <a:r>
              <a:rPr lang="en-GB" dirty="0">
                <a:solidFill>
                  <a:srgbClr val="1B1C1D"/>
                </a:solidFill>
                <a:effectLst/>
                <a:latin typeface="CiscoSansTT ExtraLight" panose="020B0303020201020303" pitchFamily="34" charset="0"/>
                <a:cs typeface="CiscoSansTT ExtraLight" panose="020B0303020201020303" pitchFamily="34" charset="0"/>
              </a:rPr>
              <a:t>Instrumentation: Capability of measuring power at various distribution points.</a:t>
            </a:r>
          </a:p>
          <a:p>
            <a:pPr lvl="1"/>
            <a:r>
              <a:rPr lang="en-GB" dirty="0">
                <a:solidFill>
                  <a:srgbClr val="1B1C1D"/>
                </a:solidFill>
                <a:effectLst/>
                <a:latin typeface="CiscoSansTT ExtraLight" panose="020B0303020201020303" pitchFamily="34" charset="0"/>
                <a:cs typeface="CiscoSansTT ExtraLight" panose="020B0303020201020303" pitchFamily="34" charset="0"/>
              </a:rPr>
              <a:t>Energy Management Framework: Adapt the framework to indirectly address energy management methods.</a:t>
            </a:r>
          </a:p>
          <a:p>
            <a:pPr lvl="1"/>
            <a:r>
              <a:rPr lang="en-GB" dirty="0">
                <a:solidFill>
                  <a:srgbClr val="1B1C1D"/>
                </a:solidFill>
                <a:effectLst/>
                <a:latin typeface="CiscoSansTT ExtraLight" panose="020B0303020201020303" pitchFamily="34" charset="0"/>
                <a:cs typeface="CiscoSansTT ExtraLight" panose="020B0303020201020303" pitchFamily="34" charset="0"/>
              </a:rPr>
              <a:t>Standards Conformance: Align with standards specifying features for compliance, such as MIB module specifications.</a:t>
            </a:r>
          </a:p>
        </p:txBody>
      </p:sp>
      <p:sp>
        <p:nvSpPr>
          <p:cNvPr id="4" name="Rounded Rectangle 3">
            <a:extLst>
              <a:ext uri="{FF2B5EF4-FFF2-40B4-BE49-F238E27FC236}">
                <a16:creationId xmlns:a16="http://schemas.microsoft.com/office/drawing/2014/main" id="{18881135-7BB0-2E5B-6D76-88BFCECB22A7}"/>
              </a:ext>
            </a:extLst>
          </p:cNvPr>
          <p:cNvSpPr/>
          <p:nvPr/>
        </p:nvSpPr>
        <p:spPr>
          <a:xfrm>
            <a:off x="8884509" y="887499"/>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x-none" dirty="0"/>
              <a:t>Does it cover PoE and Smart PDUs?</a:t>
            </a:r>
          </a:p>
        </p:txBody>
      </p:sp>
      <p:sp>
        <p:nvSpPr>
          <p:cNvPr id="5" name="Slide Number Placeholder 4">
            <a:extLst>
              <a:ext uri="{FF2B5EF4-FFF2-40B4-BE49-F238E27FC236}">
                <a16:creationId xmlns:a16="http://schemas.microsoft.com/office/drawing/2014/main" id="{A01E0716-F071-BE90-104E-92D340678256}"/>
              </a:ext>
            </a:extLst>
          </p:cNvPr>
          <p:cNvSpPr>
            <a:spLocks noGrp="1"/>
          </p:cNvSpPr>
          <p:nvPr>
            <p:ph type="sldNum" sz="quarter" idx="12"/>
          </p:nvPr>
        </p:nvSpPr>
        <p:spPr/>
        <p:txBody>
          <a:bodyPr/>
          <a:lstStyle/>
          <a:p>
            <a:fld id="{D488CFCA-3798-A148-8B8F-49B02D150D23}" type="slidenum">
              <a:rPr lang="x-none" smtClean="0"/>
              <a:t>7</a:t>
            </a:fld>
            <a:endParaRPr lang="x-none"/>
          </a:p>
        </p:txBody>
      </p:sp>
    </p:spTree>
    <p:extLst>
      <p:ext uri="{BB962C8B-B14F-4D97-AF65-F5344CB8AC3E}">
        <p14:creationId xmlns:p14="http://schemas.microsoft.com/office/powerpoint/2010/main" val="10935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F7542-1628-B410-FBFB-06278084B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474FF-F9C3-6D7B-026E-2D8C013F6D5E}"/>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6</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Consideration of other domains for obtention of end-to-end metrics</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65B38C5F-1A04-57C4-5295-2C6D9790FF84}"/>
              </a:ext>
            </a:extLst>
          </p:cNvPr>
          <p:cNvSpPr>
            <a:spLocks noGrp="1"/>
          </p:cNvSpPr>
          <p:nvPr>
            <p:ph idx="1"/>
          </p:nvPr>
        </p:nvSpPr>
        <p:spPr/>
        <p:txBody>
          <a:bodyPr>
            <a:normAutofit lnSpcReduction="10000"/>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Connectivity</a:t>
            </a:r>
            <a:r>
              <a:rPr lang="es-ES" dirty="0">
                <a:solidFill>
                  <a:srgbClr val="1B1C1D"/>
                </a:solidFill>
                <a:effectLst/>
                <a:latin typeface="CiscoSansTT ExtraLight" panose="020B0303020201020303" pitchFamily="34" charset="0"/>
                <a:cs typeface="CiscoSansTT ExtraLight" panose="020B0303020201020303" pitchFamily="34" charset="0"/>
              </a:rPr>
              <a:t> of </a:t>
            </a:r>
            <a:r>
              <a:rPr lang="es-ES" dirty="0" err="1">
                <a:solidFill>
                  <a:srgbClr val="1B1C1D"/>
                </a:solidFill>
                <a:effectLst/>
                <a:latin typeface="CiscoSansTT ExtraLight" panose="020B0303020201020303" pitchFamily="34" charset="0"/>
                <a:cs typeface="CiscoSansTT ExtraLight" panose="020B0303020201020303" pitchFamily="34" charset="0"/>
              </a:rPr>
              <a:t>distinct</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technology</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domains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is</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IETF </a:t>
            </a:r>
            <a:r>
              <a:rPr lang="es-ES" dirty="0" err="1">
                <a:solidFill>
                  <a:srgbClr val="1B1C1D"/>
                </a:solidFill>
                <a:effectLst/>
                <a:latin typeface="CiscoSansTT ExtraLight" panose="020B0303020201020303" pitchFamily="34" charset="0"/>
                <a:cs typeface="CiscoSansTT ExtraLight" panose="020B0303020201020303" pitchFamily="34" charset="0"/>
              </a:rPr>
              <a:t>technologies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n-US" dirty="0">
                <a:solidFill>
                  <a:srgbClr val="1B1C1D"/>
                </a:solidFill>
                <a:effectLst/>
                <a:latin typeface="CiscoSansTT ExtraLight" panose="020B0303020201020303" pitchFamily="34" charset="0"/>
                <a:cs typeface="CiscoSansTT ExtraLight" panose="020B0303020201020303" pitchFamily="34" charset="0"/>
              </a:rPr>
              <a:t>End-to-end energy efficiency metrics require to combine or compose the   metrics per each of those domains</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GB" dirty="0">
                <a:solidFill>
                  <a:srgbClr val="1B1C1D"/>
                </a:solidFill>
                <a:effectLst/>
                <a:latin typeface="CiscoSansTT ExtraLight" panose="020B0303020201020303" pitchFamily="34" charset="0"/>
                <a:cs typeface="CiscoSansTT ExtraLight" panose="020B0303020201020303" pitchFamily="34" charset="0"/>
              </a:rPr>
              <a:t>Metrics: definition of composable energy efficiency metrics, such as network slice energy efficiency.</a:t>
            </a: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GB"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GB" dirty="0">
                <a:solidFill>
                  <a:srgbClr val="1B1C1D"/>
                </a:solidFill>
                <a:effectLst/>
                <a:latin typeface="CiscoSansTT ExtraLight" panose="020B0303020201020303" pitchFamily="34" charset="0"/>
                <a:cs typeface="CiscoSansTT ExtraLight" panose="020B0303020201020303" pitchFamily="34" charset="0"/>
              </a:rPr>
              <a:t>Analysis: generation of composable metrics.</a:t>
            </a:r>
          </a:p>
        </p:txBody>
      </p:sp>
      <p:sp>
        <p:nvSpPr>
          <p:cNvPr id="4" name="Slide Number Placeholder 3">
            <a:extLst>
              <a:ext uri="{FF2B5EF4-FFF2-40B4-BE49-F238E27FC236}">
                <a16:creationId xmlns:a16="http://schemas.microsoft.com/office/drawing/2014/main" id="{4B868759-9494-D673-BBEA-287818E28F47}"/>
              </a:ext>
            </a:extLst>
          </p:cNvPr>
          <p:cNvSpPr>
            <a:spLocks noGrp="1"/>
          </p:cNvSpPr>
          <p:nvPr>
            <p:ph type="sldNum" sz="quarter" idx="12"/>
          </p:nvPr>
        </p:nvSpPr>
        <p:spPr/>
        <p:txBody>
          <a:bodyPr/>
          <a:lstStyle/>
          <a:p>
            <a:fld id="{D488CFCA-3798-A148-8B8F-49B02D150D23}" type="slidenum">
              <a:rPr lang="x-none" smtClean="0"/>
              <a:t>8</a:t>
            </a:fld>
            <a:endParaRPr lang="x-none"/>
          </a:p>
        </p:txBody>
      </p:sp>
    </p:spTree>
    <p:extLst>
      <p:ext uri="{BB962C8B-B14F-4D97-AF65-F5344CB8AC3E}">
        <p14:creationId xmlns:p14="http://schemas.microsoft.com/office/powerpoint/2010/main" val="378956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3FF3-6BD4-8D0D-ED7B-148EEDDA3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B10FC-CF5F-9044-11BC-769C3D4C30F5}"/>
              </a:ext>
            </a:extLst>
          </p:cNvPr>
          <p:cNvSpPr>
            <a:spLocks noGrp="1"/>
          </p:cNvSpPr>
          <p:nvPr>
            <p:ph type="title"/>
          </p:nvPr>
        </p:nvSpPr>
        <p:spPr/>
        <p:txBody>
          <a:bodyPr>
            <a:noAutofit/>
          </a:bodyPr>
          <a:lstStyle/>
          <a:p>
            <a:pPr algn="l"/>
            <a:r>
              <a:rPr lang="x-none" sz="3200" dirty="0">
                <a:latin typeface="CiscoSansTT ExtraLight" panose="020B0303020201020303" pitchFamily="34" charset="0"/>
                <a:cs typeface="CiscoSansTT ExtraLight" panose="020B0303020201020303" pitchFamily="34" charset="0"/>
              </a:rPr>
              <a:t>Use Case 2.</a:t>
            </a:r>
            <a:r>
              <a:rPr lang="es-ES" sz="3200" dirty="0">
                <a:latin typeface="CiscoSansTT ExtraLight" panose="020B0303020201020303" pitchFamily="34" charset="0"/>
                <a:cs typeface="CiscoSansTT ExtraLight" panose="020B0303020201020303" pitchFamily="34" charset="0"/>
              </a:rPr>
              <a:t>7</a:t>
            </a:r>
            <a:r>
              <a:rPr lang="x-none" sz="3200" dirty="0">
                <a:latin typeface="CiscoSansTT ExtraLight" panose="020B0303020201020303" pitchFamily="34" charset="0"/>
                <a:cs typeface="CiscoSansTT ExtraLight" panose="020B0303020201020303" pitchFamily="34" charset="0"/>
              </a:rPr>
              <a:t> - </a:t>
            </a:r>
            <a:r>
              <a:rPr lang="en-US" sz="3200" dirty="0">
                <a:solidFill>
                  <a:srgbClr val="1B1C1D"/>
                </a:solidFill>
                <a:effectLst/>
                <a:latin typeface="CiscoSansTT ExtraLight" panose="020B0303020201020303" pitchFamily="34" charset="0"/>
                <a:cs typeface="CiscoSansTT ExtraLight" panose="020B0303020201020303" pitchFamily="34" charset="0"/>
              </a:rPr>
              <a:t>Dynamic adjustment of network element throughput according to traffic levels in wireless transport network</a:t>
            </a:r>
            <a:endParaRPr lang="x-none" sz="3200" dirty="0">
              <a:latin typeface="CiscoSansTT ExtraLight" panose="020B0303020201020303" pitchFamily="34" charset="0"/>
              <a:cs typeface="CiscoSansTT ExtraLight" panose="020B0303020201020303" pitchFamily="34" charset="0"/>
            </a:endParaRPr>
          </a:p>
        </p:txBody>
      </p:sp>
      <p:sp>
        <p:nvSpPr>
          <p:cNvPr id="3" name="Content Placeholder 2">
            <a:extLst>
              <a:ext uri="{FF2B5EF4-FFF2-40B4-BE49-F238E27FC236}">
                <a16:creationId xmlns:a16="http://schemas.microsoft.com/office/drawing/2014/main" id="{89DC8CCA-5B55-C096-0DDA-498DC136A991}"/>
              </a:ext>
            </a:extLst>
          </p:cNvPr>
          <p:cNvSpPr>
            <a:spLocks noGrp="1"/>
          </p:cNvSpPr>
          <p:nvPr>
            <p:ph idx="1"/>
          </p:nvPr>
        </p:nvSpPr>
        <p:spPr/>
        <p:txBody>
          <a:bodyPr>
            <a:normAutofit/>
          </a:bodyPr>
          <a:lstStyle/>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Description</a:t>
            </a:r>
          </a:p>
          <a:p>
            <a:pPr marL="457200" lvl="1" indent="0">
              <a:buNone/>
            </a:pPr>
            <a:r>
              <a:rPr lang="es-ES" dirty="0" err="1">
                <a:solidFill>
                  <a:srgbClr val="1B1C1D"/>
                </a:solidFill>
                <a:effectLst/>
                <a:latin typeface="CiscoSansTT ExtraLight" panose="020B0303020201020303" pitchFamily="34" charset="0"/>
                <a:cs typeface="CiscoSansTT ExtraLight" panose="020B0303020201020303" pitchFamily="34" charset="0"/>
              </a:rPr>
              <a:t>Adjustment</a:t>
            </a:r>
            <a:r>
              <a:rPr lang="es-ES" dirty="0">
                <a:solidFill>
                  <a:srgbClr val="1B1C1D"/>
                </a:solidFill>
                <a:effectLst/>
                <a:latin typeface="CiscoSansTT ExtraLight" panose="020B0303020201020303" pitchFamily="34" charset="0"/>
                <a:cs typeface="CiscoSansTT ExtraLight" panose="020B0303020201020303" pitchFamily="34" charset="0"/>
              </a:rPr>
              <a:t> of radio link </a:t>
            </a:r>
            <a:r>
              <a:rPr lang="es-ES" dirty="0" err="1">
                <a:solidFill>
                  <a:srgbClr val="1B1C1D"/>
                </a:solidFill>
                <a:effectLst/>
                <a:latin typeface="CiscoSansTT ExtraLight" panose="020B0303020201020303" pitchFamily="34" charset="0"/>
                <a:cs typeface="CiscoSansTT ExtraLight" panose="020B0303020201020303" pitchFamily="34" charset="0"/>
              </a:rPr>
              <a:t>power</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based</a:t>
            </a:r>
            <a:r>
              <a:rPr lang="es-ES" dirty="0">
                <a:solidFill>
                  <a:srgbClr val="1B1C1D"/>
                </a:solidFill>
                <a:effectLst/>
                <a:latin typeface="CiscoSansTT ExtraLight" panose="020B0303020201020303" pitchFamily="34" charset="0"/>
                <a:cs typeface="CiscoSansTT ExtraLight" panose="020B0303020201020303" pitchFamily="34" charset="0"/>
              </a:rPr>
              <a:t> on </a:t>
            </a:r>
            <a:r>
              <a:rPr lang="es-ES" dirty="0" err="1">
                <a:solidFill>
                  <a:srgbClr val="1B1C1D"/>
                </a:solidFill>
                <a:effectLst/>
                <a:latin typeface="CiscoSansTT ExtraLight" panose="020B0303020201020303" pitchFamily="34" charset="0"/>
                <a:cs typeface="CiscoSansTT ExtraLight" panose="020B0303020201020303" pitchFamily="34" charset="0"/>
              </a:rPr>
              <a:t>the</a:t>
            </a:r>
            <a:r>
              <a:rPr lang="es-ES" dirty="0">
                <a:solidFill>
                  <a:srgbClr val="1B1C1D"/>
                </a:solidFill>
                <a:effectLst/>
                <a:latin typeface="CiscoSansTT ExtraLight" panose="020B0303020201020303" pitchFamily="34" charset="0"/>
                <a:cs typeface="CiscoSansTT ExtraLight" panose="020B0303020201020303" pitchFamily="34" charset="0"/>
              </a:rPr>
              <a:t> </a:t>
            </a:r>
            <a:r>
              <a:rPr lang="es-ES" dirty="0" err="1">
                <a:solidFill>
                  <a:srgbClr val="1B1C1D"/>
                </a:solidFill>
                <a:effectLst/>
                <a:latin typeface="CiscoSansTT ExtraLight" panose="020B0303020201020303" pitchFamily="34" charset="0"/>
                <a:cs typeface="CiscoSansTT ExtraLight" panose="020B0303020201020303" pitchFamily="34" charset="0"/>
              </a:rPr>
              <a:t>observed</a:t>
            </a:r>
            <a:r>
              <a:rPr lang="es-ES" dirty="0">
                <a:solidFill>
                  <a:srgbClr val="1B1C1D"/>
                </a:solidFill>
                <a:effectLst/>
                <a:latin typeface="CiscoSansTT ExtraLight" panose="020B0303020201020303" pitchFamily="34" charset="0"/>
                <a:cs typeface="CiscoSansTT ExtraLight" panose="020B0303020201020303" pitchFamily="34" charset="0"/>
              </a:rPr>
              <a:t> Traffic </a:t>
            </a:r>
            <a:r>
              <a:rPr lang="es-ES" dirty="0" err="1">
                <a:solidFill>
                  <a:srgbClr val="1B1C1D"/>
                </a:solidFill>
                <a:effectLst/>
                <a:latin typeface="CiscoSansTT ExtraLight" panose="020B0303020201020303" pitchFamily="34" charset="0"/>
                <a:cs typeface="CiscoSansTT ExtraLight" panose="020B0303020201020303" pitchFamily="34" charset="0"/>
              </a:rPr>
              <a:t>levels</a:t>
            </a:r>
            <a:r>
              <a:rPr lang="es-ES" dirty="0">
                <a:solidFill>
                  <a:srgbClr val="1B1C1D"/>
                </a:solidFill>
                <a:effectLst/>
                <a:latin typeface="CiscoSansTT ExtraLight" panose="020B0303020201020303" pitchFamily="34" charset="0"/>
                <a:cs typeface="CiscoSansTT ExtraLight" panose="020B0303020201020303" pitchFamily="34" charset="0"/>
              </a:rPr>
              <a:t>. </a:t>
            </a:r>
          </a:p>
          <a:p>
            <a:pPr marL="457200" lvl="1" indent="0">
              <a:buNone/>
            </a:pPr>
            <a:r>
              <a:rPr lang="es-ES" dirty="0">
                <a:solidFill>
                  <a:srgbClr val="1B1C1D"/>
                </a:solidFill>
                <a:latin typeface="CiscoSansTT ExtraLight" panose="020B0303020201020303" pitchFamily="34" charset="0"/>
                <a:cs typeface="CiscoSansTT ExtraLight" panose="020B0303020201020303" pitchFamily="34" charset="0"/>
              </a:rPr>
              <a:t>Control </a:t>
            </a:r>
            <a:r>
              <a:rPr lang="es-ES" dirty="0" err="1">
                <a:solidFill>
                  <a:srgbClr val="1B1C1D"/>
                </a:solidFill>
                <a:latin typeface="CiscoSansTT ExtraLight" panose="020B0303020201020303" pitchFamily="34" charset="0"/>
                <a:cs typeface="CiscoSansTT ExtraLight" panose="020B0303020201020303" pitchFamily="34" charset="0"/>
              </a:rPr>
              <a:t>capabilities</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already</a:t>
            </a:r>
            <a:r>
              <a:rPr lang="es-ES" dirty="0">
                <a:solidFill>
                  <a:srgbClr val="1B1C1D"/>
                </a:solidFill>
                <a:latin typeface="CiscoSansTT ExtraLight" panose="020B0303020201020303" pitchFamily="34" charset="0"/>
                <a:cs typeface="CiscoSansTT ExtraLight" panose="020B0303020201020303" pitchFamily="34" charset="0"/>
              </a:rPr>
              <a:t> </a:t>
            </a:r>
            <a:r>
              <a:rPr lang="es-ES" dirty="0" err="1">
                <a:solidFill>
                  <a:srgbClr val="1B1C1D"/>
                </a:solidFill>
                <a:latin typeface="CiscoSansTT ExtraLight" panose="020B0303020201020303" pitchFamily="34" charset="0"/>
                <a:cs typeface="CiscoSansTT ExtraLight" panose="020B0303020201020303" pitchFamily="34" charset="0"/>
              </a:rPr>
              <a:t>defined</a:t>
            </a:r>
            <a:r>
              <a:rPr lang="es-ES" dirty="0">
                <a:solidFill>
                  <a:srgbClr val="1B1C1D"/>
                </a:solidFill>
                <a:latin typeface="CiscoSansTT ExtraLight" panose="020B0303020201020303" pitchFamily="34" charset="0"/>
                <a:cs typeface="CiscoSansTT ExtraLight" panose="020B0303020201020303" pitchFamily="34" charset="0"/>
              </a:rPr>
              <a:t> in [ONF-MW][RFC8432][mWT025]</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GREEN WG Specifics</a:t>
            </a:r>
          </a:p>
          <a:p>
            <a:pPr lvl="1"/>
            <a:r>
              <a:rPr lang="en-US" dirty="0">
                <a:solidFill>
                  <a:srgbClr val="1B1C1D"/>
                </a:solidFill>
                <a:effectLst/>
                <a:latin typeface="CiscoSansTT ExtraLight" panose="020B0303020201020303" pitchFamily="34" charset="0"/>
                <a:cs typeface="CiscoSansTT ExtraLight" panose="020B0303020201020303" pitchFamily="34" charset="0"/>
              </a:rPr>
              <a:t>Models: definition of models for activating / deactivating advanced capabilities for energy efficiency</a:t>
            </a:r>
            <a:endParaRPr lang="en-GB" dirty="0">
              <a:solidFill>
                <a:srgbClr val="1B1C1D"/>
              </a:solidFill>
              <a:effectLst/>
              <a:latin typeface="CiscoSansTT ExtraLight" panose="020B0303020201020303" pitchFamily="34" charset="0"/>
              <a:cs typeface="CiscoSansTT ExtraLight" panose="020B0303020201020303" pitchFamily="34" charset="0"/>
            </a:endParaRPr>
          </a:p>
          <a:p>
            <a:pPr marL="0" indent="0" algn="l">
              <a:buNone/>
            </a:pPr>
            <a:r>
              <a:rPr lang="en-GB" dirty="0">
                <a:solidFill>
                  <a:srgbClr val="1B1C1D"/>
                </a:solidFill>
                <a:effectLst/>
                <a:latin typeface="CiscoSansTT ExtraLight" panose="020B0303020201020303" pitchFamily="34" charset="0"/>
                <a:cs typeface="CiscoSansTT ExtraLight" panose="020B0303020201020303" pitchFamily="34" charset="0"/>
              </a:rPr>
              <a:t>Requirements for GREEN WG</a:t>
            </a:r>
          </a:p>
          <a:p>
            <a:pPr lvl="1"/>
            <a:r>
              <a:rPr lang="en-US" dirty="0">
                <a:solidFill>
                  <a:srgbClr val="1B1C1D"/>
                </a:solidFill>
                <a:effectLst/>
                <a:latin typeface="CiscoSansTT ExtraLight" panose="020B0303020201020303" pitchFamily="34" charset="0"/>
                <a:cs typeface="CiscoSansTT ExtraLight" panose="020B0303020201020303" pitchFamily="34" charset="0"/>
              </a:rPr>
              <a:t>Discovery: Component / module / device capabilities.</a:t>
            </a:r>
          </a:p>
          <a:p>
            <a:pPr lvl="1"/>
            <a:r>
              <a:rPr lang="en-US" dirty="0">
                <a:solidFill>
                  <a:srgbClr val="1B1C1D"/>
                </a:solidFill>
                <a:effectLst/>
                <a:latin typeface="CiscoSansTT ExtraLight" panose="020B0303020201020303" pitchFamily="34" charset="0"/>
                <a:cs typeface="CiscoSansTT ExtraLight" panose="020B0303020201020303" pitchFamily="34" charset="0"/>
              </a:rPr>
              <a:t>Observability: energy / power consumption levels.</a:t>
            </a:r>
          </a:p>
          <a:p>
            <a:pPr lvl="1"/>
            <a:r>
              <a:rPr lang="en-US" dirty="0">
                <a:solidFill>
                  <a:srgbClr val="1B1C1D"/>
                </a:solidFill>
                <a:effectLst/>
                <a:latin typeface="CiscoSansTT ExtraLight" panose="020B0303020201020303" pitchFamily="34" charset="0"/>
                <a:cs typeface="CiscoSansTT ExtraLight" panose="020B0303020201020303" pitchFamily="34" charset="0"/>
              </a:rPr>
              <a:t>Control &amp; Management: models for energy efficiency control.</a:t>
            </a:r>
          </a:p>
          <a:p>
            <a:pPr lvl="1"/>
            <a:endParaRPr lang="en-GB" dirty="0">
              <a:solidFill>
                <a:srgbClr val="1B1C1D"/>
              </a:solidFill>
              <a:effectLst/>
              <a:latin typeface="CiscoSansTT ExtraLight" panose="020B0303020201020303" pitchFamily="34" charset="0"/>
              <a:cs typeface="CiscoSansTT ExtraLight" panose="020B0303020201020303" pitchFamily="34" charset="0"/>
            </a:endParaRPr>
          </a:p>
        </p:txBody>
      </p:sp>
      <p:sp>
        <p:nvSpPr>
          <p:cNvPr id="4" name="Rounded Rectangle 3">
            <a:extLst>
              <a:ext uri="{FF2B5EF4-FFF2-40B4-BE49-F238E27FC236}">
                <a16:creationId xmlns:a16="http://schemas.microsoft.com/office/drawing/2014/main" id="{DFDDA813-B5BE-53F4-DE3C-20509A79A52E}"/>
              </a:ext>
            </a:extLst>
          </p:cNvPr>
          <p:cNvSpPr/>
          <p:nvPr/>
        </p:nvSpPr>
        <p:spPr>
          <a:xfrm>
            <a:off x="8873625" y="1339615"/>
            <a:ext cx="2681416" cy="83708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 be </a:t>
            </a:r>
            <a:r>
              <a:rPr lang="es-ES" dirty="0" err="1"/>
              <a:t>merged</a:t>
            </a:r>
            <a:r>
              <a:rPr lang="es-ES" dirty="0"/>
              <a:t> </a:t>
            </a:r>
            <a:r>
              <a:rPr lang="es-ES" dirty="0" err="1"/>
              <a:t>with</a:t>
            </a:r>
            <a:r>
              <a:rPr lang="es-ES" dirty="0"/>
              <a:t> 2.2 (</a:t>
            </a:r>
            <a:r>
              <a:rPr lang="es-ES" dirty="0" err="1"/>
              <a:t>proportionality</a:t>
            </a:r>
            <a:r>
              <a:rPr lang="es-ES" dirty="0"/>
              <a:t> use case)?</a:t>
            </a:r>
            <a:endParaRPr lang="x-none" dirty="0"/>
          </a:p>
        </p:txBody>
      </p:sp>
      <p:sp>
        <p:nvSpPr>
          <p:cNvPr id="5" name="Slide Number Placeholder 4">
            <a:extLst>
              <a:ext uri="{FF2B5EF4-FFF2-40B4-BE49-F238E27FC236}">
                <a16:creationId xmlns:a16="http://schemas.microsoft.com/office/drawing/2014/main" id="{77EB8265-D02E-263C-356C-825DE407A9C0}"/>
              </a:ext>
            </a:extLst>
          </p:cNvPr>
          <p:cNvSpPr>
            <a:spLocks noGrp="1"/>
          </p:cNvSpPr>
          <p:nvPr>
            <p:ph type="sldNum" sz="quarter" idx="12"/>
          </p:nvPr>
        </p:nvSpPr>
        <p:spPr/>
        <p:txBody>
          <a:bodyPr/>
          <a:lstStyle/>
          <a:p>
            <a:fld id="{D488CFCA-3798-A148-8B8F-49B02D150D23}" type="slidenum">
              <a:rPr lang="x-none" smtClean="0"/>
              <a:t>9</a:t>
            </a:fld>
            <a:endParaRPr lang="x-none"/>
          </a:p>
        </p:txBody>
      </p:sp>
    </p:spTree>
    <p:extLst>
      <p:ext uri="{BB962C8B-B14F-4D97-AF65-F5344CB8AC3E}">
        <p14:creationId xmlns:p14="http://schemas.microsoft.com/office/powerpoint/2010/main" val="721919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2192</Words>
  <Application>Microsoft Macintosh PowerPoint</Application>
  <PresentationFormat>Widescreen</PresentationFormat>
  <Paragraphs>221</Paragraphs>
  <Slides>13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Microsoft YaHei</vt:lpstr>
      <vt:lpstr>Aptos</vt:lpstr>
      <vt:lpstr>Aptos Display</vt:lpstr>
      <vt:lpstr>Arial</vt:lpstr>
      <vt:lpstr>Calibri</vt:lpstr>
      <vt:lpstr>Calibri Light</vt:lpstr>
      <vt:lpstr>CiscoSansTT ExtraLight</vt:lpstr>
      <vt:lpstr>Helvetica Neue Light</vt:lpstr>
      <vt:lpstr>Huawei Sans</vt:lpstr>
      <vt:lpstr>Wingdings</vt:lpstr>
      <vt:lpstr>Office Theme</vt:lpstr>
      <vt:lpstr>4_Office Theme</vt:lpstr>
      <vt:lpstr>Use Cases and Requirements for Energy Efficient Networking</vt:lpstr>
      <vt:lpstr>Template Proposal for the Use Cases  (by Carlos Jesús Bernardos)</vt:lpstr>
      <vt:lpstr>Use Case 2.1 - Incremental Application of the GREEN Framework</vt:lpstr>
      <vt:lpstr>Use Case 2.2 - Selective reduction of energy consumption in network parts proportional to traffic levels</vt:lpstr>
      <vt:lpstr>Use Case 2.3 - Reporting on Lifecycle Management </vt:lpstr>
      <vt:lpstr>Use Case 2.4: Real-time Energy Metering of Virtualized or Cloud-native Network Functions</vt:lpstr>
      <vt:lpstr>Use Case 2.5 - Indirect Energy Monitoring and Control </vt:lpstr>
      <vt:lpstr>Use Case 2.6 - Consideration of other domains for obtention of end-to-end metrics</vt:lpstr>
      <vt:lpstr>Use Case 2.7 - Dynamic adjustment of network element throughput according to traffic levels in wireless transport network</vt:lpstr>
      <vt:lpstr>Use Case 2.8 – Video streaming</vt:lpstr>
      <vt:lpstr>UC1: WLAN Network Energy Saving</vt:lpstr>
      <vt:lpstr>UC2: Fixed Network Energy Saving</vt:lpstr>
      <vt:lpstr>UC3: Energy Efficiency Network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and Requirements for Energy Efficient Networking</dc:title>
  <dc:creator>Marisol Palmero Amador (mpalmero)</dc:creator>
  <cp:lastModifiedBy>Marisol Palmero Amador (mpalmero)</cp:lastModifiedBy>
  <cp:revision>10</cp:revision>
  <dcterms:created xsi:type="dcterms:W3CDTF">2024-12-17T19:10:51Z</dcterms:created>
  <dcterms:modified xsi:type="dcterms:W3CDTF">2024-12-18T12:05:42Z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2024-12-17T19:36:06Z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585d159b-3748-4489-8b5b-ab65d94d601f</vt:lpwstr>
  </property>
  <property fmtid="{D5CDD505-2E9C-101B-9397-08002B2CF9AE}" pid="8" name="MSIP_Label_c8f49a32-fde3-48a5-9266-b5b0972a22d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Cisco Confidential</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1734440942</vt:lpwstr>
  </property>
</Properties>
</file>