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84" r:id="rId2"/>
    <p:sldId id="285" r:id="rId3"/>
    <p:sldId id="286"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24" autoAdjust="0"/>
  </p:normalViewPr>
  <p:slideViewPr>
    <p:cSldViewPr snapToGrid="0">
      <p:cViewPr varScale="1">
        <p:scale>
          <a:sx n="148" d="100"/>
          <a:sy n="148" d="100"/>
        </p:scale>
        <p:origin x="53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63679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8918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208" y="63004"/>
            <a:ext cx="8520600" cy="452151"/>
          </a:xfrm>
        </p:spPr>
        <p:txBody>
          <a:bodyPr>
            <a:noAutofit/>
          </a:bodyPr>
          <a:lstStyle/>
          <a:p>
            <a:r>
              <a:rPr lang="en-US" altLang="zh-CN" sz="2000" dirty="0" smtClean="0"/>
              <a:t>IAB Workshop for Data Driven network management</a:t>
            </a:r>
            <a:endParaRPr lang="zh-CN" altLang="en-US" sz="2000" dirty="0"/>
          </a:p>
        </p:txBody>
      </p:sp>
      <p:sp>
        <p:nvSpPr>
          <p:cNvPr id="3" name="文本占位符 2"/>
          <p:cNvSpPr>
            <a:spLocks noGrp="1"/>
          </p:cNvSpPr>
          <p:nvPr>
            <p:ph type="body" idx="1"/>
          </p:nvPr>
        </p:nvSpPr>
        <p:spPr>
          <a:xfrm>
            <a:off x="51516" y="447332"/>
            <a:ext cx="9021158" cy="4523913"/>
          </a:xfrm>
        </p:spPr>
        <p:txBody>
          <a:bodyPr>
            <a:noAutofit/>
          </a:bodyPr>
          <a:lstStyle/>
          <a:p>
            <a:r>
              <a:rPr lang="en-US" altLang="zh-CN" dirty="0" smtClean="0">
                <a:solidFill>
                  <a:schemeClr val="tx1"/>
                </a:solidFill>
              </a:rPr>
              <a:t>(Trend)A </a:t>
            </a:r>
            <a:r>
              <a:rPr lang="en-US" altLang="zh-CN" dirty="0">
                <a:solidFill>
                  <a:schemeClr val="tx1"/>
                </a:solidFill>
              </a:rPr>
              <a:t>general trend in the last decade has been about making networking increasingly automated, automation depends on detailed, explicit representations of data about the state of a network and about an operator's intent for its networks. The digital twin network concept is introduced to virtually represent those networks in the multiple layer abstract topologies. Such virtual representation of the networks distinguishes the desired topology of a network from actual topology of the network and enable </a:t>
            </a:r>
            <a:r>
              <a:rPr lang="en-US" altLang="zh-CN" dirty="0" smtClean="0">
                <a:solidFill>
                  <a:schemeClr val="tx1"/>
                </a:solidFill>
              </a:rPr>
              <a:t>not </a:t>
            </a:r>
            <a:r>
              <a:rPr lang="en-US" altLang="zh-CN" dirty="0">
                <a:solidFill>
                  <a:schemeClr val="tx1"/>
                </a:solidFill>
              </a:rPr>
              <a:t>only physical to virtual </a:t>
            </a:r>
            <a:r>
              <a:rPr lang="en-US" altLang="zh-CN" dirty="0" smtClean="0">
                <a:solidFill>
                  <a:schemeClr val="tx1"/>
                </a:solidFill>
              </a:rPr>
              <a:t>but </a:t>
            </a:r>
            <a:r>
              <a:rPr lang="en-US" altLang="zh-CN" dirty="0">
                <a:solidFill>
                  <a:schemeClr val="tx1"/>
                </a:solidFill>
              </a:rPr>
              <a:t>also virtual </a:t>
            </a:r>
            <a:r>
              <a:rPr lang="en-US" altLang="zh-CN" dirty="0" smtClean="0">
                <a:solidFill>
                  <a:schemeClr val="tx1"/>
                </a:solidFill>
              </a:rPr>
              <a:t>to virtual communication</a:t>
            </a:r>
            <a:r>
              <a:rPr lang="en-US" altLang="zh-CN" dirty="0">
                <a:solidFill>
                  <a:schemeClr val="tx1"/>
                </a:solidFill>
              </a:rPr>
              <a:t>. </a:t>
            </a:r>
            <a:endParaRPr lang="en-US" altLang="zh-CN" dirty="0" smtClean="0">
              <a:solidFill>
                <a:schemeClr val="tx1"/>
              </a:solidFill>
            </a:endParaRPr>
          </a:p>
          <a:p>
            <a:endParaRPr lang="en-US" altLang="zh-CN" dirty="0" smtClean="0">
              <a:solidFill>
                <a:schemeClr val="tx1"/>
              </a:solidFill>
            </a:endParaRPr>
          </a:p>
          <a:p>
            <a:r>
              <a:rPr lang="en-US" altLang="zh-CN" dirty="0" smtClean="0">
                <a:solidFill>
                  <a:schemeClr val="tx1"/>
                </a:solidFill>
              </a:rPr>
              <a:t>(Problem)However </a:t>
            </a:r>
            <a:r>
              <a:rPr lang="en-US" altLang="zh-CN" dirty="0">
                <a:solidFill>
                  <a:schemeClr val="tx1"/>
                </a:solidFill>
              </a:rPr>
              <a:t>one common problem is interoperability, the work on data </a:t>
            </a:r>
            <a:r>
              <a:rPr lang="en-US" altLang="zh-CN" dirty="0" smtClean="0">
                <a:solidFill>
                  <a:schemeClr val="tx1"/>
                </a:solidFill>
              </a:rPr>
              <a:t>formats and data semantics </a:t>
            </a:r>
            <a:r>
              <a:rPr lang="en-US" altLang="zh-CN" dirty="0">
                <a:solidFill>
                  <a:schemeClr val="tx1"/>
                </a:solidFill>
              </a:rPr>
              <a:t>(in the form of data models and information models) has not seen the same level of consistency throughout various standardization groups. Examples of standardization efforts in this area include Resource Description Framework (RDF) model by W3C on Data exchange on the web</a:t>
            </a:r>
            <a:r>
              <a:rPr lang="en-US" altLang="zh-CN" dirty="0" smtClean="0">
                <a:solidFill>
                  <a:schemeClr val="tx1"/>
                </a:solidFill>
              </a:rPr>
              <a:t>, Intent </a:t>
            </a:r>
            <a:r>
              <a:rPr lang="en-US" altLang="zh-CN" dirty="0">
                <a:solidFill>
                  <a:schemeClr val="tx1"/>
                </a:solidFill>
              </a:rPr>
              <a:t>Modelling by </a:t>
            </a:r>
            <a:r>
              <a:rPr lang="en-US" altLang="zh-CN" dirty="0" smtClean="0">
                <a:solidFill>
                  <a:schemeClr val="tx1"/>
                </a:solidFill>
              </a:rPr>
              <a:t>TMF/ETSI ZSM </a:t>
            </a:r>
            <a:r>
              <a:rPr lang="en-US" altLang="zh-CN" dirty="0">
                <a:solidFill>
                  <a:schemeClr val="tx1"/>
                </a:solidFill>
              </a:rPr>
              <a:t>on knowledge </a:t>
            </a:r>
            <a:r>
              <a:rPr lang="en-US" altLang="zh-CN" dirty="0" smtClean="0">
                <a:solidFill>
                  <a:schemeClr val="tx1"/>
                </a:solidFill>
              </a:rPr>
              <a:t>representation, </a:t>
            </a:r>
            <a:r>
              <a:rPr lang="en-US" altLang="zh-CN" dirty="0">
                <a:solidFill>
                  <a:schemeClr val="tx1"/>
                </a:solidFill>
              </a:rPr>
              <a:t>model driven service management using YANG by IETF</a:t>
            </a:r>
            <a:r>
              <a:rPr lang="en-US" altLang="zh-CN" dirty="0" smtClean="0">
                <a:solidFill>
                  <a:schemeClr val="tx1"/>
                </a:solidFill>
              </a:rPr>
              <a:t>, etc</a:t>
            </a:r>
            <a:r>
              <a:rPr lang="en-US" altLang="zh-CN" dirty="0">
                <a:solidFill>
                  <a:schemeClr val="tx1"/>
                </a:solidFill>
              </a:rPr>
              <a:t>. </a:t>
            </a:r>
            <a:endParaRPr lang="en-US" altLang="zh-CN" dirty="0" smtClean="0">
              <a:solidFill>
                <a:schemeClr val="tx1"/>
              </a:solidFill>
            </a:endParaRPr>
          </a:p>
          <a:p>
            <a:endParaRPr lang="en-US" altLang="zh-CN" dirty="0" smtClean="0">
              <a:solidFill>
                <a:schemeClr val="tx1"/>
              </a:solidFill>
            </a:endParaRPr>
          </a:p>
          <a:p>
            <a:r>
              <a:rPr lang="en-US" altLang="zh-CN" dirty="0" smtClean="0">
                <a:solidFill>
                  <a:schemeClr val="tx1"/>
                </a:solidFill>
              </a:rPr>
              <a:t>(Problem)Furthermore, </a:t>
            </a:r>
            <a:r>
              <a:rPr lang="en-US" altLang="zh-CN" dirty="0">
                <a:solidFill>
                  <a:schemeClr val="tx1"/>
                </a:solidFill>
              </a:rPr>
              <a:t>the virtual model or high layer data representation requires to be updated synchronously based on physical data, represent, diagnose, predict, and make decisions on physical space. </a:t>
            </a:r>
            <a:endParaRPr lang="en-US" altLang="zh-CN" dirty="0" smtClean="0">
              <a:solidFill>
                <a:schemeClr val="tx1"/>
              </a:solidFill>
            </a:endParaRPr>
          </a:p>
          <a:p>
            <a:endParaRPr lang="en-US" altLang="zh-CN" dirty="0"/>
          </a:p>
        </p:txBody>
      </p:sp>
      <p:sp>
        <p:nvSpPr>
          <p:cNvPr id="5" name="灯片编号占位符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545060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776" y="200326"/>
            <a:ext cx="8520600" cy="572700"/>
          </a:xfrm>
        </p:spPr>
        <p:txBody>
          <a:bodyPr>
            <a:normAutofit fontScale="90000"/>
          </a:bodyPr>
          <a:lstStyle/>
          <a:p>
            <a:r>
              <a:rPr lang="en-US" altLang="zh-CN" dirty="0"/>
              <a:t>IAB Workshop for Data Driven network management</a:t>
            </a:r>
            <a:endParaRPr lang="zh-CN" altLang="en-US" dirty="0"/>
          </a:p>
        </p:txBody>
      </p:sp>
      <p:sp>
        <p:nvSpPr>
          <p:cNvPr id="3" name="灯片编号占位符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矩形 4"/>
          <p:cNvSpPr/>
          <p:nvPr/>
        </p:nvSpPr>
        <p:spPr>
          <a:xfrm>
            <a:off x="109469" y="773026"/>
            <a:ext cx="8628845" cy="2246769"/>
          </a:xfrm>
          <a:prstGeom prst="rect">
            <a:avLst/>
          </a:prstGeom>
        </p:spPr>
        <p:txBody>
          <a:bodyPr wrap="square">
            <a:spAutoFit/>
          </a:bodyPr>
          <a:lstStyle/>
          <a:p>
            <a:pPr marL="444500" indent="-285750">
              <a:buFont typeface="Arial" panose="020B0604020202020204" pitchFamily="34" charset="0"/>
              <a:buChar char="•"/>
            </a:pPr>
            <a:r>
              <a:rPr lang="en-US" altLang="zh-CN" dirty="0"/>
              <a:t>(Proposal) Being able to provide data driven network management requires new approaches and rethink data/information model methodologies, such as </a:t>
            </a:r>
            <a:r>
              <a:rPr lang="en-US" altLang="zh-CN" dirty="0" smtClean="0"/>
              <a:t>knowledge defined networking, </a:t>
            </a:r>
            <a:r>
              <a:rPr lang="en-US" altLang="zh-CN" dirty="0"/>
              <a:t>multi-level topologies modeling to simplifying what if analysis.</a:t>
            </a:r>
            <a:endParaRPr lang="zh-CN" altLang="en-US" dirty="0"/>
          </a:p>
          <a:p>
            <a:pPr marL="158750" indent="0">
              <a:buNone/>
            </a:pPr>
            <a:endParaRPr lang="en-US" altLang="zh-CN" dirty="0" smtClean="0"/>
          </a:p>
          <a:p>
            <a:pPr marL="444500" indent="-285750">
              <a:buFont typeface="Arial" panose="020B0604020202020204" pitchFamily="34" charset="0"/>
              <a:buChar char="•"/>
            </a:pPr>
            <a:r>
              <a:rPr lang="en-US" altLang="zh-CN" dirty="0" smtClean="0"/>
              <a:t>This </a:t>
            </a:r>
            <a:r>
              <a:rPr lang="en-US" altLang="zh-CN" dirty="0"/>
              <a:t>workshop seeks to take input from the service provider, enterprise, and end-user communities to build an understanding of the </a:t>
            </a:r>
            <a:r>
              <a:rPr lang="en-US" altLang="zh-CN" b="1" dirty="0" smtClean="0"/>
              <a:t>Data driven network </a:t>
            </a:r>
            <a:r>
              <a:rPr lang="en-US" altLang="zh-CN" b="1" dirty="0" smtClean="0"/>
              <a:t>management</a:t>
            </a:r>
            <a:r>
              <a:rPr lang="en-US" altLang="zh-CN" dirty="0" smtClean="0"/>
              <a:t>, </a:t>
            </a:r>
            <a:r>
              <a:rPr lang="en-US" altLang="zh-CN" dirty="0"/>
              <a:t>the desire for consistent </a:t>
            </a:r>
            <a:r>
              <a:rPr lang="en-US" altLang="zh-CN" dirty="0" smtClean="0"/>
              <a:t>knowledge based </a:t>
            </a:r>
            <a:r>
              <a:rPr lang="en-US" altLang="zh-CN" b="1" dirty="0" smtClean="0"/>
              <a:t>modeling</a:t>
            </a:r>
            <a:r>
              <a:rPr lang="en-US" altLang="zh-CN" dirty="0" smtClean="0"/>
              <a:t> </a:t>
            </a:r>
            <a:r>
              <a:rPr lang="en-US" altLang="zh-CN" b="1" dirty="0"/>
              <a:t>of multiple layer networks </a:t>
            </a:r>
            <a:r>
              <a:rPr lang="en-US" altLang="zh-CN" dirty="0"/>
              <a:t>and </a:t>
            </a:r>
            <a:r>
              <a:rPr lang="en-US" altLang="zh-CN" dirty="0" smtClean="0"/>
              <a:t>services(data model and information model), </a:t>
            </a:r>
            <a:r>
              <a:rPr lang="en-US" altLang="zh-CN" b="1" dirty="0" smtClean="0"/>
              <a:t>real time </a:t>
            </a:r>
            <a:r>
              <a:rPr lang="en-US" altLang="zh-CN" b="1" dirty="0" smtClean="0"/>
              <a:t>interaction </a:t>
            </a:r>
            <a:r>
              <a:rPr lang="en-US" altLang="zh-CN" dirty="0" smtClean="0"/>
              <a:t>between knowledge plane and </a:t>
            </a:r>
            <a:r>
              <a:rPr lang="en-US" altLang="zh-CN" dirty="0" smtClean="0"/>
              <a:t>data plane</a:t>
            </a:r>
            <a:r>
              <a:rPr lang="en-US" altLang="zh-CN" dirty="0" smtClean="0"/>
              <a:t>, </a:t>
            </a:r>
            <a:r>
              <a:rPr lang="en-US" altLang="zh-CN" dirty="0" smtClean="0"/>
              <a:t>and the </a:t>
            </a:r>
            <a:r>
              <a:rPr lang="en-US" altLang="zh-CN" dirty="0"/>
              <a:t>enhanced requirements for </a:t>
            </a:r>
            <a:r>
              <a:rPr lang="en-US" altLang="zh-CN" b="1" dirty="0"/>
              <a:t>data confidentiality and </a:t>
            </a:r>
            <a:r>
              <a:rPr lang="en-US" altLang="zh-CN" b="1" dirty="0" smtClean="0"/>
              <a:t>privacy</a:t>
            </a:r>
            <a:r>
              <a:rPr lang="en-US" altLang="zh-CN" dirty="0" smtClean="0"/>
              <a:t>. </a:t>
            </a:r>
            <a:r>
              <a:rPr lang="en-US" altLang="zh-CN" dirty="0"/>
              <a:t>It provides an opportunity to assess and discuss requirements and solutions for </a:t>
            </a:r>
            <a:r>
              <a:rPr lang="en-US" altLang="zh-CN" dirty="0" smtClean="0"/>
              <a:t>Data Driven network management automation. </a:t>
            </a:r>
            <a:r>
              <a:rPr lang="en-US" altLang="zh-CN" dirty="0"/>
              <a:t> </a:t>
            </a:r>
          </a:p>
        </p:txBody>
      </p:sp>
    </p:spTree>
    <p:extLst>
      <p:ext uri="{BB962C8B-B14F-4D97-AF65-F5344CB8AC3E}">
        <p14:creationId xmlns:p14="http://schemas.microsoft.com/office/powerpoint/2010/main" val="3114418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278" y="143550"/>
            <a:ext cx="8520600" cy="572700"/>
          </a:xfrm>
        </p:spPr>
        <p:txBody>
          <a:bodyPr>
            <a:normAutofit fontScale="90000"/>
          </a:bodyPr>
          <a:lstStyle/>
          <a:p>
            <a:r>
              <a:rPr lang="en-US" altLang="zh-CN" dirty="0" err="1" smtClean="0"/>
              <a:t>Metaverse</a:t>
            </a:r>
            <a:r>
              <a:rPr lang="en-US" altLang="zh-CN" dirty="0" smtClean="0"/>
              <a:t> vs Digital Twin Network</a:t>
            </a:r>
            <a:endParaRPr lang="zh-CN" altLang="en-US" dirty="0"/>
          </a:p>
        </p:txBody>
      </p:sp>
      <p:sp>
        <p:nvSpPr>
          <p:cNvPr id="3" name="文本占位符 2"/>
          <p:cNvSpPr>
            <a:spLocks noGrp="1"/>
          </p:cNvSpPr>
          <p:nvPr>
            <p:ph type="body" idx="1"/>
          </p:nvPr>
        </p:nvSpPr>
        <p:spPr>
          <a:xfrm>
            <a:off x="122842" y="723227"/>
            <a:ext cx="4153718" cy="3739072"/>
          </a:xfrm>
        </p:spPr>
        <p:txBody>
          <a:bodyPr>
            <a:normAutofit lnSpcReduction="10000"/>
          </a:bodyPr>
          <a:lstStyle/>
          <a:p>
            <a:r>
              <a:rPr lang="en-US" altLang="zh-CN" b="1" dirty="0" err="1" smtClean="0">
                <a:solidFill>
                  <a:schemeClr val="tx1"/>
                </a:solidFill>
              </a:rPr>
              <a:t>Metaverse</a:t>
            </a:r>
            <a:r>
              <a:rPr lang="en-US" altLang="zh-CN" dirty="0" smtClean="0">
                <a:solidFill>
                  <a:schemeClr val="tx1"/>
                </a:solidFill>
              </a:rPr>
              <a:t> = </a:t>
            </a:r>
            <a:r>
              <a:rPr lang="en-US" altLang="zh-CN" dirty="0">
                <a:solidFill>
                  <a:schemeClr val="tx1"/>
                </a:solidFill>
              </a:rPr>
              <a:t>immersive virtual </a:t>
            </a:r>
            <a:r>
              <a:rPr lang="en-US" altLang="zh-CN" dirty="0" smtClean="0">
                <a:solidFill>
                  <a:schemeClr val="tx1"/>
                </a:solidFill>
              </a:rPr>
              <a:t>world + AR/VR headsets + Rich Content Communication</a:t>
            </a:r>
          </a:p>
          <a:p>
            <a:endParaRPr lang="en-US" altLang="zh-CN" b="1" dirty="0" smtClean="0">
              <a:solidFill>
                <a:schemeClr val="tx1"/>
              </a:solidFill>
            </a:endParaRPr>
          </a:p>
          <a:p>
            <a:r>
              <a:rPr lang="en-US" altLang="zh-CN" b="1" dirty="0" smtClean="0">
                <a:solidFill>
                  <a:schemeClr val="tx1"/>
                </a:solidFill>
              </a:rPr>
              <a:t>Typical Consumer Applications</a:t>
            </a:r>
            <a:r>
              <a:rPr lang="en-US" altLang="zh-CN" dirty="0" smtClean="0">
                <a:solidFill>
                  <a:schemeClr val="tx1"/>
                </a:solidFill>
              </a:rPr>
              <a:t>: Social Networking, Cloud Gaming, Multimedia Conference, Virtual Antiques </a:t>
            </a:r>
            <a:r>
              <a:rPr lang="en-US" altLang="zh-CN" dirty="0">
                <a:solidFill>
                  <a:schemeClr val="tx1"/>
                </a:solidFill>
              </a:rPr>
              <a:t>&amp; Collectibles, </a:t>
            </a:r>
            <a:r>
              <a:rPr lang="en-US" altLang="zh-CN" dirty="0" smtClean="0">
                <a:solidFill>
                  <a:schemeClr val="tx1"/>
                </a:solidFill>
              </a:rPr>
              <a:t>Virtual Concert, </a:t>
            </a:r>
            <a:r>
              <a:rPr lang="en-US" altLang="zh-CN" dirty="0" err="1" smtClean="0">
                <a:solidFill>
                  <a:schemeClr val="tx1"/>
                </a:solidFill>
              </a:rPr>
              <a:t>etc</a:t>
            </a:r>
            <a:endParaRPr lang="en-US" altLang="zh-CN" dirty="0" smtClean="0">
              <a:solidFill>
                <a:schemeClr val="tx1"/>
              </a:solidFill>
            </a:endParaRPr>
          </a:p>
          <a:p>
            <a:endParaRPr lang="en-US" altLang="zh-CN" dirty="0" smtClean="0">
              <a:solidFill>
                <a:schemeClr val="tx1"/>
              </a:solidFill>
            </a:endParaRPr>
          </a:p>
          <a:p>
            <a:r>
              <a:rPr lang="en-US" altLang="zh-CN" b="1" dirty="0" smtClean="0">
                <a:solidFill>
                  <a:schemeClr val="tx1"/>
                </a:solidFill>
              </a:rPr>
              <a:t>Technologies:</a:t>
            </a:r>
            <a:r>
              <a:rPr lang="en-US" altLang="zh-CN" dirty="0" smtClean="0">
                <a:solidFill>
                  <a:schemeClr val="tx1"/>
                </a:solidFill>
              </a:rPr>
              <a:t> </a:t>
            </a:r>
          </a:p>
          <a:p>
            <a:pPr lvl="1"/>
            <a:r>
              <a:rPr lang="en-US" altLang="zh-CN" dirty="0" smtClean="0">
                <a:solidFill>
                  <a:schemeClr val="tx1"/>
                </a:solidFill>
              </a:rPr>
              <a:t>Interaction&amp; terminal technology such as XR/VR/AR</a:t>
            </a:r>
          </a:p>
          <a:p>
            <a:pPr lvl="1"/>
            <a:r>
              <a:rPr lang="en-US" altLang="zh-CN" dirty="0" smtClean="0">
                <a:solidFill>
                  <a:schemeClr val="tx1"/>
                </a:solidFill>
              </a:rPr>
              <a:t>AI</a:t>
            </a:r>
          </a:p>
          <a:p>
            <a:pPr lvl="1"/>
            <a:r>
              <a:rPr lang="en-US" altLang="zh-CN" dirty="0" smtClean="0">
                <a:solidFill>
                  <a:schemeClr val="tx1"/>
                </a:solidFill>
              </a:rPr>
              <a:t>Content Creation (3D Modeling)</a:t>
            </a:r>
          </a:p>
          <a:p>
            <a:pPr lvl="1"/>
            <a:r>
              <a:rPr lang="en-US" altLang="zh-CN" dirty="0" err="1" smtClean="0">
                <a:solidFill>
                  <a:schemeClr val="tx1"/>
                </a:solidFill>
              </a:rPr>
              <a:t>DLT,etc</a:t>
            </a:r>
            <a:endParaRPr lang="en-US" altLang="zh-CN" dirty="0" smtClean="0">
              <a:solidFill>
                <a:schemeClr val="tx1"/>
              </a:solidFill>
            </a:endParaRPr>
          </a:p>
          <a:p>
            <a:pPr lvl="1"/>
            <a:r>
              <a:rPr lang="en-US" altLang="zh-CN" dirty="0" smtClean="0">
                <a:solidFill>
                  <a:schemeClr val="tx1"/>
                </a:solidFill>
              </a:rPr>
              <a:t>DID technologies</a:t>
            </a:r>
          </a:p>
          <a:p>
            <a:pPr lvl="1"/>
            <a:endParaRPr lang="en-US" altLang="zh-CN" dirty="0" smtClean="0"/>
          </a:p>
          <a:p>
            <a:endParaRPr lang="en-US" altLang="zh-CN" dirty="0" smtClean="0"/>
          </a:p>
        </p:txBody>
      </p:sp>
      <p:sp>
        <p:nvSpPr>
          <p:cNvPr id="4" name="文本占位符 3"/>
          <p:cNvSpPr>
            <a:spLocks noGrp="1"/>
          </p:cNvSpPr>
          <p:nvPr>
            <p:ph type="body" idx="2"/>
          </p:nvPr>
        </p:nvSpPr>
        <p:spPr>
          <a:xfrm>
            <a:off x="4751764" y="723227"/>
            <a:ext cx="4216766" cy="3739072"/>
          </a:xfrm>
        </p:spPr>
        <p:txBody>
          <a:bodyPr>
            <a:normAutofit/>
          </a:bodyPr>
          <a:lstStyle/>
          <a:p>
            <a:r>
              <a:rPr lang="en-US" altLang="zh-CN" b="1" dirty="0">
                <a:solidFill>
                  <a:schemeClr val="tx1"/>
                </a:solidFill>
              </a:rPr>
              <a:t>Digital Twin Network </a:t>
            </a:r>
            <a:r>
              <a:rPr lang="en-US" altLang="zh-CN" dirty="0">
                <a:solidFill>
                  <a:schemeClr val="tx1"/>
                </a:solidFill>
              </a:rPr>
              <a:t>= an expansion platform of network </a:t>
            </a:r>
            <a:r>
              <a:rPr lang="en-US" altLang="zh-CN" dirty="0" smtClean="0">
                <a:solidFill>
                  <a:schemeClr val="tx1"/>
                </a:solidFill>
              </a:rPr>
              <a:t>simulation+ Cooperation between physical world and virtual world</a:t>
            </a:r>
          </a:p>
          <a:p>
            <a:r>
              <a:rPr lang="en-US" altLang="zh-CN" b="1" dirty="0" smtClean="0">
                <a:solidFill>
                  <a:schemeClr val="tx1"/>
                </a:solidFill>
              </a:rPr>
              <a:t>Typical Enterprise Applications</a:t>
            </a:r>
            <a:r>
              <a:rPr lang="en-US" altLang="zh-CN" dirty="0" smtClean="0">
                <a:solidFill>
                  <a:schemeClr val="tx1"/>
                </a:solidFill>
              </a:rPr>
              <a:t>: Network configuration Verification, Network Troubleshooting using Knowledge Graph</a:t>
            </a:r>
            <a:r>
              <a:rPr lang="en-US" altLang="zh-CN" dirty="0">
                <a:solidFill>
                  <a:schemeClr val="tx1"/>
                </a:solidFill>
              </a:rPr>
              <a:t>, Knowledge based closed </a:t>
            </a:r>
            <a:r>
              <a:rPr lang="en-US" altLang="zh-CN" dirty="0" smtClean="0">
                <a:solidFill>
                  <a:schemeClr val="tx1"/>
                </a:solidFill>
              </a:rPr>
              <a:t>loop, etc.</a:t>
            </a:r>
            <a:endParaRPr lang="zh-CN" altLang="en-US" dirty="0">
              <a:solidFill>
                <a:schemeClr val="tx1"/>
              </a:solidFill>
            </a:endParaRPr>
          </a:p>
          <a:p>
            <a:endParaRPr lang="en-US" altLang="zh-CN" dirty="0" smtClean="0">
              <a:solidFill>
                <a:schemeClr val="tx1"/>
              </a:solidFill>
            </a:endParaRPr>
          </a:p>
          <a:p>
            <a:r>
              <a:rPr lang="en-US" altLang="zh-CN" dirty="0" smtClean="0">
                <a:solidFill>
                  <a:schemeClr val="tx1"/>
                </a:solidFill>
              </a:rPr>
              <a:t>Technologies:</a:t>
            </a:r>
          </a:p>
          <a:p>
            <a:pPr lvl="1"/>
            <a:r>
              <a:rPr lang="en-US" altLang="zh-CN" dirty="0" smtClean="0">
                <a:solidFill>
                  <a:schemeClr val="tx1"/>
                </a:solidFill>
              </a:rPr>
              <a:t>Data Modeling</a:t>
            </a:r>
          </a:p>
          <a:p>
            <a:pPr lvl="1"/>
            <a:r>
              <a:rPr lang="en-US" altLang="zh-CN" dirty="0" smtClean="0">
                <a:solidFill>
                  <a:schemeClr val="tx1"/>
                </a:solidFill>
              </a:rPr>
              <a:t>AI</a:t>
            </a:r>
          </a:p>
          <a:p>
            <a:pPr lvl="1"/>
            <a:r>
              <a:rPr lang="en-US" altLang="zh-CN" dirty="0" smtClean="0">
                <a:solidFill>
                  <a:schemeClr val="tx1"/>
                </a:solidFill>
              </a:rPr>
              <a:t>Computation such as Cloud Computing, Edge Computing</a:t>
            </a:r>
          </a:p>
          <a:p>
            <a:pPr lvl="1"/>
            <a:r>
              <a:rPr lang="en-US" altLang="zh-CN" dirty="0" smtClean="0">
                <a:solidFill>
                  <a:schemeClr val="tx1"/>
                </a:solidFill>
              </a:rPr>
              <a:t>Data Communication protocol (Monitoring, configuration, </a:t>
            </a:r>
            <a:r>
              <a:rPr lang="en-US" altLang="zh-CN" dirty="0" err="1" smtClean="0">
                <a:solidFill>
                  <a:schemeClr val="tx1"/>
                </a:solidFill>
              </a:rPr>
              <a:t>etc</a:t>
            </a:r>
            <a:r>
              <a:rPr lang="en-US" altLang="zh-CN" dirty="0" smtClean="0">
                <a:solidFill>
                  <a:schemeClr val="tx1"/>
                </a:solidFill>
              </a:rPr>
              <a:t>)</a:t>
            </a:r>
            <a:endParaRPr lang="zh-CN" altLang="en-US" dirty="0">
              <a:solidFill>
                <a:schemeClr val="tx1"/>
              </a:solidFill>
            </a:endParaRPr>
          </a:p>
        </p:txBody>
      </p:sp>
      <p:sp>
        <p:nvSpPr>
          <p:cNvPr id="5" name="灯片编号占位符 4"/>
          <p:cNvSpPr>
            <a:spLocks noGrp="1"/>
          </p:cNvSpPr>
          <p:nvPr>
            <p:ph type="sldNum" idx="12"/>
          </p:nvPr>
        </p:nvSpPr>
        <p:spPr/>
        <p:txBody>
          <a:bodyPr/>
          <a:lstStyle/>
          <a:p>
            <a:fld id="{00000000-1234-1234-1234-123412341234}" type="slidenum">
              <a:rPr lang="en" smtClean="0">
                <a:solidFill>
                  <a:srgbClr val="595959"/>
                </a:solidFill>
              </a:rPr>
              <a:pPr/>
              <a:t>3</a:t>
            </a:fld>
            <a:endParaRPr lang="en">
              <a:solidFill>
                <a:srgbClr val="595959"/>
              </a:solidFill>
            </a:endParaRPr>
          </a:p>
        </p:txBody>
      </p:sp>
    </p:spTree>
    <p:extLst>
      <p:ext uri="{BB962C8B-B14F-4D97-AF65-F5344CB8AC3E}">
        <p14:creationId xmlns:p14="http://schemas.microsoft.com/office/powerpoint/2010/main" val="1656129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6360</TotalTime>
  <Words>415</Words>
  <Application>Microsoft Office PowerPoint</Application>
  <PresentationFormat>全屏显示(16:9)</PresentationFormat>
  <Paragraphs>32</Paragraphs>
  <Slides>3</Slides>
  <Notes>1</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3</vt:i4>
      </vt:variant>
    </vt:vector>
  </HeadingPairs>
  <TitlesOfParts>
    <vt:vector size="5" baseType="lpstr">
      <vt:lpstr>Arial</vt:lpstr>
      <vt:lpstr>Simple Light</vt:lpstr>
      <vt:lpstr>IAB Workshop for Data Driven network management</vt:lpstr>
      <vt:lpstr>IAB Workshop for Data Driven network management</vt:lpstr>
      <vt:lpstr>Metaverse vs Digital Twin Network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 Data Model for OAM of ALTO protocol</dc:title>
  <dc:creator>Qin Wu</dc:creator>
  <cp:lastModifiedBy>Qin Wu</cp:lastModifiedBy>
  <cp:revision>57</cp:revision>
  <dcterms:modified xsi:type="dcterms:W3CDTF">2022-05-17T12:57:48Z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(3)+oG35UdGr3VNY+WsdTnEpH8eFcNGqaoLTEzy30E00qjYZxnJ/qFlTH8y+i4yPriiZxFOs/uJ
MLOq69VYH8b4+PkTHFG5tNLxhs1ctATyHJtJTkooX6ApVhjaTm0QpDQIqaAL3UntMSyF+Wax
93PGwQx6Cm1KasufKtWCCcbtSs5gcO5dE0UeBHBgTbiWSCs1gzEeUsK0rU3NYf2SvJZGkz4W
pLqzrjGcG8B9GuTCde</vt:lpwstr>
  </property>
  <property fmtid="{D5CDD505-2E9C-101B-9397-08002B2CF9AE}" pid="3" name="_2015_ms_pID_7253431">
    <vt:lpwstr>+o9xpy6YCvlgTLEvNG50lmGz4oLfyX2d9R6tUCCRpxbbd/ubgZi45T
cb4ykHyqG7GOm4WSbwmFLFjN1Pbt4e5aog/4f9E9wd262iYUy8gXLfqU721L0FxSNBswRl55
ioi/7hMoqXWT0VSc/ZoShLzWJg8UC1L/e8lMgpL6GL4CMVAMIaAehww0YPu5asEx1EWZ/Zd1
XNDLKYVrtz/HDPVscheIOSmyQeOne7WS4IPt</vt:lpwstr>
  </property>
  <property fmtid="{D5CDD505-2E9C-101B-9397-08002B2CF9AE}" pid="4" name="_2015_ms_pID_7253432">
    <vt:lpwstr>Zg==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1652615267</vt:lpwstr>
  </property>
</Properties>
</file>