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1" r:id="rId2"/>
    <p:sldId id="274" r:id="rId3"/>
    <p:sldId id="276" r:id="rId4"/>
    <p:sldId id="275" r:id="rId5"/>
    <p:sldId id="277" r:id="rId6"/>
    <p:sldId id="272" r:id="rId7"/>
    <p:sldId id="286" r:id="rId8"/>
    <p:sldId id="278" r:id="rId9"/>
    <p:sldId id="279" r:id="rId10"/>
    <p:sldId id="280" r:id="rId11"/>
    <p:sldId id="281" r:id="rId12"/>
    <p:sldId id="283" r:id="rId13"/>
    <p:sldId id="285" r:id="rId14"/>
    <p:sldId id="282" r:id="rId15"/>
    <p:sldId id="284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, Sihang" initials="GS" lastIdx="1" clrIdx="0">
    <p:extLst>
      <p:ext uri="{19B8F6BF-5375-455C-9EA6-DF929625EA0E}">
        <p15:presenceInfo xmlns:p15="http://schemas.microsoft.com/office/powerpoint/2012/main" userId="S-1-5-21-1474414563-1125766349-1731688626-1315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3E"/>
    <a:srgbClr val="0000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50" autoAdjust="0"/>
  </p:normalViewPr>
  <p:slideViewPr>
    <p:cSldViewPr snapToGrid="0">
      <p:cViewPr varScale="1">
        <p:scale>
          <a:sx n="73" d="100"/>
          <a:sy n="73" d="100"/>
        </p:scale>
        <p:origin x="99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3:21:04.191" idx="1">
    <p:pos x="5890" y="1086"/>
    <p:text>graph: add sub mat to mult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Step 1 Title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Step 2 Title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Step 3 Title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Remind goal: train model…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95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Remind goal: train model on activity data &amp; make prediction about individual participant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4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Remind goal: train model on activity data &amp; make prediction about individual participant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14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Original flops combined: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Original flops combined: </a:t>
                </a:r>
                <a:r>
                  <a:rPr lang="en-US" b="0" i="0">
                    <a:latin typeface="Cambria Math" panose="02040503050406030204" pitchFamily="18" charset="0"/>
                  </a:rPr>
                  <a:t>𝑎^2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𝑁(𝑇−𝑊+1)(𝑊+𝑁)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75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Remind goal: train model on activity data &amp; make prediction about individual participant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36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Remind goal: train model on activity data &amp; make prediction about individual participant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5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Remind goal: train model on activity data &amp; make prediction about individual participant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13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Remind goal: train model on activity data &amp; make prediction about individual participant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14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Remind goal: train model on activity data &amp; make prediction about individual participant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78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Remind goal: train model on activity data &amp; make prediction about individual participant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5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4/30/2019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4/30/2019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4/30/2019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4/30/2019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0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7000" dirty="0">
                <a:latin typeface="Calibri" panose="020F0502020204030204" pitchFamily="34" charset="0"/>
              </a:rPr>
              <a:t>Fast HOSVD</a:t>
            </a:r>
            <a:br>
              <a:rPr lang="en-US" sz="7000" dirty="0">
                <a:latin typeface="Calibri" panose="020F0502020204030204" pitchFamily="34" charset="0"/>
              </a:rPr>
            </a:br>
            <a:r>
              <a:rPr lang="en-US" sz="7000" dirty="0">
                <a:latin typeface="Calibri" panose="020F0502020204030204" pitchFamily="34" charset="0"/>
              </a:rPr>
              <a:t>For Brain Imaging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1180673"/>
          </a:xfrm>
        </p:spPr>
        <p:txBody>
          <a:bodyPr>
            <a:normAutofit/>
          </a:bodyPr>
          <a:lstStyle/>
          <a:p>
            <a:r>
              <a:rPr lang="en-US" dirty="0" err="1"/>
              <a:t>Suna</a:t>
            </a:r>
            <a:r>
              <a:rPr lang="en-US" dirty="0"/>
              <a:t> Guo</a:t>
            </a:r>
          </a:p>
          <a:p>
            <a:r>
              <a:rPr lang="en-US" dirty="0"/>
              <a:t>CSC 352 NLA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0F1102-5084-4FDA-91AA-93DC02D682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95400" y="503853"/>
                <a:ext cx="10022840" cy="1142385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0F1102-5084-4FDA-91AA-93DC02D68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95400" y="503853"/>
                <a:ext cx="10022840" cy="11423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0A403B36-6731-4249-8F08-FF21E5867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960" y="1918830"/>
            <a:ext cx="3835400" cy="34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1102-5084-4FDA-91AA-93DC02D6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10022840" cy="1142385"/>
          </a:xfrm>
        </p:spPr>
        <p:txBody>
          <a:bodyPr>
            <a:normAutofit/>
          </a:bodyPr>
          <a:lstStyle/>
          <a:p>
            <a:r>
              <a:rPr lang="en-US" sz="3600" b="0" dirty="0"/>
              <a:t>Generalize…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ED1105-651F-492A-8B59-0BC17904B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734647"/>
            <a:ext cx="4958956" cy="41886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4792C09-3B7E-40B4-88A8-BF1660082D02}"/>
              </a:ext>
            </a:extLst>
          </p:cNvPr>
          <p:cNvSpPr/>
          <p:nvPr/>
        </p:nvSpPr>
        <p:spPr>
          <a:xfrm>
            <a:off x="2156080" y="4033519"/>
            <a:ext cx="4098276" cy="873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43752-DCF1-4C82-B2B6-F871112B29E4}"/>
              </a:ext>
            </a:extLst>
          </p:cNvPr>
          <p:cNvSpPr/>
          <p:nvPr/>
        </p:nvSpPr>
        <p:spPr>
          <a:xfrm>
            <a:off x="1997724" y="4912359"/>
            <a:ext cx="4098276" cy="873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3A9F9-2303-470D-81B8-7FB7AAEA7FC2}"/>
              </a:ext>
            </a:extLst>
          </p:cNvPr>
          <p:cNvSpPr/>
          <p:nvPr/>
        </p:nvSpPr>
        <p:spPr>
          <a:xfrm>
            <a:off x="8454043" y="1333896"/>
            <a:ext cx="1773382" cy="11914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F25FFC-F740-4AC1-A3BC-150CC3E64B3C}"/>
              </a:ext>
            </a:extLst>
          </p:cNvPr>
          <p:cNvCxnSpPr>
            <a:cxnSpLocks/>
          </p:cNvCxnSpPr>
          <p:nvPr/>
        </p:nvCxnSpPr>
        <p:spPr>
          <a:xfrm flipV="1">
            <a:off x="10224192" y="2118987"/>
            <a:ext cx="457200" cy="40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BF106F8D-53D3-4920-9D77-135594B26CAD}"/>
              </a:ext>
            </a:extLst>
          </p:cNvPr>
          <p:cNvSpPr/>
          <p:nvPr/>
        </p:nvSpPr>
        <p:spPr>
          <a:xfrm>
            <a:off x="8454043" y="927496"/>
            <a:ext cx="2227349" cy="406400"/>
          </a:xfrm>
          <a:prstGeom prst="parallelogram">
            <a:avLst>
              <a:gd name="adj" fmla="val 11363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3731E44-F5B1-41A0-99DA-1520E058171C}"/>
              </a:ext>
            </a:extLst>
          </p:cNvPr>
          <p:cNvSpPr/>
          <p:nvPr/>
        </p:nvSpPr>
        <p:spPr>
          <a:xfrm rot="5400000" flipV="1">
            <a:off x="9653848" y="1497844"/>
            <a:ext cx="1597892" cy="457199"/>
          </a:xfrm>
          <a:prstGeom prst="parallelogram">
            <a:avLst>
              <a:gd name="adj" fmla="val 8863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F0E7D-88CD-4364-BAE7-CDE6F4D5FE38}"/>
              </a:ext>
            </a:extLst>
          </p:cNvPr>
          <p:cNvSpPr txBox="1"/>
          <p:nvPr/>
        </p:nvSpPr>
        <p:spPr>
          <a:xfrm>
            <a:off x="9027540" y="260517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ECBA56-E886-4D66-8DF7-CEE9D1E0F9F4}"/>
              </a:ext>
            </a:extLst>
          </p:cNvPr>
          <p:cNvSpPr txBox="1"/>
          <p:nvPr/>
        </p:nvSpPr>
        <p:spPr>
          <a:xfrm>
            <a:off x="10489055" y="2322187"/>
            <a:ext cx="154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 (N)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1DF0DB-B95A-4BE9-92C3-A5248D7AE25C}"/>
              </a:ext>
            </a:extLst>
          </p:cNvPr>
          <p:cNvSpPr txBox="1"/>
          <p:nvPr/>
        </p:nvSpPr>
        <p:spPr>
          <a:xfrm>
            <a:off x="7672074" y="1749655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362163-5081-448C-9442-6018BFA11DBB}"/>
              </a:ext>
            </a:extLst>
          </p:cNvPr>
          <p:cNvSpPr/>
          <p:nvPr/>
        </p:nvSpPr>
        <p:spPr>
          <a:xfrm>
            <a:off x="9651655" y="4597140"/>
            <a:ext cx="663191" cy="6631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CC949F3-A55C-4686-99FB-E3E263CA5886}"/>
                  </a:ext>
                </a:extLst>
              </p:cNvPr>
              <p:cNvSpPr/>
              <p:nvPr/>
            </p:nvSpPr>
            <p:spPr>
              <a:xfrm>
                <a:off x="8770946" y="4161240"/>
                <a:ext cx="960455" cy="422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(4)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(4)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CC949F3-A55C-4686-99FB-E3E263CA5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946" y="4161240"/>
                <a:ext cx="960455" cy="422680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A5ECE35-8E68-4F75-BDCD-A643D13812A1}"/>
              </a:ext>
            </a:extLst>
          </p:cNvPr>
          <p:cNvSpPr txBox="1"/>
          <p:nvPr/>
        </p:nvSpPr>
        <p:spPr>
          <a:xfrm>
            <a:off x="8388411" y="4739380"/>
            <a:ext cx="130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Participant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FF1367-891C-4D44-8D88-B68D71712713}"/>
              </a:ext>
            </a:extLst>
          </p:cNvPr>
          <p:cNvSpPr txBox="1"/>
          <p:nvPr/>
        </p:nvSpPr>
        <p:spPr>
          <a:xfrm>
            <a:off x="9336444" y="5316221"/>
            <a:ext cx="130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Participant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C38BCA0-1797-47F6-84FB-9CF8CA23B0B9}"/>
              </a:ext>
            </a:extLst>
          </p:cNvPr>
          <p:cNvSpPr/>
          <p:nvPr/>
        </p:nvSpPr>
        <p:spPr>
          <a:xfrm>
            <a:off x="9337040" y="3195559"/>
            <a:ext cx="355600" cy="6879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A5C2DA-EB57-4C7B-B0FD-5693115EC44E}"/>
              </a:ext>
            </a:extLst>
          </p:cNvPr>
          <p:cNvSpPr/>
          <p:nvPr/>
        </p:nvSpPr>
        <p:spPr>
          <a:xfrm>
            <a:off x="9426528" y="1190346"/>
            <a:ext cx="457200" cy="1191491"/>
          </a:xfrm>
          <a:prstGeom prst="rect">
            <a:avLst/>
          </a:prstGeom>
          <a:solidFill>
            <a:schemeClr val="accent1">
              <a:lumMod val="75000"/>
              <a:alpha val="4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75FCFD-3903-4857-9AED-6347DB4D2BD2}"/>
              </a:ext>
            </a:extLst>
          </p:cNvPr>
          <p:cNvCxnSpPr/>
          <p:nvPr/>
        </p:nvCxnSpPr>
        <p:spPr>
          <a:xfrm flipH="1">
            <a:off x="9251173" y="927496"/>
            <a:ext cx="461357" cy="406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A84515-0745-49B0-B5AA-63BF3DBC811E}"/>
              </a:ext>
            </a:extLst>
          </p:cNvPr>
          <p:cNvCxnSpPr>
            <a:cxnSpLocks/>
          </p:cNvCxnSpPr>
          <p:nvPr/>
        </p:nvCxnSpPr>
        <p:spPr>
          <a:xfrm>
            <a:off x="8774291" y="1055231"/>
            <a:ext cx="1765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4A8AA4-42A2-405C-8E24-F3A9232F28A0}"/>
                  </a:ext>
                </a:extLst>
              </p:cNvPr>
              <p:cNvSpPr txBox="1"/>
              <p:nvPr/>
            </p:nvSpPr>
            <p:spPr>
              <a:xfrm>
                <a:off x="8403137" y="985777"/>
                <a:ext cx="132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4A8AA4-42A2-405C-8E24-F3A9232F2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137" y="985777"/>
                <a:ext cx="132344" cy="276999"/>
              </a:xfrm>
              <a:prstGeom prst="rect">
                <a:avLst/>
              </a:prstGeom>
              <a:blipFill>
                <a:blip r:embed="rId6"/>
                <a:stretch>
                  <a:fillRect l="-45455" r="-363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AB881845-6520-42EB-BEAE-3C41EE82B0F4}"/>
              </a:ext>
            </a:extLst>
          </p:cNvPr>
          <p:cNvSpPr/>
          <p:nvPr/>
        </p:nvSpPr>
        <p:spPr>
          <a:xfrm>
            <a:off x="9570042" y="1061653"/>
            <a:ext cx="457200" cy="1191491"/>
          </a:xfrm>
          <a:prstGeom prst="rect">
            <a:avLst/>
          </a:prstGeom>
          <a:solidFill>
            <a:schemeClr val="accent1">
              <a:lumMod val="75000"/>
              <a:alpha val="4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0281BB-EFE4-4DD6-AC06-9B73F9F6F887}"/>
              </a:ext>
            </a:extLst>
          </p:cNvPr>
          <p:cNvCxnSpPr>
            <a:cxnSpLocks/>
          </p:cNvCxnSpPr>
          <p:nvPr/>
        </p:nvCxnSpPr>
        <p:spPr>
          <a:xfrm>
            <a:off x="8621891" y="1183247"/>
            <a:ext cx="1765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CE7FF0-2C95-44C8-8927-F369A24045AF}"/>
              </a:ext>
            </a:extLst>
          </p:cNvPr>
          <p:cNvCxnSpPr/>
          <p:nvPr/>
        </p:nvCxnSpPr>
        <p:spPr>
          <a:xfrm flipH="1">
            <a:off x="9718550" y="925158"/>
            <a:ext cx="461357" cy="406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F839EF-A10C-4670-BE5A-3D59F4EE99B5}"/>
              </a:ext>
            </a:extLst>
          </p:cNvPr>
          <p:cNvCxnSpPr>
            <a:cxnSpLocks/>
          </p:cNvCxnSpPr>
          <p:nvPr/>
        </p:nvCxnSpPr>
        <p:spPr>
          <a:xfrm>
            <a:off x="8469309" y="1335229"/>
            <a:ext cx="1765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B6419F-A334-441D-BC12-9756D5023E3A}"/>
                  </a:ext>
                </a:extLst>
              </p:cNvPr>
              <p:cNvSpPr txBox="1"/>
              <p:nvPr/>
            </p:nvSpPr>
            <p:spPr>
              <a:xfrm>
                <a:off x="8600412" y="813550"/>
                <a:ext cx="138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B6419F-A334-441D-BC12-9756D5023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12" y="813550"/>
                <a:ext cx="138628" cy="276999"/>
              </a:xfrm>
              <a:prstGeom prst="rect">
                <a:avLst/>
              </a:prstGeom>
              <a:blipFill>
                <a:blip r:embed="rId7"/>
                <a:stretch>
                  <a:fillRect l="-60870" r="-5652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2CBF78-3691-4FEF-9628-1E706874F5BB}"/>
                  </a:ext>
                </a:extLst>
              </p:cNvPr>
              <p:cNvSpPr txBox="1"/>
              <p:nvPr/>
            </p:nvSpPr>
            <p:spPr>
              <a:xfrm>
                <a:off x="9913936" y="598192"/>
                <a:ext cx="148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2CBF78-3691-4FEF-9628-1E706874F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936" y="598192"/>
                <a:ext cx="148310" cy="276999"/>
              </a:xfrm>
              <a:prstGeom prst="rect">
                <a:avLst/>
              </a:prstGeom>
              <a:blipFill>
                <a:blip r:embed="rId8"/>
                <a:stretch>
                  <a:fillRect l="-32000" r="-28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AD8DBF-D08B-4691-8B8B-87C9B35FF9BF}"/>
              </a:ext>
            </a:extLst>
          </p:cNvPr>
          <p:cNvCxnSpPr>
            <a:cxnSpLocks/>
          </p:cNvCxnSpPr>
          <p:nvPr/>
        </p:nvCxnSpPr>
        <p:spPr>
          <a:xfrm>
            <a:off x="8921965" y="935335"/>
            <a:ext cx="0" cy="119265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E14A3B-1909-4610-B913-32EE4A594DA3}"/>
              </a:ext>
            </a:extLst>
          </p:cNvPr>
          <p:cNvCxnSpPr>
            <a:cxnSpLocks/>
          </p:cNvCxnSpPr>
          <p:nvPr/>
        </p:nvCxnSpPr>
        <p:spPr>
          <a:xfrm>
            <a:off x="8915859" y="2113514"/>
            <a:ext cx="176553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367449-235E-4D4D-BD8F-044D87700307}"/>
              </a:ext>
            </a:extLst>
          </p:cNvPr>
          <p:cNvCxnSpPr/>
          <p:nvPr/>
        </p:nvCxnSpPr>
        <p:spPr>
          <a:xfrm flipH="1">
            <a:off x="8465770" y="2113515"/>
            <a:ext cx="461357" cy="4064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95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1102-5084-4FDA-91AA-93DC02D6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10022840" cy="1142385"/>
          </a:xfrm>
        </p:spPr>
        <p:txBody>
          <a:bodyPr>
            <a:normAutofit/>
          </a:bodyPr>
          <a:lstStyle/>
          <a:p>
            <a:r>
              <a:rPr lang="en-US" sz="3600" b="0" dirty="0"/>
              <a:t>Efficiency: flops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3B4D13AC-E606-42C7-8475-7290664FD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4800600" cy="380999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Original method:</a:t>
                </a:r>
              </a:p>
              <a:p>
                <a:pPr lvl="1"/>
                <a:r>
                  <a:rPr lang="en-US" sz="2200" dirty="0"/>
                  <a:t>Dynamic correlation matrix: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(4)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(4)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lvl="1"/>
                <a:endParaRPr lang="en-US" sz="2400" dirty="0"/>
              </a:p>
              <a:p>
                <a:pPr lvl="1"/>
                <a:endParaRPr lang="en-US" sz="22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marL="274320" lvl="1" indent="0">
                  <a:buNone/>
                </a:pPr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3B4D13AC-E606-42C7-8475-7290664FD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4800600" cy="3809999"/>
              </a:xfrm>
              <a:blipFill>
                <a:blip r:embed="rId3"/>
                <a:stretch>
                  <a:fillRect l="-1779" t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581754D-A7BC-47E9-9584-C7075AF73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764" y="4853752"/>
            <a:ext cx="4869602" cy="906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C6FDB5-966A-4BA9-8990-ADEDA1114DC2}"/>
                  </a:ext>
                </a:extLst>
              </p:cNvPr>
              <p:cNvSpPr txBox="1"/>
              <p:nvPr/>
            </p:nvSpPr>
            <p:spPr>
              <a:xfrm>
                <a:off x="8894909" y="5319974"/>
                <a:ext cx="26342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x Area x Window</a:t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C6FDB5-966A-4BA9-8990-ADEDA1114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09" y="5319974"/>
                <a:ext cx="2634260" cy="646331"/>
              </a:xfrm>
              <a:prstGeom prst="rect">
                <a:avLst/>
              </a:prstGeom>
              <a:blipFill>
                <a:blip r:embed="rId5"/>
                <a:stretch>
                  <a:fillRect l="-1852" t="-660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C7AFB10-74B0-4607-B981-54A053D6B7BA}"/>
              </a:ext>
            </a:extLst>
          </p:cNvPr>
          <p:cNvSpPr txBox="1"/>
          <p:nvPr/>
        </p:nvSpPr>
        <p:spPr>
          <a:xfrm>
            <a:off x="7227875" y="4715987"/>
            <a:ext cx="130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Participant</a:t>
            </a:r>
            <a:br>
              <a:rPr lang="en-US" dirty="0"/>
            </a:br>
            <a:r>
              <a:rPr lang="en-US" dirty="0"/>
              <a:t>(N)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F63E9A-73B7-4421-A4D3-5385A48F28BA}"/>
              </a:ext>
            </a:extLst>
          </p:cNvPr>
          <p:cNvSpPr/>
          <p:nvPr/>
        </p:nvSpPr>
        <p:spPr>
          <a:xfrm>
            <a:off x="8668139" y="4554823"/>
            <a:ext cx="663191" cy="6631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628463-FB09-4026-BBC6-3986164C0375}"/>
              </a:ext>
            </a:extLst>
          </p:cNvPr>
          <p:cNvSpPr/>
          <p:nvPr/>
        </p:nvSpPr>
        <p:spPr>
          <a:xfrm>
            <a:off x="9331330" y="4554822"/>
            <a:ext cx="663191" cy="6631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03A3AC-446D-47B8-873D-2DA1CB2089CD}"/>
              </a:ext>
            </a:extLst>
          </p:cNvPr>
          <p:cNvSpPr/>
          <p:nvPr/>
        </p:nvSpPr>
        <p:spPr>
          <a:xfrm>
            <a:off x="11012475" y="4554820"/>
            <a:ext cx="663191" cy="6631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CBF469-ACB2-4F88-9F2F-712BA824F067}"/>
              </a:ext>
            </a:extLst>
          </p:cNvPr>
          <p:cNvSpPr/>
          <p:nvPr/>
        </p:nvSpPr>
        <p:spPr>
          <a:xfrm>
            <a:off x="9994521" y="4554821"/>
            <a:ext cx="1017954" cy="6631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600574-3B04-4C49-AEBA-36A8CCB161A4}"/>
              </a:ext>
            </a:extLst>
          </p:cNvPr>
          <p:cNvSpPr txBox="1"/>
          <p:nvPr/>
        </p:nvSpPr>
        <p:spPr>
          <a:xfrm>
            <a:off x="10294074" y="4669086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919288A-A6ED-47ED-835B-C9B1AFF4A72A}"/>
                  </a:ext>
                </a:extLst>
              </p:cNvPr>
              <p:cNvSpPr txBox="1"/>
              <p:nvPr/>
            </p:nvSpPr>
            <p:spPr>
              <a:xfrm>
                <a:off x="8759857" y="4715987"/>
                <a:ext cx="5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919288A-A6ED-47ED-835B-C9B1AFF4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857" y="4715987"/>
                <a:ext cx="552939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A12AAA8-7C66-4683-8088-D92A6468CB1F}"/>
                  </a:ext>
                </a:extLst>
              </p:cNvPr>
              <p:cNvSpPr txBox="1"/>
              <p:nvPr/>
            </p:nvSpPr>
            <p:spPr>
              <a:xfrm>
                <a:off x="9396475" y="4722460"/>
                <a:ext cx="5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A12AAA8-7C66-4683-8088-D92A6468C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475" y="4722460"/>
                <a:ext cx="552939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753A2429-B044-4864-8756-88E3C1E0F5DF}"/>
              </a:ext>
            </a:extLst>
          </p:cNvPr>
          <p:cNvSpPr/>
          <p:nvPr/>
        </p:nvSpPr>
        <p:spPr>
          <a:xfrm>
            <a:off x="7767172" y="707053"/>
            <a:ext cx="1773382" cy="11914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7250EDC-FA46-43EA-83E2-4C3981C54832}"/>
              </a:ext>
            </a:extLst>
          </p:cNvPr>
          <p:cNvCxnSpPr>
            <a:cxnSpLocks/>
          </p:cNvCxnSpPr>
          <p:nvPr/>
        </p:nvCxnSpPr>
        <p:spPr>
          <a:xfrm flipV="1">
            <a:off x="9537321" y="1492144"/>
            <a:ext cx="457200" cy="40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B10C3B25-AAFB-4CDB-A97C-4054B1FEBF7A}"/>
              </a:ext>
            </a:extLst>
          </p:cNvPr>
          <p:cNvSpPr/>
          <p:nvPr/>
        </p:nvSpPr>
        <p:spPr>
          <a:xfrm>
            <a:off x="7767172" y="300653"/>
            <a:ext cx="2227349" cy="406400"/>
          </a:xfrm>
          <a:prstGeom prst="parallelogram">
            <a:avLst>
              <a:gd name="adj" fmla="val 11363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692FC9B3-FEBF-42BA-A2A0-2D74F57AF979}"/>
              </a:ext>
            </a:extLst>
          </p:cNvPr>
          <p:cNvSpPr/>
          <p:nvPr/>
        </p:nvSpPr>
        <p:spPr>
          <a:xfrm rot="5400000" flipV="1">
            <a:off x="8966977" y="871001"/>
            <a:ext cx="1597892" cy="457199"/>
          </a:xfrm>
          <a:prstGeom prst="parallelogram">
            <a:avLst>
              <a:gd name="adj" fmla="val 8863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7F7B68-92F2-4C0E-AF05-8C6E36D372C9}"/>
              </a:ext>
            </a:extLst>
          </p:cNvPr>
          <p:cNvSpPr txBox="1"/>
          <p:nvPr/>
        </p:nvSpPr>
        <p:spPr>
          <a:xfrm>
            <a:off x="8340669" y="197832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(T)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A3A46F-15EE-4BA2-BB66-F805963C725B}"/>
              </a:ext>
            </a:extLst>
          </p:cNvPr>
          <p:cNvSpPr txBox="1"/>
          <p:nvPr/>
        </p:nvSpPr>
        <p:spPr>
          <a:xfrm>
            <a:off x="9896046" y="1639988"/>
            <a:ext cx="154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 (N)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B483F1-B782-4776-8819-89FC3B75EE61}"/>
              </a:ext>
            </a:extLst>
          </p:cNvPr>
          <p:cNvSpPr txBox="1"/>
          <p:nvPr/>
        </p:nvSpPr>
        <p:spPr>
          <a:xfrm>
            <a:off x="6985203" y="1122812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FC9773D-5433-49E4-84C4-71B864C848B0}"/>
              </a:ext>
            </a:extLst>
          </p:cNvPr>
          <p:cNvSpPr/>
          <p:nvPr/>
        </p:nvSpPr>
        <p:spPr>
          <a:xfrm>
            <a:off x="7767172" y="707053"/>
            <a:ext cx="457200" cy="1191491"/>
          </a:xfrm>
          <a:prstGeom prst="rect">
            <a:avLst/>
          </a:prstGeom>
          <a:solidFill>
            <a:schemeClr val="accent1">
              <a:lumMod val="75000"/>
              <a:alpha val="4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A072201-1E7C-48A0-8DA3-235421EAAE6E}"/>
              </a:ext>
            </a:extLst>
          </p:cNvPr>
          <p:cNvCxnSpPr/>
          <p:nvPr/>
        </p:nvCxnSpPr>
        <p:spPr>
          <a:xfrm>
            <a:off x="7767172" y="1974744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2550F91-3971-4A61-9AF0-C1936E2E3355}"/>
              </a:ext>
            </a:extLst>
          </p:cNvPr>
          <p:cNvSpPr txBox="1"/>
          <p:nvPr/>
        </p:nvSpPr>
        <p:spPr>
          <a:xfrm>
            <a:off x="7827285" y="19529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E8FF8B8-B49D-4564-88CE-24C3A900C0FF}"/>
              </a:ext>
            </a:extLst>
          </p:cNvPr>
          <p:cNvSpPr/>
          <p:nvPr/>
        </p:nvSpPr>
        <p:spPr>
          <a:xfrm>
            <a:off x="6664731" y="2574739"/>
            <a:ext cx="457200" cy="1191491"/>
          </a:xfrm>
          <a:prstGeom prst="rect">
            <a:avLst/>
          </a:prstGeom>
          <a:solidFill>
            <a:schemeClr val="accent1">
              <a:lumMod val="75000"/>
              <a:alpha val="4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1875FD-07FC-487E-835C-5EDACC5FDF82}"/>
              </a:ext>
            </a:extLst>
          </p:cNvPr>
          <p:cNvSpPr/>
          <p:nvPr/>
        </p:nvSpPr>
        <p:spPr>
          <a:xfrm rot="5400000">
            <a:off x="7538571" y="2207594"/>
            <a:ext cx="457200" cy="1191491"/>
          </a:xfrm>
          <a:prstGeom prst="rect">
            <a:avLst/>
          </a:prstGeom>
          <a:solidFill>
            <a:schemeClr val="accent1">
              <a:lumMod val="75000"/>
              <a:alpha val="4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632AD2A6-CCB7-4582-9D74-B2C6FAB2EC69}"/>
              </a:ext>
            </a:extLst>
          </p:cNvPr>
          <p:cNvSpPr/>
          <p:nvPr/>
        </p:nvSpPr>
        <p:spPr>
          <a:xfrm>
            <a:off x="8487236" y="3170484"/>
            <a:ext cx="599666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E633F90-89BF-4007-BA2B-2AEDC4DACBE4}"/>
              </a:ext>
            </a:extLst>
          </p:cNvPr>
          <p:cNvSpPr/>
          <p:nvPr/>
        </p:nvSpPr>
        <p:spPr>
          <a:xfrm>
            <a:off x="9829045" y="2959732"/>
            <a:ext cx="829056" cy="829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DA4D20E7-DEC4-4729-88E8-061B6E5979DB}"/>
              </a:ext>
            </a:extLst>
          </p:cNvPr>
          <p:cNvSpPr/>
          <p:nvPr/>
        </p:nvSpPr>
        <p:spPr>
          <a:xfrm>
            <a:off x="9829045" y="2426332"/>
            <a:ext cx="1578864" cy="533399"/>
          </a:xfrm>
          <a:prstGeom prst="parallelogram">
            <a:avLst>
              <a:gd name="adj" fmla="val 14042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09A217CC-3D32-40D5-98F9-AA0671459CDB}"/>
              </a:ext>
            </a:extLst>
          </p:cNvPr>
          <p:cNvSpPr/>
          <p:nvPr/>
        </p:nvSpPr>
        <p:spPr>
          <a:xfrm rot="5400000" flipV="1">
            <a:off x="10351776" y="2732655"/>
            <a:ext cx="1362457" cy="749808"/>
          </a:xfrm>
          <a:prstGeom prst="parallelogram">
            <a:avLst>
              <a:gd name="adj" fmla="val 7059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BA67C43-3865-4B86-A75A-DAF7149D12A5}"/>
              </a:ext>
            </a:extLst>
          </p:cNvPr>
          <p:cNvSpPr txBox="1"/>
          <p:nvPr/>
        </p:nvSpPr>
        <p:spPr>
          <a:xfrm>
            <a:off x="9148025" y="3189594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2C41A5-AE0A-4E42-82DC-9535D27895E9}"/>
              </a:ext>
            </a:extLst>
          </p:cNvPr>
          <p:cNvSpPr txBox="1"/>
          <p:nvPr/>
        </p:nvSpPr>
        <p:spPr>
          <a:xfrm>
            <a:off x="11127122" y="3449229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EF44442-F397-48FD-897B-49A041BA42BD}"/>
                  </a:ext>
                </a:extLst>
              </p:cNvPr>
              <p:cNvSpPr txBox="1"/>
              <p:nvPr/>
            </p:nvSpPr>
            <p:spPr>
              <a:xfrm>
                <a:off x="10836944" y="2947566"/>
                <a:ext cx="449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EF44442-F397-48FD-897B-49A041BA4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6944" y="2947566"/>
                <a:ext cx="4496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532ECA5-1DE3-4026-8B00-5E5C96EB6AC0}"/>
              </a:ext>
            </a:extLst>
          </p:cNvPr>
          <p:cNvCxnSpPr>
            <a:stCxn id="86" idx="5"/>
            <a:endCxn id="86" idx="2"/>
          </p:cNvCxnSpPr>
          <p:nvPr/>
        </p:nvCxnSpPr>
        <p:spPr>
          <a:xfrm>
            <a:off x="11033005" y="2690994"/>
            <a:ext cx="0" cy="833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7F40517-8374-4AF4-ACB1-E26BAAA7BA2E}"/>
              </a:ext>
            </a:extLst>
          </p:cNvPr>
          <p:cNvCxnSpPr>
            <a:stCxn id="86" idx="5"/>
            <a:endCxn id="85" idx="5"/>
          </p:cNvCxnSpPr>
          <p:nvPr/>
        </p:nvCxnSpPr>
        <p:spPr>
          <a:xfrm flipH="1">
            <a:off x="10203558" y="2690994"/>
            <a:ext cx="829447" cy="2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6F9F72D-C083-483F-B8E4-585B863F4B77}"/>
              </a:ext>
            </a:extLst>
          </p:cNvPr>
          <p:cNvSpPr txBox="1"/>
          <p:nvPr/>
        </p:nvSpPr>
        <p:spPr>
          <a:xfrm>
            <a:off x="9893120" y="3755719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3E3A61A-6FA1-4053-85CF-E73E075CA5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2753" y="2899220"/>
            <a:ext cx="4930567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8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1102-5084-4FDA-91AA-93DC02D6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10022840" cy="1142385"/>
          </a:xfrm>
        </p:spPr>
        <p:txBody>
          <a:bodyPr>
            <a:normAutofit/>
          </a:bodyPr>
          <a:lstStyle/>
          <a:p>
            <a:r>
              <a:rPr lang="en-US" sz="3600" b="0" dirty="0"/>
              <a:t>Efficiency: flops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B4D13AC-E606-42C7-8475-7290664FD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4800600" cy="3809999"/>
          </a:xfrm>
        </p:spPr>
        <p:txBody>
          <a:bodyPr>
            <a:normAutofit/>
          </a:bodyPr>
          <a:lstStyle/>
          <a:p>
            <a:r>
              <a:rPr lang="en-US" sz="2600" dirty="0"/>
              <a:t>New method:</a:t>
            </a:r>
          </a:p>
          <a:p>
            <a:endParaRPr lang="en-US" sz="2600" dirty="0"/>
          </a:p>
          <a:p>
            <a:pPr lvl="1"/>
            <a:endParaRPr lang="en-US" sz="2400" dirty="0"/>
          </a:p>
          <a:p>
            <a:pPr lvl="1"/>
            <a:endParaRPr lang="en-US" sz="22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7432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5BDD63-62F6-4807-82C0-036B1F5AF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051" y="2437104"/>
            <a:ext cx="4557155" cy="93734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C4BC180-5083-4A91-9BA0-FB1303448ACA}"/>
              </a:ext>
            </a:extLst>
          </p:cNvPr>
          <p:cNvSpPr/>
          <p:nvPr/>
        </p:nvSpPr>
        <p:spPr>
          <a:xfrm>
            <a:off x="1755501" y="4080256"/>
            <a:ext cx="613458" cy="2507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59B9FA5-DCC7-4FB6-8356-CBFC12B067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01" b="11448"/>
          <a:stretch/>
        </p:blipFill>
        <p:spPr>
          <a:xfrm>
            <a:off x="2499360" y="3776333"/>
            <a:ext cx="1204064" cy="65975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977553-3BAE-4565-8193-0A1DBDFE1FAE}"/>
              </a:ext>
            </a:extLst>
          </p:cNvPr>
          <p:cNvSpPr/>
          <p:nvPr/>
        </p:nvSpPr>
        <p:spPr>
          <a:xfrm>
            <a:off x="8454043" y="1333896"/>
            <a:ext cx="1773382" cy="11914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4AAB4D-E34F-42BE-B175-465E2692579E}"/>
              </a:ext>
            </a:extLst>
          </p:cNvPr>
          <p:cNvCxnSpPr>
            <a:cxnSpLocks/>
          </p:cNvCxnSpPr>
          <p:nvPr/>
        </p:nvCxnSpPr>
        <p:spPr>
          <a:xfrm flipV="1">
            <a:off x="10224192" y="2118987"/>
            <a:ext cx="457200" cy="40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55AE0E0B-3C83-49A8-920D-CB09F1174A5E}"/>
              </a:ext>
            </a:extLst>
          </p:cNvPr>
          <p:cNvSpPr/>
          <p:nvPr/>
        </p:nvSpPr>
        <p:spPr>
          <a:xfrm>
            <a:off x="8454043" y="927496"/>
            <a:ext cx="2227349" cy="406400"/>
          </a:xfrm>
          <a:prstGeom prst="parallelogram">
            <a:avLst>
              <a:gd name="adj" fmla="val 11363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8F6EEDAD-8225-46C3-9FE6-94CEE954FE23}"/>
              </a:ext>
            </a:extLst>
          </p:cNvPr>
          <p:cNvSpPr/>
          <p:nvPr/>
        </p:nvSpPr>
        <p:spPr>
          <a:xfrm rot="5400000" flipV="1">
            <a:off x="9653848" y="1497844"/>
            <a:ext cx="1597892" cy="457199"/>
          </a:xfrm>
          <a:prstGeom prst="parallelogram">
            <a:avLst>
              <a:gd name="adj" fmla="val 8863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95C9DF-1974-4E23-BF03-2994C8D7F22F}"/>
              </a:ext>
            </a:extLst>
          </p:cNvPr>
          <p:cNvSpPr txBox="1"/>
          <p:nvPr/>
        </p:nvSpPr>
        <p:spPr>
          <a:xfrm>
            <a:off x="9027540" y="260517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ACE4EB-B783-4BDA-B296-626F019FCD45}"/>
              </a:ext>
            </a:extLst>
          </p:cNvPr>
          <p:cNvSpPr txBox="1"/>
          <p:nvPr/>
        </p:nvSpPr>
        <p:spPr>
          <a:xfrm>
            <a:off x="10489055" y="2322187"/>
            <a:ext cx="154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 (N)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84CB58-42D7-474E-B395-43B4CC775877}"/>
              </a:ext>
            </a:extLst>
          </p:cNvPr>
          <p:cNvSpPr txBox="1"/>
          <p:nvPr/>
        </p:nvSpPr>
        <p:spPr>
          <a:xfrm>
            <a:off x="7672074" y="1749655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E12029-7163-4501-A05E-C0C1BA4661EC}"/>
              </a:ext>
            </a:extLst>
          </p:cNvPr>
          <p:cNvCxnSpPr>
            <a:stCxn id="19" idx="5"/>
            <a:endCxn id="19" idx="2"/>
          </p:cNvCxnSpPr>
          <p:nvPr/>
        </p:nvCxnSpPr>
        <p:spPr>
          <a:xfrm>
            <a:off x="8684951" y="1130696"/>
            <a:ext cx="1765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F63CFA-485B-4610-BA08-CDA212B15F91}"/>
              </a:ext>
            </a:extLst>
          </p:cNvPr>
          <p:cNvCxnSpPr>
            <a:stCxn id="20" idx="5"/>
            <a:endCxn id="20" idx="2"/>
          </p:cNvCxnSpPr>
          <p:nvPr/>
        </p:nvCxnSpPr>
        <p:spPr>
          <a:xfrm>
            <a:off x="10452795" y="1130117"/>
            <a:ext cx="0" cy="11926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9DED74E-D1AC-47D8-B9DC-805DE1D230C5}"/>
                  </a:ext>
                </a:extLst>
              </p:cNvPr>
              <p:cNvSpPr txBox="1"/>
              <p:nvPr/>
            </p:nvSpPr>
            <p:spPr>
              <a:xfrm>
                <a:off x="10200062" y="1597669"/>
                <a:ext cx="50084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9DED74E-D1AC-47D8-B9DC-805DE1D2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062" y="1597669"/>
                <a:ext cx="500843" cy="390748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F4BBF06-B2B1-49D1-A047-09EDD381B292}"/>
              </a:ext>
            </a:extLst>
          </p:cNvPr>
          <p:cNvSpPr/>
          <p:nvPr/>
        </p:nvSpPr>
        <p:spPr>
          <a:xfrm>
            <a:off x="9651655" y="4597140"/>
            <a:ext cx="663191" cy="6631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7D9819D-19E2-4EDE-9E52-D9F34921D984}"/>
                  </a:ext>
                </a:extLst>
              </p:cNvPr>
              <p:cNvSpPr/>
              <p:nvPr/>
            </p:nvSpPr>
            <p:spPr>
              <a:xfrm>
                <a:off x="8770946" y="4161240"/>
                <a:ext cx="960455" cy="422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(4)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(4)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7D9819D-19E2-4EDE-9E52-D9F34921D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946" y="4161240"/>
                <a:ext cx="960455" cy="422680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DCFD30D-4AF1-466E-A794-06BCFB081C84}"/>
              </a:ext>
            </a:extLst>
          </p:cNvPr>
          <p:cNvSpPr txBox="1"/>
          <p:nvPr/>
        </p:nvSpPr>
        <p:spPr>
          <a:xfrm>
            <a:off x="8388411" y="4739380"/>
            <a:ext cx="130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Participant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9844FC-9B62-42CB-BADB-4226CD1186EC}"/>
              </a:ext>
            </a:extLst>
          </p:cNvPr>
          <p:cNvSpPr txBox="1"/>
          <p:nvPr/>
        </p:nvSpPr>
        <p:spPr>
          <a:xfrm>
            <a:off x="9336444" y="5316221"/>
            <a:ext cx="130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Participant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CED73341-4DDC-4313-9D92-978DD44ACA9A}"/>
              </a:ext>
            </a:extLst>
          </p:cNvPr>
          <p:cNvSpPr/>
          <p:nvPr/>
        </p:nvSpPr>
        <p:spPr>
          <a:xfrm>
            <a:off x="9337040" y="3195559"/>
            <a:ext cx="355600" cy="6879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1102-5084-4FDA-91AA-93DC02D6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10022840" cy="1142385"/>
          </a:xfrm>
        </p:spPr>
        <p:txBody>
          <a:bodyPr>
            <a:normAutofit/>
          </a:bodyPr>
          <a:lstStyle/>
          <a:p>
            <a:r>
              <a:rPr lang="en-US" sz="3600" b="0" dirty="0"/>
              <a:t>Efficiency: storage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3B4D13AC-E606-42C7-8475-7290664FD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4800600" cy="380999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Same start &amp; end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Original method:</a:t>
                </a:r>
              </a:p>
              <a:p>
                <a:pPr lvl="1"/>
                <a:r>
                  <a:rPr lang="en-US" sz="2000" dirty="0"/>
                  <a:t>Dynamic correlation matrix: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+1)×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18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marL="274320" lvl="1" indent="0">
                  <a:buNone/>
                </a:pPr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3B4D13AC-E606-42C7-8475-7290664FD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4800600" cy="3809999"/>
              </a:xfrm>
              <a:blipFill>
                <a:blip r:embed="rId3"/>
                <a:stretch>
                  <a:fillRect l="-1779" t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84AD9072-A7B2-40E8-BB3D-D97EDD9603FF}"/>
              </a:ext>
            </a:extLst>
          </p:cNvPr>
          <p:cNvSpPr/>
          <p:nvPr/>
        </p:nvSpPr>
        <p:spPr>
          <a:xfrm>
            <a:off x="8445663" y="5022012"/>
            <a:ext cx="829056" cy="829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9B67D4B2-2F81-46AA-8BF3-643732B760EF}"/>
              </a:ext>
            </a:extLst>
          </p:cNvPr>
          <p:cNvSpPr/>
          <p:nvPr/>
        </p:nvSpPr>
        <p:spPr>
          <a:xfrm>
            <a:off x="8445663" y="4488612"/>
            <a:ext cx="1578864" cy="533399"/>
          </a:xfrm>
          <a:prstGeom prst="parallelogram">
            <a:avLst>
              <a:gd name="adj" fmla="val 14042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AB15BAAB-EFEE-4609-BA52-E960A3B540A9}"/>
              </a:ext>
            </a:extLst>
          </p:cNvPr>
          <p:cNvSpPr/>
          <p:nvPr/>
        </p:nvSpPr>
        <p:spPr>
          <a:xfrm rot="5400000" flipV="1">
            <a:off x="8968394" y="4794935"/>
            <a:ext cx="1362457" cy="749808"/>
          </a:xfrm>
          <a:prstGeom prst="parallelogram">
            <a:avLst>
              <a:gd name="adj" fmla="val 7059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4C030A-8B81-461E-8BA3-A5729833AED1}"/>
              </a:ext>
            </a:extLst>
          </p:cNvPr>
          <p:cNvSpPr txBox="1"/>
          <p:nvPr/>
        </p:nvSpPr>
        <p:spPr>
          <a:xfrm>
            <a:off x="7764643" y="5251874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D851A3-587C-4986-975B-01FE24B4C43E}"/>
              </a:ext>
            </a:extLst>
          </p:cNvPr>
          <p:cNvSpPr txBox="1"/>
          <p:nvPr/>
        </p:nvSpPr>
        <p:spPr>
          <a:xfrm>
            <a:off x="9743740" y="5511509"/>
            <a:ext cx="97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</a:t>
            </a:r>
            <a:br>
              <a:rPr lang="en-US" dirty="0"/>
            </a:br>
            <a:r>
              <a:rPr lang="en-US" dirty="0"/>
              <a:t>(T-W+1)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3A1C86-84AA-4239-9A60-F88022ED98A8}"/>
              </a:ext>
            </a:extLst>
          </p:cNvPr>
          <p:cNvSpPr txBox="1"/>
          <p:nvPr/>
        </p:nvSpPr>
        <p:spPr>
          <a:xfrm>
            <a:off x="10455830" y="4755312"/>
            <a:ext cx="127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each </a:t>
            </a:r>
            <a:br>
              <a:rPr lang="en-US" dirty="0"/>
            </a:br>
            <a:r>
              <a:rPr lang="en-US" dirty="0"/>
              <a:t>participant)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77C566B-3F95-4D32-9C6B-AC6622956955}"/>
                  </a:ext>
                </a:extLst>
              </p:cNvPr>
              <p:cNvSpPr txBox="1"/>
              <p:nvPr/>
            </p:nvSpPr>
            <p:spPr>
              <a:xfrm>
                <a:off x="9453562" y="5009846"/>
                <a:ext cx="449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77C566B-3F95-4D32-9C6B-AC6622956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562" y="5009846"/>
                <a:ext cx="4496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889E54-4E02-4186-BBAB-9837A355A757}"/>
              </a:ext>
            </a:extLst>
          </p:cNvPr>
          <p:cNvCxnSpPr>
            <a:stCxn id="44" idx="5"/>
            <a:endCxn id="44" idx="2"/>
          </p:cNvCxnSpPr>
          <p:nvPr/>
        </p:nvCxnSpPr>
        <p:spPr>
          <a:xfrm>
            <a:off x="9649623" y="4753274"/>
            <a:ext cx="0" cy="833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5FD03A-0B0C-4186-BEC4-F930C0A04B22}"/>
              </a:ext>
            </a:extLst>
          </p:cNvPr>
          <p:cNvCxnSpPr>
            <a:stCxn id="44" idx="5"/>
            <a:endCxn id="43" idx="5"/>
          </p:cNvCxnSpPr>
          <p:nvPr/>
        </p:nvCxnSpPr>
        <p:spPr>
          <a:xfrm flipH="1">
            <a:off x="8820176" y="4753274"/>
            <a:ext cx="829447" cy="2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2F9505-9C82-442F-BC24-D7FF552EBC55}"/>
              </a:ext>
            </a:extLst>
          </p:cNvPr>
          <p:cNvSpPr txBox="1"/>
          <p:nvPr/>
        </p:nvSpPr>
        <p:spPr>
          <a:xfrm>
            <a:off x="8509738" y="5911808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060EF5E-D23A-445B-89AA-B8BA64E7A46C}"/>
              </a:ext>
            </a:extLst>
          </p:cNvPr>
          <p:cNvSpPr/>
          <p:nvPr/>
        </p:nvSpPr>
        <p:spPr>
          <a:xfrm>
            <a:off x="6196887" y="1485709"/>
            <a:ext cx="1773382" cy="11914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0FFF4C-DC0E-4E5B-9222-DB4F06AD76CE}"/>
              </a:ext>
            </a:extLst>
          </p:cNvPr>
          <p:cNvCxnSpPr>
            <a:cxnSpLocks/>
          </p:cNvCxnSpPr>
          <p:nvPr/>
        </p:nvCxnSpPr>
        <p:spPr>
          <a:xfrm flipV="1">
            <a:off x="7967036" y="2270800"/>
            <a:ext cx="457200" cy="40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Parallelogram 68">
            <a:extLst>
              <a:ext uri="{FF2B5EF4-FFF2-40B4-BE49-F238E27FC236}">
                <a16:creationId xmlns:a16="http://schemas.microsoft.com/office/drawing/2014/main" id="{FF4E2384-94BE-412A-BDC0-BF3EB11FB89D}"/>
              </a:ext>
            </a:extLst>
          </p:cNvPr>
          <p:cNvSpPr/>
          <p:nvPr/>
        </p:nvSpPr>
        <p:spPr>
          <a:xfrm>
            <a:off x="6196887" y="1079309"/>
            <a:ext cx="2227349" cy="406400"/>
          </a:xfrm>
          <a:prstGeom prst="parallelogram">
            <a:avLst>
              <a:gd name="adj" fmla="val 11363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EBC5A20B-6A9F-40EE-AE16-B587C1030F94}"/>
              </a:ext>
            </a:extLst>
          </p:cNvPr>
          <p:cNvSpPr/>
          <p:nvPr/>
        </p:nvSpPr>
        <p:spPr>
          <a:xfrm rot="5400000" flipV="1">
            <a:off x="7396692" y="1649657"/>
            <a:ext cx="1597892" cy="457199"/>
          </a:xfrm>
          <a:prstGeom prst="parallelogram">
            <a:avLst>
              <a:gd name="adj" fmla="val 8863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92EE19-B17A-421B-86D6-1A1CEEF8EB1B}"/>
              </a:ext>
            </a:extLst>
          </p:cNvPr>
          <p:cNvSpPr txBox="1"/>
          <p:nvPr/>
        </p:nvSpPr>
        <p:spPr>
          <a:xfrm>
            <a:off x="6770384" y="2756983"/>
            <a:ext cx="955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 (T)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2D88F20-844C-4086-9D06-BCD4194C3D45}"/>
              </a:ext>
            </a:extLst>
          </p:cNvPr>
          <p:cNvSpPr txBox="1"/>
          <p:nvPr/>
        </p:nvSpPr>
        <p:spPr>
          <a:xfrm>
            <a:off x="8231899" y="2474000"/>
            <a:ext cx="154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Participant (N)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FF46F4-7182-49EE-92CA-91096485E7C2}"/>
              </a:ext>
            </a:extLst>
          </p:cNvPr>
          <p:cNvSpPr txBox="1"/>
          <p:nvPr/>
        </p:nvSpPr>
        <p:spPr>
          <a:xfrm>
            <a:off x="5414918" y="1901468"/>
            <a:ext cx="646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Area</a:t>
            </a:r>
            <a:br>
              <a:rPr lang="en-US" sz="1400" dirty="0"/>
            </a:br>
            <a:r>
              <a:rPr lang="en-US" sz="1400" dirty="0"/>
              <a:t>(a)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A004305-37C0-41C2-BC19-35A50E45378B}"/>
              </a:ext>
            </a:extLst>
          </p:cNvPr>
          <p:cNvCxnSpPr>
            <a:stCxn id="69" idx="5"/>
            <a:endCxn id="69" idx="2"/>
          </p:cNvCxnSpPr>
          <p:nvPr/>
        </p:nvCxnSpPr>
        <p:spPr>
          <a:xfrm>
            <a:off x="6427795" y="1282509"/>
            <a:ext cx="1765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AF38995-E43E-4E9D-89A3-E01A0C79A769}"/>
              </a:ext>
            </a:extLst>
          </p:cNvPr>
          <p:cNvCxnSpPr>
            <a:stCxn id="70" idx="5"/>
            <a:endCxn id="70" idx="2"/>
          </p:cNvCxnSpPr>
          <p:nvPr/>
        </p:nvCxnSpPr>
        <p:spPr>
          <a:xfrm>
            <a:off x="8195639" y="1281930"/>
            <a:ext cx="0" cy="11926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832493F-E3E6-417C-B369-AADE01700204}"/>
                  </a:ext>
                </a:extLst>
              </p:cNvPr>
              <p:cNvSpPr txBox="1"/>
              <p:nvPr/>
            </p:nvSpPr>
            <p:spPr>
              <a:xfrm>
                <a:off x="7942906" y="1749482"/>
                <a:ext cx="500843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832493F-E3E6-417C-B369-AADE01700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906" y="1749482"/>
                <a:ext cx="500843" cy="390748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>
            <a:extLst>
              <a:ext uri="{FF2B5EF4-FFF2-40B4-BE49-F238E27FC236}">
                <a16:creationId xmlns:a16="http://schemas.microsoft.com/office/drawing/2014/main" id="{074AB305-3AAD-4D46-B708-95BDB0B0F896}"/>
              </a:ext>
            </a:extLst>
          </p:cNvPr>
          <p:cNvSpPr/>
          <p:nvPr/>
        </p:nvSpPr>
        <p:spPr>
          <a:xfrm>
            <a:off x="11103814" y="1659832"/>
            <a:ext cx="663191" cy="6631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FAA0DBA-5888-4A24-A01D-54D8F2A48419}"/>
                  </a:ext>
                </a:extLst>
              </p:cNvPr>
              <p:cNvSpPr/>
              <p:nvPr/>
            </p:nvSpPr>
            <p:spPr>
              <a:xfrm>
                <a:off x="10223105" y="1223932"/>
                <a:ext cx="960455" cy="422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(4)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(4)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FAA0DBA-5888-4A24-A01D-54D8F2A48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105" y="1223932"/>
                <a:ext cx="960455" cy="422680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770CBB24-7ED0-4325-80C1-C9E332AB7D5D}"/>
              </a:ext>
            </a:extLst>
          </p:cNvPr>
          <p:cNvSpPr txBox="1"/>
          <p:nvPr/>
        </p:nvSpPr>
        <p:spPr>
          <a:xfrm>
            <a:off x="10644122" y="1801339"/>
            <a:ext cx="5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4A7651-B2E6-4645-8636-0210E9D22AB7}"/>
              </a:ext>
            </a:extLst>
          </p:cNvPr>
          <p:cNvSpPr txBox="1"/>
          <p:nvPr/>
        </p:nvSpPr>
        <p:spPr>
          <a:xfrm>
            <a:off x="11237930" y="2387651"/>
            <a:ext cx="3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DAFEC882-1D11-4DCD-9D12-3711BD2C64A9}"/>
              </a:ext>
            </a:extLst>
          </p:cNvPr>
          <p:cNvSpPr/>
          <p:nvPr/>
        </p:nvSpPr>
        <p:spPr>
          <a:xfrm>
            <a:off x="9274718" y="1901468"/>
            <a:ext cx="747366" cy="2387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798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6702625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0117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Neuroimaging</a:t>
            </a:r>
            <a:r>
              <a:rPr lang="en-US" dirty="0"/>
              <a:t> Studies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2C913A-FEF0-46E0-822A-5607F862E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600" y="1818323"/>
            <a:ext cx="4572000" cy="3972878"/>
          </a:xfrm>
        </p:spPr>
        <p:txBody>
          <a:bodyPr>
            <a:normAutofit/>
          </a:bodyPr>
          <a:lstStyle/>
          <a:p>
            <a:r>
              <a:rPr lang="en-US" sz="2400" dirty="0"/>
              <a:t>Neuron activities: </a:t>
            </a:r>
          </a:p>
          <a:p>
            <a:pPr lvl="1"/>
            <a:r>
              <a:rPr lang="en-US" sz="2000" dirty="0"/>
              <a:t>Represent thoughts and behavior</a:t>
            </a:r>
          </a:p>
          <a:p>
            <a:pPr lvl="3"/>
            <a:endParaRPr lang="en-US" dirty="0"/>
          </a:p>
          <a:p>
            <a:r>
              <a:rPr lang="en-US" sz="2400" dirty="0"/>
              <a:t>Study neuron activity pattern</a:t>
            </a:r>
          </a:p>
          <a:p>
            <a:pPr lvl="1"/>
            <a:r>
              <a:rPr lang="en-US" sz="2000" dirty="0"/>
              <a:t>Understand brain function</a:t>
            </a:r>
          </a:p>
          <a:p>
            <a:pPr lvl="1"/>
            <a:r>
              <a:rPr lang="en-US" sz="2000" dirty="0"/>
              <a:t>Model activity (neural networks)</a:t>
            </a:r>
          </a:p>
          <a:p>
            <a:pPr lvl="1"/>
            <a:r>
              <a:rPr lang="en-US" sz="2000" b="1" dirty="0"/>
              <a:t>Predict health condition</a:t>
            </a:r>
            <a:r>
              <a:rPr lang="en-US" sz="2000" dirty="0"/>
              <a:t> (resting state network)</a:t>
            </a:r>
          </a:p>
        </p:txBody>
      </p:sp>
      <p:pic>
        <p:nvPicPr>
          <p:cNvPr id="15" name="Content Placeholder 12" descr="A picture containing traffic light, light, photo&#10;&#10;Description generated with high confidence">
            <a:extLst>
              <a:ext uri="{FF2B5EF4-FFF2-40B4-BE49-F238E27FC236}">
                <a16:creationId xmlns:a16="http://schemas.microsoft.com/office/drawing/2014/main" id="{6A4A08EE-B9BD-46F1-90F3-31563AF35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20" y="2170546"/>
            <a:ext cx="4713680" cy="273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5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Current Study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2C913A-FEF0-46E0-822A-5607F862E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95400" y="1910687"/>
            <a:ext cx="7451436" cy="3972878"/>
          </a:xfrm>
        </p:spPr>
        <p:txBody>
          <a:bodyPr>
            <a:normAutofit/>
          </a:bodyPr>
          <a:lstStyle/>
          <a:p>
            <a:r>
              <a:rPr lang="en-US" sz="2400" dirty="0"/>
              <a:t>Goal: </a:t>
            </a:r>
          </a:p>
          <a:p>
            <a:pPr lvl="1"/>
            <a:r>
              <a:rPr lang="en-US" sz="2200" dirty="0"/>
              <a:t>Train model on resting state data</a:t>
            </a:r>
          </a:p>
          <a:p>
            <a:pPr lvl="1"/>
            <a:r>
              <a:rPr lang="en-US" sz="2200" dirty="0"/>
              <a:t>Predict weight loss program outcome / illness status</a:t>
            </a:r>
          </a:p>
          <a:p>
            <a:pPr lvl="1"/>
            <a:endParaRPr lang="en-US" sz="2200" dirty="0"/>
          </a:p>
          <a:p>
            <a:r>
              <a:rPr lang="en-US" sz="2400" dirty="0"/>
              <a:t>Project Focus: </a:t>
            </a:r>
          </a:p>
          <a:p>
            <a:pPr lvl="1"/>
            <a:r>
              <a:rPr lang="en-US" sz="2200" dirty="0"/>
              <a:t>Feature space dimension reduction (HOSVD)</a:t>
            </a:r>
          </a:p>
          <a:p>
            <a:pPr lvl="1"/>
            <a:r>
              <a:rPr lang="en-US" sz="2200" dirty="0"/>
              <a:t>More efficient?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8989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2C913A-FEF0-46E0-822A-5607F862E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95399" y="1910687"/>
            <a:ext cx="4914228" cy="397287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 in different areas over time</a:t>
            </a:r>
          </a:p>
          <a:p>
            <a:pPr lvl="4"/>
            <a:endParaRPr lang="en-US" sz="1800" dirty="0"/>
          </a:p>
          <a:p>
            <a:r>
              <a:rPr lang="en-US" sz="2400" dirty="0"/>
              <a:t>Raw data dimensions:</a:t>
            </a:r>
          </a:p>
          <a:p>
            <a:pPr lvl="1"/>
            <a:r>
              <a:rPr lang="en-US" sz="2200" dirty="0"/>
              <a:t>Area x Time x Participant</a:t>
            </a:r>
          </a:p>
          <a:p>
            <a:pPr lvl="4"/>
            <a:endParaRPr lang="en-US" sz="1800" dirty="0"/>
          </a:p>
          <a:p>
            <a:r>
              <a:rPr lang="en-US" sz="2400" dirty="0"/>
              <a:t>Correlational structure:</a:t>
            </a:r>
          </a:p>
          <a:p>
            <a:pPr lvl="1"/>
            <a:r>
              <a:rPr lang="en-US" sz="2200" dirty="0"/>
              <a:t>Area x Area x Time x Participant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28F1BD-3A84-4022-BB96-54A483B12521}"/>
              </a:ext>
            </a:extLst>
          </p:cNvPr>
          <p:cNvSpPr/>
          <p:nvPr/>
        </p:nvSpPr>
        <p:spPr>
          <a:xfrm>
            <a:off x="7763163" y="2014616"/>
            <a:ext cx="1773382" cy="11914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DCECCD-746C-4AC1-A71E-821E0870B783}"/>
              </a:ext>
            </a:extLst>
          </p:cNvPr>
          <p:cNvCxnSpPr>
            <a:cxnSpLocks/>
          </p:cNvCxnSpPr>
          <p:nvPr/>
        </p:nvCxnSpPr>
        <p:spPr>
          <a:xfrm flipV="1">
            <a:off x="9533312" y="2799707"/>
            <a:ext cx="457200" cy="40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A44E6B80-9CF2-47C5-9C44-91CEF5939E55}"/>
              </a:ext>
            </a:extLst>
          </p:cNvPr>
          <p:cNvSpPr/>
          <p:nvPr/>
        </p:nvSpPr>
        <p:spPr>
          <a:xfrm>
            <a:off x="7763163" y="1608216"/>
            <a:ext cx="2227349" cy="406400"/>
          </a:xfrm>
          <a:prstGeom prst="parallelogram">
            <a:avLst>
              <a:gd name="adj" fmla="val 11363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58B41C64-2250-4547-868F-870B0A494315}"/>
              </a:ext>
            </a:extLst>
          </p:cNvPr>
          <p:cNvSpPr/>
          <p:nvPr/>
        </p:nvSpPr>
        <p:spPr>
          <a:xfrm rot="5400000" flipV="1">
            <a:off x="8962968" y="2178564"/>
            <a:ext cx="1597892" cy="457199"/>
          </a:xfrm>
          <a:prstGeom prst="parallelogram">
            <a:avLst>
              <a:gd name="adj" fmla="val 8863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9C93E2-2794-49F4-9B26-B2E587544233}"/>
              </a:ext>
            </a:extLst>
          </p:cNvPr>
          <p:cNvSpPr txBox="1"/>
          <p:nvPr/>
        </p:nvSpPr>
        <p:spPr>
          <a:xfrm>
            <a:off x="8336660" y="328589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24A138-7562-4FF9-9296-EDF9AACE7DA3}"/>
              </a:ext>
            </a:extLst>
          </p:cNvPr>
          <p:cNvSpPr txBox="1"/>
          <p:nvPr/>
        </p:nvSpPr>
        <p:spPr>
          <a:xfrm>
            <a:off x="9798175" y="3002907"/>
            <a:ext cx="154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 (N)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7D61BA-01C3-4A7E-8798-238344EDB28D}"/>
              </a:ext>
            </a:extLst>
          </p:cNvPr>
          <p:cNvSpPr txBox="1"/>
          <p:nvPr/>
        </p:nvSpPr>
        <p:spPr>
          <a:xfrm>
            <a:off x="6772140" y="2430375"/>
            <a:ext cx="100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(a)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EF4487-5393-4D84-8624-381D7003273C}"/>
              </a:ext>
            </a:extLst>
          </p:cNvPr>
          <p:cNvSpPr/>
          <p:nvPr/>
        </p:nvSpPr>
        <p:spPr>
          <a:xfrm>
            <a:off x="7714200" y="4725567"/>
            <a:ext cx="829056" cy="829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11C8A73B-9BCB-440F-ACF0-49A8A239477D}"/>
              </a:ext>
            </a:extLst>
          </p:cNvPr>
          <p:cNvSpPr/>
          <p:nvPr/>
        </p:nvSpPr>
        <p:spPr>
          <a:xfrm>
            <a:off x="7714200" y="4192167"/>
            <a:ext cx="1578864" cy="533399"/>
          </a:xfrm>
          <a:prstGeom prst="parallelogram">
            <a:avLst>
              <a:gd name="adj" fmla="val 14042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18722492-64BF-48F5-9FCC-384DE7923EFC}"/>
              </a:ext>
            </a:extLst>
          </p:cNvPr>
          <p:cNvSpPr/>
          <p:nvPr/>
        </p:nvSpPr>
        <p:spPr>
          <a:xfrm rot="5400000" flipV="1">
            <a:off x="8236931" y="4498490"/>
            <a:ext cx="1362457" cy="749808"/>
          </a:xfrm>
          <a:prstGeom prst="parallelogram">
            <a:avLst>
              <a:gd name="adj" fmla="val 7059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4111FD-50BE-407D-9CE6-50E78581AC54}"/>
              </a:ext>
            </a:extLst>
          </p:cNvPr>
          <p:cNvSpPr txBox="1"/>
          <p:nvPr/>
        </p:nvSpPr>
        <p:spPr>
          <a:xfrm>
            <a:off x="7752342" y="5584396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5325E6-84E1-4935-B2BE-A75E88024CF0}"/>
              </a:ext>
            </a:extLst>
          </p:cNvPr>
          <p:cNvSpPr txBox="1"/>
          <p:nvPr/>
        </p:nvSpPr>
        <p:spPr>
          <a:xfrm>
            <a:off x="7033180" y="4955429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3B5925-7E2D-4863-B0D1-FE9AFCF57F19}"/>
              </a:ext>
            </a:extLst>
          </p:cNvPr>
          <p:cNvSpPr txBox="1"/>
          <p:nvPr/>
        </p:nvSpPr>
        <p:spPr>
          <a:xfrm>
            <a:off x="9012277" y="5215064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A5780A-A139-4737-99AB-342E70B58199}"/>
              </a:ext>
            </a:extLst>
          </p:cNvPr>
          <p:cNvCxnSpPr>
            <a:cxnSpLocks/>
          </p:cNvCxnSpPr>
          <p:nvPr/>
        </p:nvCxnSpPr>
        <p:spPr>
          <a:xfrm>
            <a:off x="8837776" y="4517117"/>
            <a:ext cx="0" cy="833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A88E8F-E562-4864-B932-ED6DA375B2AC}"/>
              </a:ext>
            </a:extLst>
          </p:cNvPr>
          <p:cNvCxnSpPr>
            <a:cxnSpLocks/>
          </p:cNvCxnSpPr>
          <p:nvPr/>
        </p:nvCxnSpPr>
        <p:spPr>
          <a:xfrm flipH="1">
            <a:off x="8008329" y="4517117"/>
            <a:ext cx="829447" cy="2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87AD74-46A2-45BD-BB56-5BA98A215E04}"/>
              </a:ext>
            </a:extLst>
          </p:cNvPr>
          <p:cNvCxnSpPr>
            <a:cxnSpLocks/>
          </p:cNvCxnSpPr>
          <p:nvPr/>
        </p:nvCxnSpPr>
        <p:spPr>
          <a:xfrm>
            <a:off x="7943831" y="1861656"/>
            <a:ext cx="1765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D063B2-20F1-41C1-8F33-AE8431A66F84}"/>
              </a:ext>
            </a:extLst>
          </p:cNvPr>
          <p:cNvCxnSpPr>
            <a:cxnSpLocks/>
          </p:cNvCxnSpPr>
          <p:nvPr/>
        </p:nvCxnSpPr>
        <p:spPr>
          <a:xfrm>
            <a:off x="9711675" y="1861077"/>
            <a:ext cx="0" cy="11926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253490-7107-4ED7-9DDA-15EFDD83E2C4}"/>
                  </a:ext>
                </a:extLst>
              </p:cNvPr>
              <p:cNvSpPr txBox="1"/>
              <p:nvPr/>
            </p:nvSpPr>
            <p:spPr>
              <a:xfrm>
                <a:off x="9578752" y="2173582"/>
                <a:ext cx="50084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253490-7107-4ED7-9DDA-15EFDD83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752" y="2173582"/>
                <a:ext cx="500843" cy="390748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60F815-3065-4167-AA74-BDF10E821A13}"/>
                  </a:ext>
                </a:extLst>
              </p:cNvPr>
              <p:cNvSpPr txBox="1"/>
              <p:nvPr/>
            </p:nvSpPr>
            <p:spPr>
              <a:xfrm>
                <a:off x="8773429" y="4665350"/>
                <a:ext cx="47769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60F815-3065-4167-AA74-BDF10E821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429" y="4665350"/>
                <a:ext cx="477695" cy="390748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95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2C913A-FEF0-46E0-822A-5607F862E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95400" y="1910687"/>
            <a:ext cx="4572000" cy="3972878"/>
          </a:xfrm>
        </p:spPr>
        <p:txBody>
          <a:bodyPr>
            <a:normAutofit/>
          </a:bodyPr>
          <a:lstStyle/>
          <a:p>
            <a:r>
              <a:rPr lang="en-US" sz="2400" dirty="0"/>
              <a:t>Dynamic correlation</a:t>
            </a:r>
            <a:endParaRPr lang="en-US" sz="2200" dirty="0"/>
          </a:p>
          <a:p>
            <a:r>
              <a:rPr lang="en-US" sz="2400" dirty="0"/>
              <a:t>Slide window method</a:t>
            </a:r>
          </a:p>
          <a:p>
            <a:r>
              <a:rPr lang="en-US" sz="2400" dirty="0"/>
              <a:t>Structure:</a:t>
            </a:r>
          </a:p>
          <a:p>
            <a:pPr lvl="1"/>
            <a:r>
              <a:rPr lang="en-US" sz="2200" dirty="0"/>
              <a:t>Area x Area x Window x Participant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28F1BD-3A84-4022-BB96-54A483B12521}"/>
              </a:ext>
            </a:extLst>
          </p:cNvPr>
          <p:cNvSpPr/>
          <p:nvPr/>
        </p:nvSpPr>
        <p:spPr>
          <a:xfrm>
            <a:off x="7439891" y="3429000"/>
            <a:ext cx="1773382" cy="11914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DCECCD-746C-4AC1-A71E-821E0870B783}"/>
              </a:ext>
            </a:extLst>
          </p:cNvPr>
          <p:cNvCxnSpPr/>
          <p:nvPr/>
        </p:nvCxnSpPr>
        <p:spPr>
          <a:xfrm flipV="1">
            <a:off x="9210040" y="4214091"/>
            <a:ext cx="457200" cy="40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A44E6B80-9CF2-47C5-9C44-91CEF5939E55}"/>
              </a:ext>
            </a:extLst>
          </p:cNvPr>
          <p:cNvSpPr/>
          <p:nvPr/>
        </p:nvSpPr>
        <p:spPr>
          <a:xfrm>
            <a:off x="7439891" y="3022600"/>
            <a:ext cx="2227349" cy="406400"/>
          </a:xfrm>
          <a:prstGeom prst="parallelogram">
            <a:avLst>
              <a:gd name="adj" fmla="val 11363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58B41C64-2250-4547-868F-870B0A494315}"/>
              </a:ext>
            </a:extLst>
          </p:cNvPr>
          <p:cNvSpPr/>
          <p:nvPr/>
        </p:nvSpPr>
        <p:spPr>
          <a:xfrm rot="5400000" flipV="1">
            <a:off x="8639696" y="3592948"/>
            <a:ext cx="1597892" cy="457199"/>
          </a:xfrm>
          <a:prstGeom prst="parallelogram">
            <a:avLst>
              <a:gd name="adj" fmla="val 8863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9C93E2-2794-49F4-9B26-B2E587544233}"/>
              </a:ext>
            </a:extLst>
          </p:cNvPr>
          <p:cNvSpPr txBox="1"/>
          <p:nvPr/>
        </p:nvSpPr>
        <p:spPr>
          <a:xfrm>
            <a:off x="8001813" y="470027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24A138-7562-4FF9-9296-EDF9AACE7DA3}"/>
              </a:ext>
            </a:extLst>
          </p:cNvPr>
          <p:cNvSpPr txBox="1"/>
          <p:nvPr/>
        </p:nvSpPr>
        <p:spPr>
          <a:xfrm>
            <a:off x="9474903" y="4417291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7D61BA-01C3-4A7E-8798-238344EDB28D}"/>
              </a:ext>
            </a:extLst>
          </p:cNvPr>
          <p:cNvSpPr txBox="1"/>
          <p:nvPr/>
        </p:nvSpPr>
        <p:spPr>
          <a:xfrm>
            <a:off x="6657922" y="3844759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85E1A-84EE-4F0C-80A7-5CB7044B4485}"/>
              </a:ext>
            </a:extLst>
          </p:cNvPr>
          <p:cNvSpPr txBox="1"/>
          <p:nvPr/>
        </p:nvSpPr>
        <p:spPr>
          <a:xfrm>
            <a:off x="7268412" y="2388819"/>
            <a:ext cx="111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819592-DC5A-40FB-9428-B62103990B60}"/>
              </a:ext>
            </a:extLst>
          </p:cNvPr>
          <p:cNvSpPr/>
          <p:nvPr/>
        </p:nvSpPr>
        <p:spPr>
          <a:xfrm>
            <a:off x="1385205" y="4902542"/>
            <a:ext cx="829056" cy="829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DD86CEFD-CC44-403B-8C86-0EB6223950AE}"/>
              </a:ext>
            </a:extLst>
          </p:cNvPr>
          <p:cNvSpPr/>
          <p:nvPr/>
        </p:nvSpPr>
        <p:spPr>
          <a:xfrm>
            <a:off x="1385205" y="4369142"/>
            <a:ext cx="1578864" cy="533399"/>
          </a:xfrm>
          <a:prstGeom prst="parallelogram">
            <a:avLst>
              <a:gd name="adj" fmla="val 14042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EC1974FF-38B6-47FD-ACC7-F880A50EDA01}"/>
              </a:ext>
            </a:extLst>
          </p:cNvPr>
          <p:cNvSpPr/>
          <p:nvPr/>
        </p:nvSpPr>
        <p:spPr>
          <a:xfrm rot="5400000" flipV="1">
            <a:off x="1907936" y="4675465"/>
            <a:ext cx="1362457" cy="749808"/>
          </a:xfrm>
          <a:prstGeom prst="parallelogram">
            <a:avLst>
              <a:gd name="adj" fmla="val 7059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ACBBD5-CEE4-4D70-B266-59A02087FB55}"/>
              </a:ext>
            </a:extLst>
          </p:cNvPr>
          <p:cNvSpPr txBox="1"/>
          <p:nvPr/>
        </p:nvSpPr>
        <p:spPr>
          <a:xfrm>
            <a:off x="704185" y="5132404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A4165A-279D-4F3F-A3BE-ECA22C221C5C}"/>
              </a:ext>
            </a:extLst>
          </p:cNvPr>
          <p:cNvSpPr txBox="1"/>
          <p:nvPr/>
        </p:nvSpPr>
        <p:spPr>
          <a:xfrm>
            <a:off x="2683282" y="5392039"/>
            <a:ext cx="97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</a:t>
            </a:r>
            <a:br>
              <a:rPr lang="en-US" dirty="0"/>
            </a:br>
            <a:r>
              <a:rPr lang="en-US" dirty="0"/>
              <a:t>(T-W+1)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B2BFBD-A0FC-48F8-AAE2-6DFB9C4B01F4}"/>
              </a:ext>
            </a:extLst>
          </p:cNvPr>
          <p:cNvSpPr txBox="1"/>
          <p:nvPr/>
        </p:nvSpPr>
        <p:spPr>
          <a:xfrm>
            <a:off x="3395372" y="4635842"/>
            <a:ext cx="127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each </a:t>
            </a:r>
            <a:br>
              <a:rPr lang="en-US" dirty="0"/>
            </a:br>
            <a:r>
              <a:rPr lang="en-US" dirty="0"/>
              <a:t>participant)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238E2B-322D-4995-82C1-DEB923890DAA}"/>
                  </a:ext>
                </a:extLst>
              </p:cNvPr>
              <p:cNvSpPr txBox="1"/>
              <p:nvPr/>
            </p:nvSpPr>
            <p:spPr>
              <a:xfrm>
                <a:off x="2214487" y="4900291"/>
                <a:ext cx="453586" cy="382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238E2B-322D-4995-82C1-DEB923890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487" y="4900291"/>
                <a:ext cx="453586" cy="382412"/>
              </a:xfrm>
              <a:prstGeom prst="rect">
                <a:avLst/>
              </a:prstGeom>
              <a:blipFill>
                <a:blip r:embed="rId3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F8C9EB-B016-400E-A147-AF6450135153}"/>
              </a:ext>
            </a:extLst>
          </p:cNvPr>
          <p:cNvCxnSpPr>
            <a:stCxn id="29" idx="5"/>
            <a:endCxn id="29" idx="2"/>
          </p:cNvCxnSpPr>
          <p:nvPr/>
        </p:nvCxnSpPr>
        <p:spPr>
          <a:xfrm>
            <a:off x="2589165" y="4633804"/>
            <a:ext cx="0" cy="833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F774942-BFB5-430A-B760-F7B564E9C8F2}"/>
              </a:ext>
            </a:extLst>
          </p:cNvPr>
          <p:cNvCxnSpPr>
            <a:stCxn id="29" idx="5"/>
            <a:endCxn id="28" idx="5"/>
          </p:cNvCxnSpPr>
          <p:nvPr/>
        </p:nvCxnSpPr>
        <p:spPr>
          <a:xfrm flipH="1">
            <a:off x="1759718" y="4633804"/>
            <a:ext cx="829447" cy="2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F4225B3-AF61-4AB6-A043-E95310A33143}"/>
              </a:ext>
            </a:extLst>
          </p:cNvPr>
          <p:cNvSpPr/>
          <p:nvPr/>
        </p:nvSpPr>
        <p:spPr>
          <a:xfrm>
            <a:off x="7439889" y="3431803"/>
            <a:ext cx="457200" cy="1191491"/>
          </a:xfrm>
          <a:prstGeom prst="rect">
            <a:avLst/>
          </a:prstGeom>
          <a:solidFill>
            <a:schemeClr val="accent1">
              <a:lumMod val="75000"/>
              <a:alpha val="4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DD8425-6CB0-43CD-BB3B-55400E102576}"/>
              </a:ext>
            </a:extLst>
          </p:cNvPr>
          <p:cNvSpPr txBox="1"/>
          <p:nvPr/>
        </p:nvSpPr>
        <p:spPr>
          <a:xfrm>
            <a:off x="1449280" y="5792338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</a:p>
        </p:txBody>
      </p:sp>
      <p:pic>
        <p:nvPicPr>
          <p:cNvPr id="15" name="Picture 1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D50CA04A-EDF6-4794-B707-DFC1E6167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488" y="432844"/>
            <a:ext cx="5151566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1102-5084-4FDA-91AA-93DC02D6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en-US" sz="3600" dirty="0"/>
              <a:t>Dimension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F65F4-8B64-4919-9AB1-BC81854452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4800600" cy="380999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Participant-mode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Regular HOSVD: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(4)</m:t>
                        </m:r>
                      </m:sub>
                    </m:sSub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Eigenvalue decomposition</a:t>
                </a:r>
              </a:p>
              <a:p>
                <a:pPr lvl="1"/>
                <a:r>
                  <a:rPr lang="en-US" sz="2200" dirty="0">
                    <a:sym typeface="Wingdings" panose="05000000000000000000" pitchFamily="2" charset="2"/>
                  </a:rPr>
                  <a:t> Left singular vectors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F65F4-8B64-4919-9AB1-BC8185445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4800600" cy="3809999"/>
              </a:xfrm>
              <a:blipFill>
                <a:blip r:embed="rId3"/>
                <a:stretch>
                  <a:fillRect l="-1779" t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319A049-3C2C-4A1B-8CE2-A22026438D84}"/>
              </a:ext>
            </a:extLst>
          </p:cNvPr>
          <p:cNvSpPr txBox="1"/>
          <p:nvPr/>
        </p:nvSpPr>
        <p:spPr>
          <a:xfrm>
            <a:off x="8115843" y="2502512"/>
            <a:ext cx="263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x Area x 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EA1BE-4DA1-46C1-93C8-918DA67C5492}"/>
              </a:ext>
            </a:extLst>
          </p:cNvPr>
          <p:cNvSpPr txBox="1"/>
          <p:nvPr/>
        </p:nvSpPr>
        <p:spPr>
          <a:xfrm>
            <a:off x="6448809" y="1898525"/>
            <a:ext cx="130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Participant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39A668-032F-46CF-B5FD-04E022C40487}"/>
              </a:ext>
            </a:extLst>
          </p:cNvPr>
          <p:cNvSpPr/>
          <p:nvPr/>
        </p:nvSpPr>
        <p:spPr>
          <a:xfrm>
            <a:off x="7889073" y="1737361"/>
            <a:ext cx="663191" cy="6631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35263-74FD-4652-A2CA-DC573A7571B3}"/>
              </a:ext>
            </a:extLst>
          </p:cNvPr>
          <p:cNvSpPr/>
          <p:nvPr/>
        </p:nvSpPr>
        <p:spPr>
          <a:xfrm>
            <a:off x="8552264" y="1737360"/>
            <a:ext cx="663191" cy="6631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0A024-EEF6-4A4A-920B-467AC82A8001}"/>
              </a:ext>
            </a:extLst>
          </p:cNvPr>
          <p:cNvSpPr/>
          <p:nvPr/>
        </p:nvSpPr>
        <p:spPr>
          <a:xfrm>
            <a:off x="10233409" y="1737358"/>
            <a:ext cx="663191" cy="6631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8018A-C267-468F-BEB7-6140D8DA5667}"/>
              </a:ext>
            </a:extLst>
          </p:cNvPr>
          <p:cNvSpPr/>
          <p:nvPr/>
        </p:nvSpPr>
        <p:spPr>
          <a:xfrm>
            <a:off x="9215455" y="1737359"/>
            <a:ext cx="1017954" cy="6631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FF654-EC22-4BFB-8A55-E699AB9B9FBF}"/>
              </a:ext>
            </a:extLst>
          </p:cNvPr>
          <p:cNvSpPr txBox="1"/>
          <p:nvPr/>
        </p:nvSpPr>
        <p:spPr>
          <a:xfrm>
            <a:off x="9515008" y="185162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F64E5D-6109-4792-A2F6-6D6010F4C2E5}"/>
                  </a:ext>
                </a:extLst>
              </p:cNvPr>
              <p:cNvSpPr txBox="1"/>
              <p:nvPr/>
            </p:nvSpPr>
            <p:spPr>
              <a:xfrm>
                <a:off x="7980791" y="1898525"/>
                <a:ext cx="5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F64E5D-6109-4792-A2F6-6D6010F4C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791" y="1898525"/>
                <a:ext cx="5529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13C3C8-0D2F-4DC6-B698-2451D2CEDF30}"/>
                  </a:ext>
                </a:extLst>
              </p:cNvPr>
              <p:cNvSpPr txBox="1"/>
              <p:nvPr/>
            </p:nvSpPr>
            <p:spPr>
              <a:xfrm>
                <a:off x="8617409" y="1904998"/>
                <a:ext cx="5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13C3C8-0D2F-4DC6-B698-2451D2CED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409" y="1904998"/>
                <a:ext cx="5529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EF461E9-69A9-4257-9340-2B1591F159CF}"/>
              </a:ext>
            </a:extLst>
          </p:cNvPr>
          <p:cNvSpPr/>
          <p:nvPr/>
        </p:nvSpPr>
        <p:spPr>
          <a:xfrm>
            <a:off x="8769782" y="3743960"/>
            <a:ext cx="663191" cy="6631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B0C1C5E-0931-4FEF-9BC4-317F144A3ADB}"/>
                  </a:ext>
                </a:extLst>
              </p:cNvPr>
              <p:cNvSpPr/>
              <p:nvPr/>
            </p:nvSpPr>
            <p:spPr>
              <a:xfrm>
                <a:off x="7889073" y="3308060"/>
                <a:ext cx="960455" cy="422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(4)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(4)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B0C1C5E-0931-4FEF-9BC4-317F144A3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073" y="3308060"/>
                <a:ext cx="960455" cy="422680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8A4DF47-7A34-428E-BF30-0F893C69D796}"/>
              </a:ext>
            </a:extLst>
          </p:cNvPr>
          <p:cNvSpPr txBox="1"/>
          <p:nvPr/>
        </p:nvSpPr>
        <p:spPr>
          <a:xfrm>
            <a:off x="7506538" y="3886200"/>
            <a:ext cx="130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Participant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842633-216D-4C07-86A4-D867ABFBCAC0}"/>
              </a:ext>
            </a:extLst>
          </p:cNvPr>
          <p:cNvSpPr txBox="1"/>
          <p:nvPr/>
        </p:nvSpPr>
        <p:spPr>
          <a:xfrm>
            <a:off x="8454571" y="4463041"/>
            <a:ext cx="130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Participant</a:t>
            </a:r>
          </a:p>
        </p:txBody>
      </p:sp>
    </p:spTree>
    <p:extLst>
      <p:ext uri="{BB962C8B-B14F-4D97-AF65-F5344CB8AC3E}">
        <p14:creationId xmlns:p14="http://schemas.microsoft.com/office/powerpoint/2010/main" val="220899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1102-5084-4FDA-91AA-93DC02D6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en-US" sz="3600" dirty="0"/>
              <a:t>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AD8F079-B75A-45F0-B42B-C977FB6BC3E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65744267"/>
                  </p:ext>
                </p:extLst>
              </p:nvPr>
            </p:nvGraphicFramePr>
            <p:xfrm>
              <a:off x="0" y="1646238"/>
              <a:ext cx="12192000" cy="452345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008993">
                      <a:extLst>
                        <a:ext uri="{9D8B030D-6E8A-4147-A177-3AD203B41FA5}">
                          <a16:colId xmlns:a16="http://schemas.microsoft.com/office/drawing/2014/main" val="45572873"/>
                        </a:ext>
                      </a:extLst>
                    </a:gridCol>
                    <a:gridCol w="3731173">
                      <a:extLst>
                        <a:ext uri="{9D8B030D-6E8A-4147-A177-3AD203B41FA5}">
                          <a16:colId xmlns:a16="http://schemas.microsoft.com/office/drawing/2014/main" val="3174513601"/>
                        </a:ext>
                      </a:extLst>
                    </a:gridCol>
                    <a:gridCol w="3300248">
                      <a:extLst>
                        <a:ext uri="{9D8B030D-6E8A-4147-A177-3AD203B41FA5}">
                          <a16:colId xmlns:a16="http://schemas.microsoft.com/office/drawing/2014/main" val="1894995750"/>
                        </a:ext>
                      </a:extLst>
                    </a:gridCol>
                    <a:gridCol w="2249214">
                      <a:extLst>
                        <a:ext uri="{9D8B030D-6E8A-4147-A177-3AD203B41FA5}">
                          <a16:colId xmlns:a16="http://schemas.microsoft.com/office/drawing/2014/main" val="1942095055"/>
                        </a:ext>
                      </a:extLst>
                    </a:gridCol>
                    <a:gridCol w="1902372">
                      <a:extLst>
                        <a:ext uri="{9D8B030D-6E8A-4147-A177-3AD203B41FA5}">
                          <a16:colId xmlns:a16="http://schemas.microsoft.com/office/drawing/2014/main" val="3650399758"/>
                        </a:ext>
                      </a:extLst>
                    </a:gridCol>
                  </a:tblGrid>
                  <a:tr h="611384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Methods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9558940"/>
                      </a:ext>
                    </a:extLst>
                  </a:tr>
                  <a:tr h="68080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Original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New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Speedup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3824975"/>
                      </a:ext>
                    </a:extLst>
                  </a:tr>
                  <a:tr h="166643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Running time</a:t>
                          </a:r>
                        </a:p>
                      </a:txBody>
                      <a:tcPr anchor="ctr">
                        <a:solidFill>
                          <a:srgbClr val="D15A3E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Correlation tensor:</a:t>
                          </a:r>
                        </a:p>
                        <a:p>
                          <a:pPr marL="742950" lvl="1" indent="-285750" algn="l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lvl="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Reduction:</a:t>
                          </a:r>
                        </a:p>
                        <a:p>
                          <a:pPr marL="742950" lvl="1" indent="-285750" algn="l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Reduction:</a:t>
                          </a:r>
                        </a:p>
                        <a:p>
                          <a:pPr marL="742950" lvl="1" indent="-285750" algn="l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D15A3E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600</m:t>
                              </m:r>
                            </m:oMath>
                          </a14:m>
                          <a:r>
                            <a:rPr lang="en-US" dirty="0"/>
                            <a:t> times faster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1848291"/>
                      </a:ext>
                    </a:extLst>
                  </a:tr>
                  <a:tr h="1564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Storage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Activity tensor :</a:t>
                          </a:r>
                        </a:p>
                        <a:p>
                          <a:pPr marL="742950" lvl="1" indent="-285750" algn="l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lvl="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Correlation tensor:</a:t>
                          </a:r>
                        </a:p>
                        <a:p>
                          <a:pPr marL="742950" lvl="1" indent="-285750" algn="l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Activity tensor :</a:t>
                          </a:r>
                        </a:p>
                        <a:p>
                          <a:pPr marL="742950" lvl="1" indent="-285750" algn="l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en-US" dirty="0"/>
                        </a:p>
                        <a:p>
                          <a:pPr algn="l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160</m:t>
                              </m:r>
                            </m:oMath>
                          </a14:m>
                          <a:r>
                            <a:rPr lang="en-US" dirty="0"/>
                            <a:t> times less</a:t>
                          </a:r>
                          <a:r>
                            <a:rPr lang="en-US" baseline="0" dirty="0"/>
                            <a:t> storage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836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AD8F079-B75A-45F0-B42B-C977FB6BC3E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65744267"/>
                  </p:ext>
                </p:extLst>
              </p:nvPr>
            </p:nvGraphicFramePr>
            <p:xfrm>
              <a:off x="0" y="1646238"/>
              <a:ext cx="12192000" cy="452345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008993">
                      <a:extLst>
                        <a:ext uri="{9D8B030D-6E8A-4147-A177-3AD203B41FA5}">
                          <a16:colId xmlns:a16="http://schemas.microsoft.com/office/drawing/2014/main" val="45572873"/>
                        </a:ext>
                      </a:extLst>
                    </a:gridCol>
                    <a:gridCol w="3731173">
                      <a:extLst>
                        <a:ext uri="{9D8B030D-6E8A-4147-A177-3AD203B41FA5}">
                          <a16:colId xmlns:a16="http://schemas.microsoft.com/office/drawing/2014/main" val="3174513601"/>
                        </a:ext>
                      </a:extLst>
                    </a:gridCol>
                    <a:gridCol w="3300248">
                      <a:extLst>
                        <a:ext uri="{9D8B030D-6E8A-4147-A177-3AD203B41FA5}">
                          <a16:colId xmlns:a16="http://schemas.microsoft.com/office/drawing/2014/main" val="1894995750"/>
                        </a:ext>
                      </a:extLst>
                    </a:gridCol>
                    <a:gridCol w="2249214">
                      <a:extLst>
                        <a:ext uri="{9D8B030D-6E8A-4147-A177-3AD203B41FA5}">
                          <a16:colId xmlns:a16="http://schemas.microsoft.com/office/drawing/2014/main" val="1942095055"/>
                        </a:ext>
                      </a:extLst>
                    </a:gridCol>
                    <a:gridCol w="1902372">
                      <a:extLst>
                        <a:ext uri="{9D8B030D-6E8A-4147-A177-3AD203B41FA5}">
                          <a16:colId xmlns:a16="http://schemas.microsoft.com/office/drawing/2014/main" val="3650399758"/>
                        </a:ext>
                      </a:extLst>
                    </a:gridCol>
                  </a:tblGrid>
                  <a:tr h="611384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Methods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9558940"/>
                      </a:ext>
                    </a:extLst>
                  </a:tr>
                  <a:tr h="68080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Original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New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Speedup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3824975"/>
                      </a:ext>
                    </a:extLst>
                  </a:tr>
                  <a:tr h="166643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Running time</a:t>
                          </a:r>
                        </a:p>
                      </a:txBody>
                      <a:tcPr anchor="ctr">
                        <a:solidFill>
                          <a:srgbClr val="D15A3E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1" t="-77737" r="-200327" b="-94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4177" t="-77737" r="-126617" b="-94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7995" t="-77737" r="-85637" b="-94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1667" t="-77737" r="-1282" b="-94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1848291"/>
                      </a:ext>
                    </a:extLst>
                  </a:tr>
                  <a:tr h="1564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Storage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1" t="-189494" r="-200327" b="-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4177" t="-189494" r="-126617" b="-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7995" t="-189494" r="-85637" b="-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1667" t="-189494" r="-1282" b="-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836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32B306D-5025-41A4-8916-F0A7F86AA853}"/>
              </a:ext>
            </a:extLst>
          </p:cNvPr>
          <p:cNvSpPr txBox="1">
            <a:spLocks/>
          </p:cNvSpPr>
          <p:nvPr/>
        </p:nvSpPr>
        <p:spPr>
          <a:xfrm>
            <a:off x="7303899" y="249591"/>
            <a:ext cx="4885469" cy="3212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1200"/>
              </a:lnSpc>
            </a:pPr>
            <a:r>
              <a:rPr lang="en-US" dirty="0"/>
              <a:t>a: number of areas 	              (268 ROIs)</a:t>
            </a:r>
          </a:p>
          <a:p>
            <a:pPr lvl="1">
              <a:lnSpc>
                <a:spcPts val="1200"/>
              </a:lnSpc>
            </a:pPr>
            <a:r>
              <a:rPr lang="en-US" dirty="0"/>
              <a:t>T: total number of time points  (147)</a:t>
            </a:r>
          </a:p>
          <a:p>
            <a:pPr lvl="1">
              <a:lnSpc>
                <a:spcPts val="1200"/>
              </a:lnSpc>
            </a:pPr>
            <a:r>
              <a:rPr lang="en-US" dirty="0"/>
              <a:t>N: number of participants          (66)</a:t>
            </a:r>
          </a:p>
          <a:p>
            <a:pPr lvl="1">
              <a:lnSpc>
                <a:spcPts val="1200"/>
              </a:lnSpc>
            </a:pPr>
            <a:r>
              <a:rPr lang="en-US" dirty="0"/>
              <a:t>W: window size	               (60)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1DC1CD-AC47-44B8-A129-2BD77C08F27C}"/>
              </a:ext>
            </a:extLst>
          </p:cNvPr>
          <p:cNvSpPr/>
          <p:nvPr/>
        </p:nvSpPr>
        <p:spPr>
          <a:xfrm>
            <a:off x="6369752" y="133979"/>
            <a:ext cx="1457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Notations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7282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0F1102-5084-4FDA-91AA-93DC02D682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95400" y="503853"/>
                <a:ext cx="9601200" cy="1142385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Structure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(4)</m:t>
                        </m:r>
                      </m:sub>
                    </m:sSub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(4)</m:t>
                        </m:r>
                      </m:sub>
                      <m:sup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0F1102-5084-4FDA-91AA-93DC02D68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95400" y="503853"/>
                <a:ext cx="9601200" cy="1142385"/>
              </a:xfrm>
              <a:blipFill>
                <a:blip r:embed="rId3"/>
                <a:stretch>
                  <a:fillRect l="-1968" b="-1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65F4-8B64-4919-9AB1-BC8185445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4800600" cy="3809999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5DD351-7641-445C-A452-7FEC18CC2B26}"/>
              </a:ext>
            </a:extLst>
          </p:cNvPr>
          <p:cNvSpPr/>
          <p:nvPr/>
        </p:nvSpPr>
        <p:spPr>
          <a:xfrm>
            <a:off x="7255237" y="3097407"/>
            <a:ext cx="663191" cy="6631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6A19D4-8A5E-49D1-BBDA-15E5B414BC8F}"/>
              </a:ext>
            </a:extLst>
          </p:cNvPr>
          <p:cNvSpPr/>
          <p:nvPr/>
        </p:nvSpPr>
        <p:spPr>
          <a:xfrm>
            <a:off x="7918428" y="3097406"/>
            <a:ext cx="663191" cy="6631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C4925-44DF-48C0-9221-93DB55F44CB5}"/>
              </a:ext>
            </a:extLst>
          </p:cNvPr>
          <p:cNvSpPr/>
          <p:nvPr/>
        </p:nvSpPr>
        <p:spPr>
          <a:xfrm>
            <a:off x="9599573" y="3097404"/>
            <a:ext cx="663191" cy="6631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8374C4-278F-461C-B17C-32CDF0CF3E92}"/>
              </a:ext>
            </a:extLst>
          </p:cNvPr>
          <p:cNvSpPr/>
          <p:nvPr/>
        </p:nvSpPr>
        <p:spPr>
          <a:xfrm>
            <a:off x="8581619" y="3097405"/>
            <a:ext cx="1017954" cy="6631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5DD6C-4E3A-4E8E-917F-7EC0EA6557F8}"/>
              </a:ext>
            </a:extLst>
          </p:cNvPr>
          <p:cNvSpPr txBox="1"/>
          <p:nvPr/>
        </p:nvSpPr>
        <p:spPr>
          <a:xfrm>
            <a:off x="8881172" y="3211670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6E8571-59BB-4CB0-A481-E6AFF693799A}"/>
                  </a:ext>
                </a:extLst>
              </p:cNvPr>
              <p:cNvSpPr txBox="1"/>
              <p:nvPr/>
            </p:nvSpPr>
            <p:spPr>
              <a:xfrm>
                <a:off x="7325166" y="3230482"/>
                <a:ext cx="552939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6E8571-59BB-4CB0-A481-E6AFF6937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166" y="3230482"/>
                <a:ext cx="552939" cy="397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EBA77E-F2EB-476F-A48C-6551D45B76F8}"/>
              </a:ext>
            </a:extLst>
          </p:cNvPr>
          <p:cNvCxnSpPr>
            <a:cxnSpLocks/>
          </p:cNvCxnSpPr>
          <p:nvPr/>
        </p:nvCxnSpPr>
        <p:spPr>
          <a:xfrm flipV="1">
            <a:off x="7244731" y="3267039"/>
            <a:ext cx="3007527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4532761-F477-4A00-88E5-82B792BEB7FA}"/>
              </a:ext>
            </a:extLst>
          </p:cNvPr>
          <p:cNvSpPr/>
          <p:nvPr/>
        </p:nvSpPr>
        <p:spPr>
          <a:xfrm>
            <a:off x="10711774" y="3097403"/>
            <a:ext cx="663191" cy="6631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97E5F3-A9D0-4E01-AADD-98FC28E5B6D2}"/>
              </a:ext>
            </a:extLst>
          </p:cNvPr>
          <p:cNvSpPr/>
          <p:nvPr/>
        </p:nvSpPr>
        <p:spPr>
          <a:xfrm>
            <a:off x="10711774" y="3760594"/>
            <a:ext cx="663191" cy="6631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C4120A-4B98-4681-8946-00214BF2F0D7}"/>
              </a:ext>
            </a:extLst>
          </p:cNvPr>
          <p:cNvSpPr/>
          <p:nvPr/>
        </p:nvSpPr>
        <p:spPr>
          <a:xfrm>
            <a:off x="10711774" y="5433518"/>
            <a:ext cx="663191" cy="6631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AA66ED-001F-40E4-B383-FF27985A2E43}"/>
              </a:ext>
            </a:extLst>
          </p:cNvPr>
          <p:cNvSpPr/>
          <p:nvPr/>
        </p:nvSpPr>
        <p:spPr>
          <a:xfrm rot="5400000">
            <a:off x="10534392" y="4597531"/>
            <a:ext cx="1017954" cy="663191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D9A2B0-FE8D-44C5-BA02-640711DA78E4}"/>
              </a:ext>
            </a:extLst>
          </p:cNvPr>
          <p:cNvSpPr txBox="1"/>
          <p:nvPr/>
        </p:nvSpPr>
        <p:spPr>
          <a:xfrm rot="5400000">
            <a:off x="10807048" y="4824421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E9D30A-82CC-428C-8E05-4009D43861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18645" y="4592944"/>
            <a:ext cx="3007527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99A17E1-E46C-47FC-ADAB-01FE315E9CF3}"/>
                  </a:ext>
                </a:extLst>
              </p:cNvPr>
              <p:cNvSpPr txBox="1"/>
              <p:nvPr/>
            </p:nvSpPr>
            <p:spPr>
              <a:xfrm>
                <a:off x="7973553" y="3237551"/>
                <a:ext cx="552939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99A17E1-E46C-47FC-ADAB-01FE315E9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553" y="3237551"/>
                <a:ext cx="552939" cy="384336"/>
              </a:xfrm>
              <a:prstGeom prst="rect">
                <a:avLst/>
              </a:prstGeom>
              <a:blipFill>
                <a:blip r:embed="rId5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D8572D-A2AB-45F6-877A-5706AA8B470E}"/>
                  </a:ext>
                </a:extLst>
              </p:cNvPr>
              <p:cNvSpPr txBox="1"/>
              <p:nvPr/>
            </p:nvSpPr>
            <p:spPr>
              <a:xfrm>
                <a:off x="10790177" y="3211670"/>
                <a:ext cx="552939" cy="429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D8572D-A2AB-45F6-877A-5706AA8B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177" y="3211670"/>
                <a:ext cx="552939" cy="429156"/>
              </a:xfrm>
              <a:prstGeom prst="rect">
                <a:avLst/>
              </a:prstGeom>
              <a:blipFill>
                <a:blip r:embed="rId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A2DD4F-05A4-48F4-B36B-7F68CE13BD53}"/>
                  </a:ext>
                </a:extLst>
              </p:cNvPr>
              <p:cNvSpPr txBox="1"/>
              <p:nvPr/>
            </p:nvSpPr>
            <p:spPr>
              <a:xfrm>
                <a:off x="10766899" y="3873976"/>
                <a:ext cx="552939" cy="429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A2DD4F-05A4-48F4-B36B-7F68CE13B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899" y="3873976"/>
                <a:ext cx="552939" cy="429156"/>
              </a:xfrm>
              <a:prstGeom prst="rect">
                <a:avLst/>
              </a:prstGeom>
              <a:blipFill>
                <a:blip r:embed="rId7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8419F42-E062-421D-93B5-785A3FF1EDE7}"/>
                  </a:ext>
                </a:extLst>
              </p:cNvPr>
              <p:cNvSpPr txBox="1"/>
              <p:nvPr/>
            </p:nvSpPr>
            <p:spPr>
              <a:xfrm>
                <a:off x="6957745" y="3133751"/>
                <a:ext cx="303480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/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8419F42-E062-421D-93B5-785A3FF1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745" y="3133751"/>
                <a:ext cx="303480" cy="300660"/>
              </a:xfrm>
              <a:prstGeom prst="rect">
                <a:avLst/>
              </a:prstGeom>
              <a:blipFill>
                <a:blip r:embed="rId8"/>
                <a:stretch>
                  <a:fillRect l="-18000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AA783D-35E9-4538-A227-42C0ABAAEE7F}"/>
                  </a:ext>
                </a:extLst>
              </p:cNvPr>
              <p:cNvSpPr txBox="1"/>
              <p:nvPr/>
            </p:nvSpPr>
            <p:spPr>
              <a:xfrm>
                <a:off x="11078734" y="2773802"/>
                <a:ext cx="312008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/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AA783D-35E9-4538-A227-42C0ABAAE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734" y="2773802"/>
                <a:ext cx="312008" cy="300660"/>
              </a:xfrm>
              <a:prstGeom prst="rect">
                <a:avLst/>
              </a:prstGeom>
              <a:blipFill>
                <a:blip r:embed="rId9"/>
                <a:stretch>
                  <a:fillRect l="-26923" b="-34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3BB371C1-2961-44D0-8114-CEF7E4EAB74E}"/>
              </a:ext>
            </a:extLst>
          </p:cNvPr>
          <p:cNvSpPr/>
          <p:nvPr/>
        </p:nvSpPr>
        <p:spPr>
          <a:xfrm>
            <a:off x="8154733" y="1521981"/>
            <a:ext cx="829056" cy="829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3B6814BA-02D3-4424-A9C2-81D54854CF57}"/>
              </a:ext>
            </a:extLst>
          </p:cNvPr>
          <p:cNvSpPr/>
          <p:nvPr/>
        </p:nvSpPr>
        <p:spPr>
          <a:xfrm>
            <a:off x="8154733" y="988581"/>
            <a:ext cx="1578864" cy="533399"/>
          </a:xfrm>
          <a:prstGeom prst="parallelogram">
            <a:avLst>
              <a:gd name="adj" fmla="val 14042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439A4D19-85B7-4A76-9F75-5869350A8CFD}"/>
              </a:ext>
            </a:extLst>
          </p:cNvPr>
          <p:cNvSpPr/>
          <p:nvPr/>
        </p:nvSpPr>
        <p:spPr>
          <a:xfrm rot="5400000" flipV="1">
            <a:off x="8677464" y="1294904"/>
            <a:ext cx="1362457" cy="749808"/>
          </a:xfrm>
          <a:prstGeom prst="parallelogram">
            <a:avLst>
              <a:gd name="adj" fmla="val 7059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DBBF23-B1CB-43C7-A324-A62424626274}"/>
              </a:ext>
            </a:extLst>
          </p:cNvPr>
          <p:cNvSpPr txBox="1"/>
          <p:nvPr/>
        </p:nvSpPr>
        <p:spPr>
          <a:xfrm>
            <a:off x="7473713" y="1751843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EEA53C-1DD4-4AC7-BFDD-05D1B07B0AFB}"/>
              </a:ext>
            </a:extLst>
          </p:cNvPr>
          <p:cNvSpPr txBox="1"/>
          <p:nvPr/>
        </p:nvSpPr>
        <p:spPr>
          <a:xfrm>
            <a:off x="9452810" y="2011478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34E04F-F064-40E9-85A6-9E85BB611ADB}"/>
                  </a:ext>
                </a:extLst>
              </p:cNvPr>
              <p:cNvSpPr txBox="1"/>
              <p:nvPr/>
            </p:nvSpPr>
            <p:spPr>
              <a:xfrm>
                <a:off x="9162632" y="1509815"/>
                <a:ext cx="449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34E04F-F064-40E9-85A6-9E85BB61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632" y="1509815"/>
                <a:ext cx="4496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9D9A9EF-4C3C-4F8E-8324-189FA10C37AB}"/>
              </a:ext>
            </a:extLst>
          </p:cNvPr>
          <p:cNvCxnSpPr>
            <a:stCxn id="40" idx="5"/>
            <a:endCxn id="40" idx="2"/>
          </p:cNvCxnSpPr>
          <p:nvPr/>
        </p:nvCxnSpPr>
        <p:spPr>
          <a:xfrm>
            <a:off x="9358693" y="1253243"/>
            <a:ext cx="0" cy="833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47DA640-E40B-4923-8932-7CE9BA84A62A}"/>
              </a:ext>
            </a:extLst>
          </p:cNvPr>
          <p:cNvCxnSpPr>
            <a:stCxn id="40" idx="5"/>
            <a:endCxn id="33" idx="5"/>
          </p:cNvCxnSpPr>
          <p:nvPr/>
        </p:nvCxnSpPr>
        <p:spPr>
          <a:xfrm flipH="1">
            <a:off x="8529246" y="1253243"/>
            <a:ext cx="829447" cy="2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1079EE1-3655-44DF-BEEF-2AC53371C256}"/>
              </a:ext>
            </a:extLst>
          </p:cNvPr>
          <p:cNvSpPr txBox="1"/>
          <p:nvPr/>
        </p:nvSpPr>
        <p:spPr>
          <a:xfrm>
            <a:off x="8218808" y="2317968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8016B8-AE17-42E5-986B-EEA9C52A6299}"/>
              </a:ext>
            </a:extLst>
          </p:cNvPr>
          <p:cNvSpPr txBox="1"/>
          <p:nvPr/>
        </p:nvSpPr>
        <p:spPr>
          <a:xfrm>
            <a:off x="7577860" y="3871462"/>
            <a:ext cx="252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x Area x Window</a:t>
            </a:r>
          </a:p>
        </p:txBody>
      </p:sp>
      <p:pic>
        <p:nvPicPr>
          <p:cNvPr id="64" name="Picture 6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F4ABBFC-7D09-44CB-8BA2-E1093F14315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40245"/>
          <a:stretch/>
        </p:blipFill>
        <p:spPr>
          <a:xfrm>
            <a:off x="1030485" y="1852219"/>
            <a:ext cx="5163409" cy="1500581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13D7D9DB-601C-45AD-9A40-74BF106AA163}"/>
              </a:ext>
            </a:extLst>
          </p:cNvPr>
          <p:cNvSpPr/>
          <p:nvPr/>
        </p:nvSpPr>
        <p:spPr>
          <a:xfrm>
            <a:off x="1906496" y="2455620"/>
            <a:ext cx="4098276" cy="943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68D07D-EC96-4018-A103-823EEBDA7123}"/>
              </a:ext>
            </a:extLst>
          </p:cNvPr>
          <p:cNvSpPr/>
          <p:nvPr/>
        </p:nvSpPr>
        <p:spPr>
          <a:xfrm>
            <a:off x="2526491" y="1966658"/>
            <a:ext cx="2360469" cy="543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1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0F1102-5084-4FDA-91AA-93DC02D682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95400" y="503853"/>
                <a:ext cx="9601200" cy="1142385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Structure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(4)</m:t>
                        </m:r>
                      </m:sub>
                    </m:sSub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(4)</m:t>
                        </m:r>
                      </m:sub>
                      <m:sup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0F1102-5084-4FDA-91AA-93DC02D68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95400" y="503853"/>
                <a:ext cx="9601200" cy="1142385"/>
              </a:xfrm>
              <a:blipFill>
                <a:blip r:embed="rId3"/>
                <a:stretch>
                  <a:fillRect l="-1968" b="-12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695DD351-7641-445C-A452-7FEC18CC2B26}"/>
              </a:ext>
            </a:extLst>
          </p:cNvPr>
          <p:cNvSpPr/>
          <p:nvPr/>
        </p:nvSpPr>
        <p:spPr>
          <a:xfrm>
            <a:off x="10717103" y="5128009"/>
            <a:ext cx="663191" cy="6631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6E8571-59BB-4CB0-A481-E6AFF693799A}"/>
                  </a:ext>
                </a:extLst>
              </p:cNvPr>
              <p:cNvSpPr txBox="1"/>
              <p:nvPr/>
            </p:nvSpPr>
            <p:spPr>
              <a:xfrm>
                <a:off x="10787032" y="5261084"/>
                <a:ext cx="552939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6E8571-59BB-4CB0-A481-E6AFF6937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032" y="5261084"/>
                <a:ext cx="552939" cy="397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8419F42-E062-421D-93B5-785A3FF1EDE7}"/>
                  </a:ext>
                </a:extLst>
              </p:cNvPr>
              <p:cNvSpPr txBox="1"/>
              <p:nvPr/>
            </p:nvSpPr>
            <p:spPr>
              <a:xfrm>
                <a:off x="10419611" y="5164353"/>
                <a:ext cx="303480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/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8419F42-E062-421D-93B5-785A3FF1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611" y="5164353"/>
                <a:ext cx="303480" cy="300660"/>
              </a:xfrm>
              <a:prstGeom prst="rect">
                <a:avLst/>
              </a:prstGeom>
              <a:blipFill>
                <a:blip r:embed="rId5"/>
                <a:stretch>
                  <a:fillRect l="-18000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1229A094-0F1C-45C5-B7D0-3F6F8D68F511}"/>
              </a:ext>
            </a:extLst>
          </p:cNvPr>
          <p:cNvSpPr/>
          <p:nvPr/>
        </p:nvSpPr>
        <p:spPr>
          <a:xfrm>
            <a:off x="7972299" y="863600"/>
            <a:ext cx="1773382" cy="11914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3C1A66-6184-479B-947D-9A14682344C1}"/>
              </a:ext>
            </a:extLst>
          </p:cNvPr>
          <p:cNvCxnSpPr>
            <a:cxnSpLocks/>
          </p:cNvCxnSpPr>
          <p:nvPr/>
        </p:nvCxnSpPr>
        <p:spPr>
          <a:xfrm flipV="1">
            <a:off x="9742448" y="1648691"/>
            <a:ext cx="457200" cy="40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9EA42DF9-DD51-476E-8658-71176997F251}"/>
              </a:ext>
            </a:extLst>
          </p:cNvPr>
          <p:cNvSpPr/>
          <p:nvPr/>
        </p:nvSpPr>
        <p:spPr>
          <a:xfrm>
            <a:off x="7972299" y="457200"/>
            <a:ext cx="2227349" cy="406400"/>
          </a:xfrm>
          <a:prstGeom prst="parallelogram">
            <a:avLst>
              <a:gd name="adj" fmla="val 11363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DADCB3F7-C6EC-49DE-8E7A-EC05DF202EEB}"/>
              </a:ext>
            </a:extLst>
          </p:cNvPr>
          <p:cNvSpPr/>
          <p:nvPr/>
        </p:nvSpPr>
        <p:spPr>
          <a:xfrm rot="5400000" flipV="1">
            <a:off x="9172104" y="1027548"/>
            <a:ext cx="1597892" cy="457199"/>
          </a:xfrm>
          <a:prstGeom prst="parallelogram">
            <a:avLst>
              <a:gd name="adj" fmla="val 8863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21D3E6-F2E1-4434-A132-AE03F87E6A9B}"/>
              </a:ext>
            </a:extLst>
          </p:cNvPr>
          <p:cNvSpPr txBox="1"/>
          <p:nvPr/>
        </p:nvSpPr>
        <p:spPr>
          <a:xfrm>
            <a:off x="8545796" y="213487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(T)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4B9BAE-95EB-42B8-8EE5-70780F7D1ECA}"/>
              </a:ext>
            </a:extLst>
          </p:cNvPr>
          <p:cNvSpPr txBox="1"/>
          <p:nvPr/>
        </p:nvSpPr>
        <p:spPr>
          <a:xfrm>
            <a:off x="10101173" y="1796535"/>
            <a:ext cx="154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 (N)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4CDFF2-D17A-4F4F-A004-B6D9498CD0E7}"/>
              </a:ext>
            </a:extLst>
          </p:cNvPr>
          <p:cNvSpPr txBox="1"/>
          <p:nvPr/>
        </p:nvSpPr>
        <p:spPr>
          <a:xfrm>
            <a:off x="7190330" y="1279359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391B09-6F59-47E5-8343-908AAB2F2371}"/>
              </a:ext>
            </a:extLst>
          </p:cNvPr>
          <p:cNvCxnSpPr>
            <a:cxnSpLocks/>
          </p:cNvCxnSpPr>
          <p:nvPr/>
        </p:nvCxnSpPr>
        <p:spPr>
          <a:xfrm flipV="1">
            <a:off x="10726730" y="5289524"/>
            <a:ext cx="65356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A2B2CC1-7470-489A-B528-7CA16C615099}"/>
              </a:ext>
            </a:extLst>
          </p:cNvPr>
          <p:cNvSpPr/>
          <p:nvPr/>
        </p:nvSpPr>
        <p:spPr>
          <a:xfrm>
            <a:off x="7972299" y="863600"/>
            <a:ext cx="457200" cy="1191491"/>
          </a:xfrm>
          <a:prstGeom prst="rect">
            <a:avLst/>
          </a:prstGeom>
          <a:solidFill>
            <a:schemeClr val="accent1">
              <a:lumMod val="75000"/>
              <a:alpha val="4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99DBB5-8664-4E0D-8A8A-40CE65B99C02}"/>
              </a:ext>
            </a:extLst>
          </p:cNvPr>
          <p:cNvCxnSpPr/>
          <p:nvPr/>
        </p:nvCxnSpPr>
        <p:spPr>
          <a:xfrm>
            <a:off x="7972299" y="2131291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F44E23-21F6-4029-8AFA-E6575163D32C}"/>
              </a:ext>
            </a:extLst>
          </p:cNvPr>
          <p:cNvSpPr txBox="1"/>
          <p:nvPr/>
        </p:nvSpPr>
        <p:spPr>
          <a:xfrm>
            <a:off x="8032412" y="210946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62B75F-36AE-40DF-BF6F-A27FE2D09CB8}"/>
              </a:ext>
            </a:extLst>
          </p:cNvPr>
          <p:cNvSpPr/>
          <p:nvPr/>
        </p:nvSpPr>
        <p:spPr>
          <a:xfrm>
            <a:off x="7214976" y="2774053"/>
            <a:ext cx="457200" cy="1191491"/>
          </a:xfrm>
          <a:prstGeom prst="rect">
            <a:avLst/>
          </a:prstGeom>
          <a:solidFill>
            <a:schemeClr val="accent1">
              <a:lumMod val="75000"/>
              <a:alpha val="4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07E0B1-6136-4FC0-B816-858B3963FBBC}"/>
              </a:ext>
            </a:extLst>
          </p:cNvPr>
          <p:cNvSpPr/>
          <p:nvPr/>
        </p:nvSpPr>
        <p:spPr>
          <a:xfrm rot="5400000">
            <a:off x="8300047" y="2406908"/>
            <a:ext cx="457200" cy="1191491"/>
          </a:xfrm>
          <a:prstGeom prst="rect">
            <a:avLst/>
          </a:prstGeom>
          <a:solidFill>
            <a:schemeClr val="accent1">
              <a:lumMod val="75000"/>
              <a:alpha val="4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573650-1FBA-4B70-A3E8-86B34B963808}"/>
              </a:ext>
            </a:extLst>
          </p:cNvPr>
          <p:cNvSpPr/>
          <p:nvPr/>
        </p:nvSpPr>
        <p:spPr>
          <a:xfrm>
            <a:off x="11010557" y="2737382"/>
            <a:ext cx="829056" cy="829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FAC417-5750-4BF5-BF73-33FA88B45542}"/>
              </a:ext>
            </a:extLst>
          </p:cNvPr>
          <p:cNvSpPr txBox="1"/>
          <p:nvPr/>
        </p:nvSpPr>
        <p:spPr>
          <a:xfrm>
            <a:off x="11048699" y="3596211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5C0CC9-282C-4FF7-8289-C05DF191D7C7}"/>
              </a:ext>
            </a:extLst>
          </p:cNvPr>
          <p:cNvSpPr txBox="1"/>
          <p:nvPr/>
        </p:nvSpPr>
        <p:spPr>
          <a:xfrm>
            <a:off x="10329537" y="2967244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7D3324C-85D4-4CB6-AE40-1B73890C66D8}"/>
              </a:ext>
            </a:extLst>
          </p:cNvPr>
          <p:cNvSpPr/>
          <p:nvPr/>
        </p:nvSpPr>
        <p:spPr>
          <a:xfrm>
            <a:off x="9615689" y="3139440"/>
            <a:ext cx="599666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BBFAE1A-24F9-4E80-853C-7DD46DE2CB7A}"/>
              </a:ext>
            </a:extLst>
          </p:cNvPr>
          <p:cNvSpPr/>
          <p:nvPr/>
        </p:nvSpPr>
        <p:spPr>
          <a:xfrm>
            <a:off x="10859598" y="4186915"/>
            <a:ext cx="301917" cy="6968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93DD1F3-178A-4874-B7BE-1D8E5DA59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485" y="1852219"/>
            <a:ext cx="5163409" cy="251125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D0578C-CF5C-4443-973A-391C797A7832}"/>
              </a:ext>
            </a:extLst>
          </p:cNvPr>
          <p:cNvSpPr/>
          <p:nvPr/>
        </p:nvSpPr>
        <p:spPr>
          <a:xfrm>
            <a:off x="2095618" y="3301243"/>
            <a:ext cx="4098276" cy="943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2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Custom 1">
      <a:majorFont>
        <a:latin typeface="Cambria Math"/>
        <a:ea typeface="宋体"/>
        <a:cs typeface=""/>
      </a:majorFont>
      <a:minorFont>
        <a:latin typeface="Cambria Math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1919</TotalTime>
  <Words>663</Words>
  <Application>Microsoft Office PowerPoint</Application>
  <PresentationFormat>Widescreen</PresentationFormat>
  <Paragraphs>239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宋体</vt:lpstr>
      <vt:lpstr>Arial</vt:lpstr>
      <vt:lpstr>Calibri</vt:lpstr>
      <vt:lpstr>Cambria Math</vt:lpstr>
      <vt:lpstr>Wingdings</vt:lpstr>
      <vt:lpstr>Diamond Grid 16x9</vt:lpstr>
      <vt:lpstr>Fast HOSVD For Brain Imaging Data</vt:lpstr>
      <vt:lpstr>Neuroimaging Studies</vt:lpstr>
      <vt:lpstr>Current Study</vt:lpstr>
      <vt:lpstr>Data</vt:lpstr>
      <vt:lpstr>Data</vt:lpstr>
      <vt:lpstr>Dimension Reduction</vt:lpstr>
      <vt:lpstr>Efficiency</vt:lpstr>
      <vt:lpstr>Structure of T_((4)) T_((4))^T</vt:lpstr>
      <vt:lpstr>Structure of T_((4)) T_((4))^T</vt:lpstr>
      <vt:lpstr>&lt;A, B&gt;</vt:lpstr>
      <vt:lpstr>Generalize…</vt:lpstr>
      <vt:lpstr>Efficiency: flops</vt:lpstr>
      <vt:lpstr>Efficiency: flops</vt:lpstr>
      <vt:lpstr>Efficiency: storage</vt:lpstr>
      <vt:lpstr>Questions?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Tucker Decomposition For Brain Imaging Data</dc:title>
  <dc:creator>Guo, Sihang</dc:creator>
  <cp:lastModifiedBy>Guo, Sihang</cp:lastModifiedBy>
  <cp:revision>177</cp:revision>
  <dcterms:created xsi:type="dcterms:W3CDTF">2019-04-23T17:14:40Z</dcterms:created>
  <dcterms:modified xsi:type="dcterms:W3CDTF">2019-04-30T20:47:33Z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