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0"/>
  </p:notesMasterIdLst>
  <p:sldIdLst>
    <p:sldId id="256" r:id="rId2"/>
    <p:sldId id="439" r:id="rId3"/>
    <p:sldId id="361" r:id="rId4"/>
    <p:sldId id="437" r:id="rId5"/>
    <p:sldId id="438" r:id="rId6"/>
    <p:sldId id="460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61" r:id="rId16"/>
    <p:sldId id="462" r:id="rId17"/>
    <p:sldId id="459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83A1-0308-40BD-BDC8-BE2FAC1391B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E1894-54B2-481B-93DB-2F359F6A5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>
            <a:lvl1pPr algn="ctr">
              <a:defRPr cap="small" baseline="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E2E-0D10-43DA-83FE-F1394B2692B1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03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lide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7823-6A63-46BC-9E0B-86745BEE9EA4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4889500"/>
          </a:xfrm>
        </p:spPr>
        <p:txBody>
          <a:bodyPr anchor="ctr"/>
          <a:lstStyle>
            <a:lvl1pPr marL="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742642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st Content, 2nd Code Full Slide (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332-C07C-47A0-97A5-906C1E3AF38F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4889500"/>
          </a:xfrm>
        </p:spPr>
        <p:txBody>
          <a:bodyPr anchor="ctr"/>
          <a:lstStyle>
            <a:lvl1pPr marL="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346472" indent="0">
              <a:buNone/>
              <a:defRPr lang="en-US" sz="2100" kern="1200" noProof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22932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71D2-B6F3-4E54-B185-6C28A533691E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48895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CA" sz="21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itchFamily="49" charset="0"/>
              </a:defRPr>
            </a:lvl1pPr>
          </a:lstStyle>
          <a:p>
            <a:pPr marL="0" lvl="0" indent="0" algn="l" defTabSz="685800" rtl="0" eaLnBrk="1" latinLnBrk="0" hangingPunct="1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5451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25C9-3543-4560-B7AA-67302FCC8538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2413000"/>
          </a:xfrm>
        </p:spPr>
        <p:txBody>
          <a:bodyPr anchor="ctr"/>
          <a:lstStyle>
            <a:lvl1pPr marL="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2730500"/>
            <a:ext cx="8458200" cy="2413000"/>
          </a:xfrm>
        </p:spPr>
        <p:txBody>
          <a:bodyPr anchor="ctr"/>
          <a:lstStyle>
            <a:lvl1pPr marL="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943942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4"/>
            <a:ext cx="40386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tabLst>
                <a:tab pos="1212056" algn="l"/>
              </a:tabLst>
              <a:defRPr sz="2100"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4"/>
            <a:ext cx="40386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774B-7985-4FB8-BB78-72F2B0CEEE5C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41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4"/>
            <a:ext cx="4038600" cy="3771636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4"/>
            <a:ext cx="4038600" cy="3771636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717B-D6B8-4B81-BCAF-CEDAE45D19D9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5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de,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4"/>
            <a:ext cx="4038600" cy="3771636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BE5-FBDC-4304-A4FD-9D952A04BD71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4"/>
            <a:ext cx="40386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26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3504"/>
            <a:ext cx="27432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tabLst>
                <a:tab pos="1212056" algn="l"/>
              </a:tabLst>
              <a:defRPr sz="2100"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1333501"/>
            <a:ext cx="27432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589B-AE59-4C1A-97F7-CDC065A2E25B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172200" y="1333501"/>
            <a:ext cx="2743200" cy="3771636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96180287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4001"/>
            <a:ext cx="4038600" cy="4851138"/>
          </a:xfrm>
        </p:spPr>
        <p:txBody>
          <a:bodyPr anchor="ctr"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tabLst>
                <a:tab pos="1212056" algn="l"/>
              </a:tabLst>
              <a:defRPr sz="2100"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4001"/>
            <a:ext cx="4038600" cy="4851138"/>
          </a:xfrm>
        </p:spPr>
        <p:txBody>
          <a:bodyPr anchor="ctr"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02C7-ED0B-4FE6-93F1-97074CE6FEE0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31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866"/>
            <a:ext cx="4038600" cy="4876274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866"/>
            <a:ext cx="4038600" cy="4876274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332-C07C-47A0-97A5-906C1E3AF38F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021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0"/>
            <a:ext cx="8229600" cy="952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7F32-B58B-49FC-96C3-623C728C92B5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3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de, One Text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866"/>
            <a:ext cx="4038600" cy="4876274"/>
          </a:xfrm>
        </p:spPr>
        <p:txBody>
          <a:bodyPr>
            <a:normAutofit/>
          </a:bodyPr>
          <a:lstStyle>
            <a:lvl1pPr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urier New" pitchFamily="49" charset="0"/>
              </a:defRPr>
            </a:lvl2pPr>
            <a:lvl3pPr>
              <a:defRPr sz="1350">
                <a:latin typeface="Consolas" panose="020B0609020204030204" pitchFamily="49" charset="0"/>
                <a:cs typeface="Courier New" pitchFamily="49" charset="0"/>
              </a:defRPr>
            </a:lvl3pPr>
            <a:lvl4pPr>
              <a:defRPr sz="1200">
                <a:latin typeface="Consolas" panose="020B0609020204030204" pitchFamily="49" charset="0"/>
                <a:cs typeface="Courier New" pitchFamily="49" charset="0"/>
              </a:defRPr>
            </a:lvl4pPr>
            <a:lvl5pPr>
              <a:defRPr sz="1200">
                <a:latin typeface="Consolas" panose="020B0609020204030204" pitchFamily="49" charset="0"/>
                <a:cs typeface="Courier New" pitchFamily="49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332-C07C-47A0-97A5-906C1E3AF38F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866"/>
            <a:ext cx="4038600" cy="4876274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lang="en-US" sz="1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59544"/>
      </p:ext>
    </p:extLst>
  </p:cSld>
  <p:clrMapOvr>
    <a:masterClrMapping/>
  </p:clrMapOvr>
  <p:transition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80E8-1AAE-47FF-ACCE-3907EB9C5EBD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08000" y="254000"/>
            <a:ext cx="3810000" cy="234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508000" y="2794000"/>
            <a:ext cx="3810000" cy="234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826000" y="254000"/>
            <a:ext cx="3810000" cy="234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826000" y="2794000"/>
            <a:ext cx="3810000" cy="23495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9034163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393-3F5E-4074-8330-4E32B1B88208}" type="datetime1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60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358-46C8-4F3C-8FE0-91E8D81A5216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189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7207-3C96-4542-B5E0-BC19414E1007}" type="datetime1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9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739C-5101-47CA-A19D-51656B01ED5B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4889500"/>
          </a:xfrm>
        </p:spPr>
        <p:txBody>
          <a:bodyPr anchor="ctr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98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400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567F-5988-468C-AA91-71BDD9F7024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400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504F-7AA8-46EA-B9D0-0D248EBE1793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7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1st level content, 2nd level code (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400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346472" indent="0">
              <a:buNone/>
              <a:defRPr lang="en-US" sz="2100" kern="1200" noProof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332-C07C-47A0-97A5-906C1E3AF38F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2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ilcker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9763" indent="-385763">
              <a:spcBef>
                <a:spcPts val="2250"/>
              </a:spcBef>
              <a:spcAft>
                <a:spcPts val="0"/>
              </a:spcAft>
              <a:buFont typeface="+mj-lt"/>
              <a:buAutoNum type="alphaUcPeriod"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A48C-D15C-4AEE-8360-6331B8089429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565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ilcker Question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2289969"/>
          </a:xfrm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3500"/>
            <a:ext cx="8229600" cy="2501638"/>
          </a:xfrm>
        </p:spPr>
        <p:txBody>
          <a:bodyPr>
            <a:normAutofit/>
          </a:bodyPr>
          <a:lstStyle>
            <a:lvl1pPr marL="439763" indent="-385763">
              <a:spcBef>
                <a:spcPts val="450"/>
              </a:spcBef>
              <a:spcAft>
                <a:spcPts val="0"/>
              </a:spcAft>
              <a:buFont typeface="+mj-lt"/>
              <a:buAutoNum type="alphaUcPeriod"/>
              <a:defRPr sz="2400"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100"/>
            </a:lvl3pPr>
            <a:lvl4pPr>
              <a:defRPr sz="1800"/>
            </a:lvl4pPr>
            <a:lvl5pPr>
              <a:defRPr sz="15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A48C-D15C-4AEE-8360-6331B8089429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8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E59D-0135-45D3-BA51-AE5AAC2E572B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15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lide (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30B-CFA5-4AD4-ABD8-959FF6FC5D3F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254000"/>
            <a:ext cx="8458200" cy="4889500"/>
          </a:xfrm>
        </p:spPr>
        <p:txBody>
          <a:bodyPr anchor="ctr"/>
          <a:lstStyle>
            <a:lvl1pPr marL="0" indent="0">
              <a:spcBef>
                <a:spcPts val="2250"/>
              </a:spcBef>
              <a:spcAft>
                <a:spcPts val="0"/>
              </a:spcAft>
              <a:buNone/>
              <a:defRPr/>
            </a:lvl1pPr>
            <a:lvl2pPr marL="342900" indent="0">
              <a:spcBef>
                <a:spcPts val="0"/>
              </a:spcBef>
              <a:spcAft>
                <a:spcPts val="9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046545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4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3332-C07C-47A0-97A5-906C1E3AF38F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000" y="5296962"/>
            <a:ext cx="6480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by Mark Hancock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D49E-167D-4CB1-AAAA-A0A328D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567" y="3314700"/>
            <a:ext cx="6810866" cy="1752600"/>
          </a:xfrm>
        </p:spPr>
        <p:txBody>
          <a:bodyPr/>
          <a:lstStyle/>
          <a:p>
            <a:r>
              <a:rPr lang="en-US" dirty="0"/>
              <a:t>MSCI 240: Algorithms &amp;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6245866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61822" y="5296961"/>
            <a:ext cx="3220358" cy="304271"/>
          </a:xfrm>
        </p:spPr>
        <p:txBody>
          <a:bodyPr/>
          <a:lstStyle/>
          <a:p>
            <a:r>
              <a:rPr lang="en-US" dirty="0"/>
              <a:t>slides by Mark Hancock (image courtesy Geoff Draper)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raperg.cis.byuh.edu/archive/winter2012/cs301/lectures/lecture06/big_oh_graph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6375" r="2299" b="14195"/>
          <a:stretch/>
        </p:blipFill>
        <p:spPr bwMode="auto">
          <a:xfrm>
            <a:off x="2885378" y="1476652"/>
            <a:ext cx="3373244" cy="32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96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big theta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86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61822" y="5296961"/>
            <a:ext cx="3220358" cy="304271"/>
          </a:xfrm>
        </p:spPr>
        <p:txBody>
          <a:bodyPr/>
          <a:lstStyle/>
          <a:p>
            <a:r>
              <a:rPr lang="en-US" dirty="0"/>
              <a:t>slides by Mark Hancock (image courtesy Geoff Draper)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raperg.cis.byuh.edu/archive/winter2012/cs301/lectures/lecture06/big_oh_graph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7909" r="67865" b="12661"/>
          <a:stretch/>
        </p:blipFill>
        <p:spPr bwMode="auto">
          <a:xfrm>
            <a:off x="2885378" y="1694368"/>
            <a:ext cx="3373244" cy="32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10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61822" y="5296961"/>
            <a:ext cx="3220358" cy="304271"/>
          </a:xfrm>
        </p:spPr>
        <p:txBody>
          <a:bodyPr/>
          <a:lstStyle/>
          <a:p>
            <a:r>
              <a:rPr lang="en-US" dirty="0"/>
              <a:t>slides by Mark Hancock (image courtesy Geoff Draper)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draperg.cis.byuh.edu/archive/winter2012/cs301/lectures/lecture06/big_oh_graph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7909" r="67865" b="12661"/>
          <a:stretch/>
        </p:blipFill>
        <p:spPr bwMode="auto">
          <a:xfrm>
            <a:off x="2885378" y="1694368"/>
            <a:ext cx="3373244" cy="32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5006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tabLst>
                    <a:tab pos="3438123" algn="ctr"/>
                  </a:tabLst>
                </a:pPr>
                <a:r>
                  <a:rPr lang="en-CA" dirty="0"/>
                  <a:t>example: 	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CA" b="0" dirty="0"/>
              </a:p>
              <a:p>
                <a:pPr>
                  <a:tabLst>
                    <a:tab pos="3438123" algn="ctr"/>
                  </a:tabLst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08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helpful proof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to prove a statement that starts with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start with “</a:t>
                </a:r>
                <a:r>
                  <a:rPr lang="en-CA" dirty="0">
                    <a:solidFill>
                      <a:schemeClr val="accent6"/>
                    </a:solidFill>
                  </a:rPr>
                  <a:t>choose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en-CA" dirty="0"/>
                  <a:t>”</a:t>
                </a:r>
              </a:p>
              <a:p>
                <a:r>
                  <a:rPr lang="en-CA" dirty="0"/>
                  <a:t>to prove a statement that starts with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start with “</a:t>
                </a:r>
                <a:r>
                  <a:rPr lang="en-CA" dirty="0">
                    <a:solidFill>
                      <a:schemeClr val="accent6"/>
                    </a:solidFill>
                  </a:rPr>
                  <a:t>let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”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09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52B8-9672-4247-BBC1-C5B471FC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812C4-0860-45B6-A60E-240C7219A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ea typeface="Cambria Math" panose="02040503050406030204" pitchFamily="18" charset="0"/>
                  </a:rPr>
                  <a:t>prove: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&gt;50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proof:	choose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   ?</m:t>
                    </m:r>
                  </m:oMath>
                </a14:m>
                <a:endParaRPr lang="en-CA" b="0" dirty="0"/>
              </a:p>
              <a:p>
                <a:pPr>
                  <a:spcBef>
                    <a:spcPts val="0"/>
                  </a:spcBef>
                </a:pPr>
                <a:r>
                  <a:rPr lang="en-CA" dirty="0"/>
                  <a:t>		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b="0" dirty="0"/>
              </a:p>
              <a:p>
                <a:pPr>
                  <a:spcBef>
                    <a:spcPts val="0"/>
                  </a:spcBef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812C4-0860-45B6-A60E-240C7219A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CAE87-1569-42BD-BC0C-1CC8DADE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6446-39AC-4F38-B7C1-20305638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B266F-4802-41A2-9D99-DFBF17CAB716}"/>
                  </a:ext>
                </a:extLst>
              </p:cNvPr>
              <p:cNvSpPr/>
              <p:nvPr/>
            </p:nvSpPr>
            <p:spPr>
              <a:xfrm>
                <a:off x="3421008" y="2124194"/>
                <a:ext cx="7793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B266F-4802-41A2-9D99-DFBF17CAB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08" y="2124194"/>
                <a:ext cx="7793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78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example: 	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br>
                  <a:rPr lang="en-CA" dirty="0"/>
                </a:br>
                <a:r>
                  <a:rPr lang="en-CA" dirty="0"/>
                  <a:t>prove: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CA" dirty="0"/>
                  <a:t>definition: 	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+5∈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proof:	choose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+5&lt;10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pPr>
                  <a:spcBef>
                    <a:spcPts val="0"/>
                  </a:spcBef>
                </a:pPr>
                <a:r>
                  <a:rPr lang="en-CA" dirty="0"/>
                  <a:t>										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21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tabLst>
                    <a:tab pos="3438123" algn="ctr"/>
                  </a:tabLst>
                </a:pPr>
                <a:r>
                  <a:rPr lang="en-CA" dirty="0"/>
                  <a:t>example: 	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CA" dirty="0"/>
              </a:p>
              <a:p>
                <a:pPr>
                  <a:tabLst>
                    <a:tab pos="3438123" algn="ctr"/>
                  </a:tabLst>
                </a:pPr>
                <a:endParaRPr lang="en-CA" dirty="0"/>
              </a:p>
              <a:p>
                <a:pPr>
                  <a:tabLst>
                    <a:tab pos="3438123" algn="ctr"/>
                  </a:tabLst>
                </a:pPr>
                <a:endParaRPr lang="en-CA" dirty="0"/>
              </a:p>
              <a:p>
                <a:pPr>
                  <a:tabLst>
                    <a:tab pos="3438123" algn="ctr"/>
                  </a:tabLst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1732315"/>
                <a:ext cx="3810000" cy="1734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CA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CA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667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2315"/>
                <a:ext cx="3810000" cy="1734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0" y="1732315"/>
                <a:ext cx="3810000" cy="1734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CA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l-GR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sz="2667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l-GR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CA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2667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2667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32315"/>
                <a:ext cx="3810000" cy="1734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98750" y="3604195"/>
                <a:ext cx="3810000" cy="5027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67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667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CA" sz="2667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67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CA" sz="2667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0" y="3604195"/>
                <a:ext cx="3810000" cy="502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92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A" dirty="0"/>
                  <a:t>combining Sedgwick tilde (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CA" dirty="0"/>
                  <a:t>) notation and big-oh</a:t>
                </a:r>
              </a:p>
              <a:p>
                <a:r>
                  <a:rPr lang="en-CA" dirty="0"/>
                  <a:t>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3757139" y="3021874"/>
            <a:ext cx="3588541" cy="458299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4769"/>
          <a:stretch/>
        </p:blipFill>
        <p:spPr>
          <a:xfrm>
            <a:off x="1823987" y="2444893"/>
            <a:ext cx="1963153" cy="1548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1094" b="66465"/>
          <a:stretch/>
        </p:blipFill>
        <p:spPr>
          <a:xfrm>
            <a:off x="4671060" y="2444893"/>
            <a:ext cx="2725154" cy="519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1094" t="37963" b="35464"/>
          <a:stretch/>
        </p:blipFill>
        <p:spPr>
          <a:xfrm>
            <a:off x="4671060" y="3032759"/>
            <a:ext cx="2725154" cy="411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1291" t="69457"/>
          <a:stretch/>
        </p:blipFill>
        <p:spPr>
          <a:xfrm>
            <a:off x="4681994" y="3520439"/>
            <a:ext cx="2714220" cy="472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34A20-C721-41D1-B683-AE3AD66CF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5" r="54052" b="66465"/>
          <a:stretch/>
        </p:blipFill>
        <p:spPr>
          <a:xfrm>
            <a:off x="3848100" y="2444893"/>
            <a:ext cx="536206" cy="519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1386C-3A9B-4970-BBBB-85EDD621F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4" t="37963" r="48710" b="35464"/>
          <a:stretch/>
        </p:blipFill>
        <p:spPr>
          <a:xfrm>
            <a:off x="3733800" y="3032759"/>
            <a:ext cx="948194" cy="411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ACF7F-AC8A-4527-A342-54EBC5B82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9" t="69457" r="50410"/>
          <a:stretch/>
        </p:blipFill>
        <p:spPr>
          <a:xfrm>
            <a:off x="3863340" y="3520439"/>
            <a:ext cx="723900" cy="4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tricks for analyzing program complexity</a:t>
            </a:r>
          </a:p>
          <a:p>
            <a:r>
              <a:rPr lang="en-CA" dirty="0"/>
              <a:t>big oh</a:t>
            </a:r>
          </a:p>
          <a:p>
            <a:r>
              <a:rPr lang="en-CA" dirty="0"/>
              <a:t>big omega</a:t>
            </a:r>
          </a:p>
          <a:p>
            <a:r>
              <a:rPr lang="en-CA" dirty="0"/>
              <a:t>big theta</a:t>
            </a:r>
          </a:p>
          <a:p>
            <a:r>
              <a:rPr lang="en-CA" dirty="0"/>
              <a:t>handy tricks: calculus big oh / summation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7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special case (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):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/>
                  <a:t>alternatively: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09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92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CA" dirty="0">
                    <a:ea typeface="Cambria Math" panose="02040503050406030204" pitchFamily="18" charset="0"/>
                  </a:rPr>
                  <a:t>example: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(sort?)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(binary search)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CA" dirty="0">
                    <a:ea typeface="Cambria Math" panose="02040503050406030204" pitchFamily="18" charset="0"/>
                  </a:rPr>
                </a:br>
                <a:r>
                  <a:rPr lang="en-CA" dirty="0">
                    <a:ea typeface="Cambria Math" panose="02040503050406030204" pitchFamily="18" charset="0"/>
                  </a:rPr>
                  <a:t>(sort first then binary search)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6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big-oh, big-omega, and big-theta are upper, lower, and tight </a:t>
                </a:r>
                <a:r>
                  <a:rPr lang="en-US" dirty="0">
                    <a:solidFill>
                      <a:schemeClr val="accent6"/>
                    </a:solidFill>
                  </a:rPr>
                  <a:t>bounds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</a:t>
                </a:r>
                <a:r>
                  <a:rPr lang="en-US" dirty="0">
                    <a:solidFill>
                      <a:schemeClr val="accent6"/>
                    </a:solidFill>
                  </a:rPr>
                  <a:t>sets</a:t>
                </a:r>
                <a:r>
                  <a:rPr lang="en-US" dirty="0"/>
                  <a:t> of functions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we </a:t>
                </a:r>
                <a:r>
                  <a:rPr lang="en-US" dirty="0">
                    <a:solidFill>
                      <a:schemeClr val="accent6"/>
                    </a:solidFill>
                  </a:rPr>
                  <a:t>prefer</a:t>
                </a:r>
                <a:r>
                  <a:rPr lang="en-US" dirty="0"/>
                  <a:t> to describe quadratic functions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45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tilde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) notation is related to big-oh (via limits)</a:t>
                </a:r>
              </a:p>
              <a:p>
                <a:r>
                  <a:rPr lang="en-US" dirty="0"/>
                  <a:t>both tilde and big-oh can be used to describe an algorithm’s </a:t>
                </a:r>
                <a:r>
                  <a:rPr lang="en-US" dirty="0">
                    <a:solidFill>
                      <a:schemeClr val="accent6"/>
                    </a:solidFill>
                  </a:rPr>
                  <a:t>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14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00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None of the above.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 t="-14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2082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is true?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+10000∈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+10000∈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+10000∈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+10000∈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+10000∈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219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next:</a:t>
            </a:r>
          </a:p>
          <a:p>
            <a:pPr lvl="1"/>
            <a:r>
              <a:rPr lang="en-CA" dirty="0"/>
              <a:t>recursion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420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9261" y="358511"/>
            <a:ext cx="2157678" cy="3294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436938" y="358511"/>
            <a:ext cx="2217208" cy="3294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4146" y="358511"/>
            <a:ext cx="2268803" cy="3294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436938" y="354542"/>
            <a:ext cx="0" cy="462491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654146" y="354542"/>
            <a:ext cx="0" cy="462491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279261" y="354542"/>
            <a:ext cx="0" cy="462491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7922948" y="354542"/>
            <a:ext cx="0" cy="462491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1275292" y="358511"/>
            <a:ext cx="6651625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1355990" y="394229"/>
            <a:ext cx="46083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1970"/>
            <a:r>
              <a:rPr lang="en-US" altLang="en-US" sz="1667" b="1">
                <a:solidFill>
                  <a:srgbClr val="FFFFFF"/>
                </a:solidFill>
                <a:latin typeface="Calibri" panose="020F0502020204030204" pitchFamily="34" charset="0"/>
              </a:rPr>
              <a:t>Topic</a:t>
            </a:r>
            <a:endParaRPr lang="en-US" altLang="en-US" sz="1500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513667" y="394229"/>
            <a:ext cx="726161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1970"/>
            <a:r>
              <a:rPr lang="en-US" altLang="en-US" sz="1667" b="1">
                <a:solidFill>
                  <a:srgbClr val="FFFFFF"/>
                </a:solidFill>
                <a:latin typeface="Calibri" panose="020F0502020204030204" pitchFamily="34" charset="0"/>
              </a:rPr>
              <a:t>Building</a:t>
            </a:r>
            <a:endParaRPr lang="en-US" altLang="en-US" sz="1500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278313" y="394229"/>
            <a:ext cx="1262525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1970"/>
            <a:r>
              <a:rPr lang="en-US" altLang="en-US" sz="1667" b="1">
                <a:solidFill>
                  <a:srgbClr val="FFFFFF"/>
                </a:solidFill>
                <a:latin typeface="Calibri" panose="020F0502020204030204" pitchFamily="34" charset="0"/>
              </a:rPr>
              <a:t>Java Programs</a:t>
            </a:r>
            <a:endParaRPr lang="en-US" altLang="en-US" sz="1500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730875" y="394229"/>
            <a:ext cx="208807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1970"/>
            <a:r>
              <a:rPr lang="en-US" altLang="en-US" sz="1667" b="1">
                <a:solidFill>
                  <a:srgbClr val="FFFFFF"/>
                </a:solidFill>
                <a:latin typeface="Calibri" panose="020F0502020204030204" pitchFamily="34" charset="0"/>
              </a:rPr>
              <a:t>Algorithms (Sedgewick)</a:t>
            </a:r>
            <a:endParaRPr lang="en-US" altLang="en-US" sz="1500"/>
          </a:p>
        </p:txBody>
      </p:sp>
      <p:grpSp>
        <p:nvGrpSpPr>
          <p:cNvPr id="82" name="Group 81"/>
          <p:cNvGrpSpPr/>
          <p:nvPr/>
        </p:nvGrpSpPr>
        <p:grpSpPr>
          <a:xfrm>
            <a:off x="1275292" y="687917"/>
            <a:ext cx="6651625" cy="329407"/>
            <a:chOff x="615950" y="825500"/>
            <a:chExt cx="7981950" cy="395288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615950" y="825500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15950" y="1220788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712788" y="868363"/>
              <a:ext cx="1376454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rgbClr val="000000"/>
                  </a:solidFill>
                  <a:latin typeface="Calibri" panose="020F0502020204030204" pitchFamily="34" charset="0"/>
                </a:rPr>
                <a:t>classes, ADTs</a:t>
              </a:r>
              <a:endParaRPr lang="en-US" altLang="en-US" sz="1500" dirty="0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302000" y="868363"/>
              <a:ext cx="986731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chapter 8</a:t>
              </a:r>
              <a:endParaRPr lang="en-US" altLang="en-US" sz="1500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5962650" y="868363"/>
              <a:ext cx="327012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1.2</a:t>
              </a:r>
              <a:endParaRPr lang="en-US" altLang="en-US" sz="150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75292" y="1051719"/>
            <a:ext cx="6651625" cy="296333"/>
            <a:chOff x="615950" y="1262063"/>
            <a:chExt cx="7981950" cy="355600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15950" y="1617663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712788" y="1262063"/>
              <a:ext cx="626249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rgbClr val="000000"/>
                  </a:solidFill>
                  <a:latin typeface="Calibri" panose="020F0502020204030204" pitchFamily="34" charset="0"/>
                </a:rPr>
                <a:t>arrays</a:t>
              </a:r>
              <a:endParaRPr lang="en-US" altLang="en-US" sz="1500" dirty="0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3302000" y="1262063"/>
              <a:ext cx="986731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chapter 7</a:t>
              </a:r>
              <a:endParaRPr lang="en-US" altLang="en-US" sz="15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75292" y="1383771"/>
            <a:ext cx="6651625" cy="293688"/>
            <a:chOff x="615950" y="1660525"/>
            <a:chExt cx="7981950" cy="352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5950" y="2012950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712788" y="1660525"/>
              <a:ext cx="904709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ArrayList</a:t>
              </a:r>
              <a:endParaRPr lang="en-US" altLang="en-US" sz="1500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612900" y="1660525"/>
              <a:ext cx="378950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rgbClr val="000000"/>
                  </a:solidFill>
                  <a:latin typeface="Calibri" panose="020F0502020204030204" pitchFamily="34" charset="0"/>
                </a:rPr>
                <a:t>&lt;T&gt;</a:t>
              </a:r>
              <a:endParaRPr lang="en-US" altLang="en-US" sz="1500" dirty="0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302000" y="1660525"/>
              <a:ext cx="1117537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chapter 10</a:t>
              </a:r>
              <a:endParaRPr lang="en-US" altLang="en-US" sz="1500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5962650" y="1660525"/>
              <a:ext cx="32701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1.3</a:t>
              </a:r>
              <a:endParaRPr lang="en-US" altLang="en-US" sz="15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5292" y="1713178"/>
            <a:ext cx="6651626" cy="293688"/>
            <a:chOff x="615950" y="2055813"/>
            <a:chExt cx="7981950" cy="352425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15950" y="2408238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712788" y="2055813"/>
              <a:ext cx="1345291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rgbClr val="000000"/>
                  </a:solidFill>
                  <a:latin typeface="Calibri" panose="020F0502020204030204" pitchFamily="34" charset="0"/>
                </a:rPr>
                <a:t>Stack/Queue</a:t>
              </a:r>
              <a:endParaRPr lang="en-US" altLang="en-US" sz="1500" dirty="0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302000" y="2055813"/>
              <a:ext cx="1654223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chapter 14, (11)</a:t>
              </a:r>
              <a:endParaRPr lang="en-US" altLang="en-US" sz="1500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5962650" y="2055813"/>
              <a:ext cx="32701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rgbClr val="000000"/>
                  </a:solidFill>
                  <a:latin typeface="Calibri" panose="020F0502020204030204" pitchFamily="34" charset="0"/>
                </a:rPr>
                <a:t>1.3</a:t>
              </a:r>
              <a:endParaRPr lang="en-US" altLang="en-US" sz="150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275292" y="2039939"/>
            <a:ext cx="6651625" cy="296333"/>
            <a:chOff x="615950" y="2449513"/>
            <a:chExt cx="7981950" cy="355600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15950" y="2805113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12788" y="2449513"/>
              <a:ext cx="1023818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latin typeface="Calibri" panose="020F0502020204030204" pitchFamily="34" charset="0"/>
                </a:rPr>
                <a:t>LinkedList</a:t>
              </a:r>
              <a:endParaRPr lang="en-US" altLang="en-US" sz="1500" dirty="0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302000" y="2449513"/>
              <a:ext cx="1117537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latin typeface="Calibri" panose="020F0502020204030204" pitchFamily="34" charset="0"/>
                </a:rPr>
                <a:t>chapter 16</a:t>
              </a:r>
              <a:endParaRPr lang="en-US" altLang="en-US" sz="1500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962650" y="2449513"/>
              <a:ext cx="327012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latin typeface="Calibri" panose="020F0502020204030204" pitchFamily="34" charset="0"/>
                </a:rPr>
                <a:t>1.3</a:t>
              </a:r>
              <a:endParaRPr lang="en-US" altLang="en-US" sz="1500"/>
            </a:p>
          </p:txBody>
        </p:sp>
      </p:grp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3513667" y="2702719"/>
            <a:ext cx="931281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1970"/>
            <a:r>
              <a:rPr lang="en-US" altLang="en-US" sz="1667" dirty="0">
                <a:solidFill>
                  <a:schemeClr val="accent6"/>
                </a:solidFill>
                <a:latin typeface="Calibri" panose="020F0502020204030204" pitchFamily="34" charset="0"/>
              </a:rPr>
              <a:t>chapter 13</a:t>
            </a:r>
            <a:endParaRPr lang="en-US" altLang="en-US" sz="1500" dirty="0">
              <a:solidFill>
                <a:schemeClr val="accent6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275292" y="2373313"/>
            <a:ext cx="6651625" cy="293688"/>
            <a:chOff x="615950" y="2847975"/>
            <a:chExt cx="7981950" cy="352425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15950" y="3200400"/>
              <a:ext cx="260032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accent6"/>
                </a:solidFill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864225" y="3200400"/>
              <a:ext cx="273367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accent6"/>
                </a:solidFill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12788" y="2847975"/>
              <a:ext cx="1167628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latin typeface="Calibri" panose="020F0502020204030204" pitchFamily="34" charset="0"/>
                </a:rPr>
                <a:t>Complexity</a:t>
              </a:r>
              <a:endParaRPr lang="en-US" altLang="en-US" sz="1500" dirty="0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962650" y="2847975"/>
              <a:ext cx="32701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latin typeface="Calibri" panose="020F0502020204030204" pitchFamily="34" charset="0"/>
                </a:rPr>
                <a:t>1.4</a:t>
              </a:r>
              <a:endParaRPr lang="en-US" altLang="en-US" sz="15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75292" y="2702719"/>
            <a:ext cx="6651625" cy="293688"/>
            <a:chOff x="615950" y="3243263"/>
            <a:chExt cx="7981950" cy="352425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15950" y="3595688"/>
              <a:ext cx="260032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5864225" y="3595688"/>
              <a:ext cx="273367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712788" y="3243263"/>
              <a:ext cx="1009969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latin typeface="Calibri" panose="020F0502020204030204" pitchFamily="34" charset="0"/>
                </a:rPr>
                <a:t>Searching</a:t>
              </a:r>
              <a:endParaRPr lang="en-US" altLang="en-US" sz="1500" dirty="0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5962650" y="3243263"/>
              <a:ext cx="654025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pp. 46</a:t>
              </a:r>
              <a:endParaRPr lang="en-US" altLang="en-US" sz="1500" dirty="0">
                <a:solidFill>
                  <a:schemeClr val="accent6"/>
                </a:solidFill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610350" y="3243263"/>
              <a:ext cx="78869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6686550" y="3243263"/>
              <a:ext cx="261610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47</a:t>
              </a:r>
              <a:endParaRPr lang="en-US" altLang="en-US" sz="15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275292" y="3327136"/>
            <a:ext cx="66516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355990" y="3030806"/>
            <a:ext cx="5692499" cy="256545"/>
            <a:chOff x="712788" y="3636963"/>
            <a:chExt cx="6830999" cy="307853"/>
          </a:xfrm>
        </p:grpSpPr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712788" y="3636963"/>
              <a:ext cx="742511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Sorting</a:t>
              </a:r>
              <a:endParaRPr lang="en-US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5962650" y="3636963"/>
              <a:ext cx="1182940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2.1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7138988" y="3636963"/>
              <a:ext cx="78869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7216775" y="3636963"/>
              <a:ext cx="32701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2.3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75292" y="3360209"/>
            <a:ext cx="6651625" cy="296333"/>
            <a:chOff x="615950" y="4032250"/>
            <a:chExt cx="7981950" cy="355600"/>
          </a:xfrm>
        </p:grpSpPr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615950" y="4387850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712788" y="4032250"/>
              <a:ext cx="1016356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Recursion</a:t>
              </a:r>
              <a:endParaRPr lang="en-US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302000" y="4032250"/>
              <a:ext cx="1117537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12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5962650" y="4032250"/>
              <a:ext cx="1057982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1.1 (p. 25)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275292" y="3692261"/>
            <a:ext cx="6651625" cy="293688"/>
            <a:chOff x="615950" y="4430713"/>
            <a:chExt cx="7981950" cy="352425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15950" y="4783138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712788" y="4430713"/>
              <a:ext cx="461897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BSTs</a:t>
              </a:r>
              <a:endParaRPr lang="en-US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3302000" y="4430713"/>
              <a:ext cx="1117537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17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962650" y="4430713"/>
              <a:ext cx="1182940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3.1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138988" y="4430713"/>
              <a:ext cx="78869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7216776" y="4430713"/>
              <a:ext cx="32701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3.2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275292" y="4020344"/>
            <a:ext cx="6651625" cy="296333"/>
            <a:chOff x="615950" y="4824413"/>
            <a:chExt cx="7981950" cy="355600"/>
          </a:xfrm>
        </p:grpSpPr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615950" y="5180013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712788" y="4824413"/>
              <a:ext cx="1238801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Dictionaries</a:t>
              </a:r>
              <a:endParaRPr lang="en-US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3302000" y="4824413"/>
              <a:ext cx="1313744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18.1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5962650" y="4824413"/>
              <a:ext cx="1182940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3.4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275292" y="4349750"/>
            <a:ext cx="6651625" cy="296333"/>
            <a:chOff x="615950" y="5219700"/>
            <a:chExt cx="7981950" cy="355600"/>
          </a:xfrm>
        </p:grpSpPr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615950" y="5575300"/>
              <a:ext cx="79819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712788" y="5219700"/>
              <a:ext cx="737279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Graphs</a:t>
              </a:r>
              <a:endParaRPr lang="en-US" altLang="en-US" sz="1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302000" y="5219700"/>
              <a:ext cx="2241845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N/A (Wikipedia good)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5962650" y="5219700"/>
              <a:ext cx="1182940" cy="307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4.1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275292" y="4975490"/>
            <a:ext cx="6651625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355990" y="4681807"/>
            <a:ext cx="5360669" cy="256545"/>
            <a:chOff x="712788" y="5618163"/>
            <a:chExt cx="6432802" cy="307853"/>
          </a:xfrm>
        </p:grpSpPr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712788" y="5618163"/>
              <a:ext cx="1508798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Heaps/Priority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2270125" y="5618163"/>
              <a:ext cx="796372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Queues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3302000" y="5618163"/>
              <a:ext cx="1313744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18.2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5962650" y="5618163"/>
              <a:ext cx="1182940" cy="30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761970"/>
              <a:r>
                <a:rPr lang="en-US" altLang="en-US" sz="1667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</a:rPr>
                <a:t>chapter 2.4</a:t>
              </a:r>
              <a:endParaRPr lang="en-US" altLang="en-US" sz="15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498151" y="2540643"/>
            <a:ext cx="1136530" cy="513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670" dirty="0">
                <a:solidFill>
                  <a:schemeClr val="accent6"/>
                </a:solidFill>
              </a:rPr>
              <a:t>big oh:</a:t>
            </a:r>
            <a:br>
              <a:rPr lang="en-CA" sz="1670" dirty="0">
                <a:solidFill>
                  <a:schemeClr val="accent6"/>
                </a:solidFill>
              </a:rPr>
            </a:br>
            <a:r>
              <a:rPr lang="en-CA" sz="1670" dirty="0">
                <a:solidFill>
                  <a:schemeClr val="accent6"/>
                </a:solidFill>
              </a:rPr>
              <a:t>pp. 836-837</a:t>
            </a:r>
            <a:endParaRPr lang="en-US" sz="167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81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program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programs take time to run</a:t>
                </a:r>
              </a:p>
              <a:p>
                <a:pPr lvl="1"/>
                <a:r>
                  <a:rPr lang="en-US" dirty="0"/>
                  <a:t>depends on input size</a:t>
                </a:r>
              </a:p>
              <a:p>
                <a:pPr lvl="1"/>
                <a:r>
                  <a:rPr lang="en-US" dirty="0"/>
                  <a:t>depends on algorithm</a:t>
                </a:r>
              </a:p>
              <a:p>
                <a:r>
                  <a:rPr lang="en-US" dirty="0"/>
                  <a:t>can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input size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, some term will dominate running time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56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doubling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by Mark Hancock (</a:t>
            </a:r>
            <a:r>
              <a:rPr lang="en-CA" dirty="0"/>
              <a:t>Sedgewick &amp; Wayne – 1.4)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9912" y="1333504"/>
                <a:ext cx="1324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12" y="1333504"/>
                <a:ext cx="1324850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49912" y="1992308"/>
                <a:ext cx="1888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)~</m:t>
                      </m:r>
                      <m:sSup>
                        <m:sSup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12" y="1992308"/>
                <a:ext cx="1888466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49912" y="2651112"/>
                <a:ext cx="1888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)~</m:t>
                      </m:r>
                      <m:sSup>
                        <m:sSup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12" y="2651112"/>
                <a:ext cx="1888466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349912" y="3309916"/>
                <a:ext cx="2350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12" y="3309916"/>
                <a:ext cx="235096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49912" y="3968719"/>
                <a:ext cx="2583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12" y="3968719"/>
                <a:ext cx="2583849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018403"/>
                  </p:ext>
                </p:extLst>
              </p:nvPr>
            </p:nvGraphicFramePr>
            <p:xfrm>
              <a:off x="5934892" y="1141682"/>
              <a:ext cx="2638087" cy="3529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5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0.1s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0.4s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8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16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6.4s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32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25.6s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64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102.4s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128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409.6s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256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1638.4s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512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6553.6s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9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1024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26214.4s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018403"/>
                  </p:ext>
                </p:extLst>
              </p:nvPr>
            </p:nvGraphicFramePr>
            <p:xfrm>
              <a:off x="5934892" y="1141682"/>
              <a:ext cx="2638087" cy="3529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5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9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05258" marR="305258" marT="38100" marB="38100">
                        <a:blipFill>
                          <a:blip r:embed="rId8"/>
                          <a:stretch>
                            <a:fillRect l="-493" t="-1852" r="-11576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05258" marR="305258" marT="38100" marB="38100">
                        <a:blipFill>
                          <a:blip r:embed="rId8"/>
                          <a:stretch>
                            <a:fillRect l="-88312" t="-1852" r="-1732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0.1s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0.4s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16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6.4s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32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25.6s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64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102.4s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128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409.6s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256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1638.4s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512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6553.6s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1024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26214.4s</a:t>
                          </a:r>
                          <a:endParaRPr lang="en-US" sz="1600" dirty="0"/>
                        </a:p>
                      </a:txBody>
                      <a:tcPr marL="305258" marR="305258" marT="38100" marB="3810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5806198" y="675237"/>
            <a:ext cx="28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example: complexity?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762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helpful math/logic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CA" dirty="0"/>
                  <a:t> = there exists / for some</a:t>
                </a:r>
              </a:p>
              <a:p>
                <a:pPr lvl="1"/>
                <a:r>
                  <a:rPr lang="en-CA" dirty="0"/>
                  <a:t>e.g., “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en-CA" dirty="0"/>
                  <a:t>” means “there exists an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en-CA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CA" dirty="0"/>
                  <a:t> = for every / for all</a:t>
                </a:r>
              </a:p>
              <a:p>
                <a:pPr lvl="1"/>
                <a:r>
                  <a:rPr lang="en-CA" dirty="0"/>
                  <a:t>e.g., “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en-CA" dirty="0"/>
                  <a:t>” means “for every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en-CA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/>
                  <a:t> = is in (the set)</a:t>
                </a:r>
              </a:p>
              <a:p>
                <a:pPr lvl="1"/>
                <a:r>
                  <a:rPr lang="en-CA" dirty="0"/>
                  <a:t>e.g., “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CA" dirty="0"/>
                  <a:t>” means “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is in the set of integers”</a:t>
                </a:r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CA" dirty="0"/>
                  <a:t> = if and only if</a:t>
                </a:r>
              </a:p>
              <a:p>
                <a:pPr lvl="1"/>
                <a:r>
                  <a:rPr lang="en-CA" dirty="0"/>
                  <a:t>e.g., “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% 2=0⟺∃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means:</a:t>
                </a:r>
                <a:br>
                  <a:rPr lang="en-CA" dirty="0"/>
                </a:br>
                <a:r>
                  <a:rPr lang="en-CA" dirty="0"/>
                  <a:t>“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mod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is zero if and only if there is some integer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”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95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oh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86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61822" y="5296961"/>
            <a:ext cx="3220358" cy="304271"/>
          </a:xfrm>
        </p:spPr>
        <p:txBody>
          <a:bodyPr/>
          <a:lstStyle/>
          <a:p>
            <a:r>
              <a:rPr lang="en-US" dirty="0"/>
              <a:t>slides by Mark Hancock (image courtesy Geoff Draper)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raperg.cis.byuh.edu/archive/winter2012/cs301/lectures/lecture06/big_oh_graph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2" t="7142" r="35021" b="13428"/>
          <a:stretch/>
        </p:blipFill>
        <p:spPr bwMode="auto">
          <a:xfrm>
            <a:off x="2885378" y="1476652"/>
            <a:ext cx="3373244" cy="32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00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big omega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by Mark Hancock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D49E-167D-4CB1-AAAA-A0A328D82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6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-clicker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D7E0E"/>
      </a:accent6>
      <a:hlink>
        <a:srgbClr val="0000FF"/>
      </a:hlink>
      <a:folHlink>
        <a:srgbClr val="4F81BD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clicker" id="{CDC26F81-2A59-4C63-88BA-8D6DF6CBB0BB}" vid="{B7C84F1B-13C0-4C4D-86AC-029A0D2D4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lectures-clicker</Template>
  <TotalTime>2731</TotalTime>
  <Words>1072</Words>
  <Application>Microsoft Office PowerPoint</Application>
  <PresentationFormat>On-screen Show (16:10)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Courier New</vt:lpstr>
      <vt:lpstr>Segoe UI</vt:lpstr>
      <vt:lpstr>Segoe UI Light</vt:lpstr>
      <vt:lpstr>lectures-clicker</vt:lpstr>
      <vt:lpstr>Big Oh</vt:lpstr>
      <vt:lpstr>lecture summary</vt:lpstr>
      <vt:lpstr>PowerPoint Presentation</vt:lpstr>
      <vt:lpstr>analyzing program complexity</vt:lpstr>
      <vt:lpstr>doubling ratio</vt:lpstr>
      <vt:lpstr>helpful math/logic symbols</vt:lpstr>
      <vt:lpstr>big oh</vt:lpstr>
      <vt:lpstr>PowerPoint Presentation</vt:lpstr>
      <vt:lpstr>big omega (Ω)</vt:lpstr>
      <vt:lpstr>PowerPoint Presentation</vt:lpstr>
      <vt:lpstr>big theta (Θ)</vt:lpstr>
      <vt:lpstr>PowerPoint Presentation</vt:lpstr>
      <vt:lpstr>PowerPoint Presentation</vt:lpstr>
      <vt:lpstr>PowerPoint Presentation</vt:lpstr>
      <vt:lpstr>helpful proof tips</vt:lpstr>
      <vt:lpstr>proof template</vt:lpstr>
      <vt:lpstr>PowerPoint Presentation</vt:lpstr>
      <vt:lpstr>PowerPoint Presentation</vt:lpstr>
      <vt:lpstr>PowerPoint Presentation</vt:lpstr>
      <vt:lpstr>PowerPoint Presentation</vt:lpstr>
      <vt:lpstr>summation</vt:lpstr>
      <vt:lpstr>PowerPoint Presentation</vt:lpstr>
      <vt:lpstr>big-oh summary</vt:lpstr>
      <vt:lpstr>big-oh summary</vt:lpstr>
      <vt:lpstr>clicker questions</vt:lpstr>
      <vt:lpstr>Let T(n)=100n+1/2 n log⁡〖n+1〗, find f(n) s.t. T(n)∈Θ(f(n))</vt:lpstr>
      <vt:lpstr>Which statement is true?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Abstraction &amp; Classes</dc:title>
  <dc:creator>Mark Hancock</dc:creator>
  <cp:lastModifiedBy>Mark Hancock</cp:lastModifiedBy>
  <cp:revision>126</cp:revision>
  <dcterms:created xsi:type="dcterms:W3CDTF">2015-09-13T18:59:34Z</dcterms:created>
  <dcterms:modified xsi:type="dcterms:W3CDTF">2018-10-23T15:41:30Z</dcterms:modified>
</cp:coreProperties>
</file>