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758E0B-F9D9-4C0E-A9E7-973D9931D4E3}" v="22" dt="2025-07-24T00:50:57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y Aizpurua" userId="1f7954fbc22f6461" providerId="LiveId" clId="{F2758E0B-F9D9-4C0E-A9E7-973D9931D4E3}"/>
    <pc:docChg chg="undo custSel addSld modSld">
      <pc:chgData name="Billy Aizpurua" userId="1f7954fbc22f6461" providerId="LiveId" clId="{F2758E0B-F9D9-4C0E-A9E7-973D9931D4E3}" dt="2025-07-24T00:52:40.332" v="133" actId="20577"/>
      <pc:docMkLst>
        <pc:docMk/>
      </pc:docMkLst>
      <pc:sldChg chg="addSp delSp modSp mod">
        <pc:chgData name="Billy Aizpurua" userId="1f7954fbc22f6461" providerId="LiveId" clId="{F2758E0B-F9D9-4C0E-A9E7-973D9931D4E3}" dt="2025-07-24T00:51:36.830" v="131" actId="20577"/>
        <pc:sldMkLst>
          <pc:docMk/>
          <pc:sldMk cId="3240897950" sldId="257"/>
        </pc:sldMkLst>
        <pc:spChg chg="add del mod">
          <ac:chgData name="Billy Aizpurua" userId="1f7954fbc22f6461" providerId="LiveId" clId="{F2758E0B-F9D9-4C0E-A9E7-973D9931D4E3}" dt="2025-07-24T00:51:36.830" v="131" actId="20577"/>
          <ac:spMkLst>
            <pc:docMk/>
            <pc:sldMk cId="3240897950" sldId="257"/>
            <ac:spMk id="3" creationId="{F2BC73C6-D8AC-F280-908A-D5A1D0FFA6B0}"/>
          </ac:spMkLst>
        </pc:spChg>
        <pc:spChg chg="add mod">
          <ac:chgData name="Billy Aizpurua" userId="1f7954fbc22f6461" providerId="LiveId" clId="{F2758E0B-F9D9-4C0E-A9E7-973D9931D4E3}" dt="2025-07-24T00:50:55.249" v="120"/>
          <ac:spMkLst>
            <pc:docMk/>
            <pc:sldMk cId="3240897950" sldId="257"/>
            <ac:spMk id="6" creationId="{8CC87575-1D53-6DDC-0C0F-95A0A7FBEE91}"/>
          </ac:spMkLst>
        </pc:spChg>
        <pc:picChg chg="add mod">
          <ac:chgData name="Billy Aizpurua" userId="1f7954fbc22f6461" providerId="LiveId" clId="{F2758E0B-F9D9-4C0E-A9E7-973D9931D4E3}" dt="2025-07-24T00:31:34.219" v="105" actId="1076"/>
          <ac:picMkLst>
            <pc:docMk/>
            <pc:sldMk cId="3240897950" sldId="257"/>
            <ac:picMk id="2050" creationId="{4E42C759-BAB5-895A-1554-1D5819A1C155}"/>
          </ac:picMkLst>
        </pc:picChg>
      </pc:sldChg>
      <pc:sldChg chg="addSp modSp">
        <pc:chgData name="Billy Aizpurua" userId="1f7954fbc22f6461" providerId="LiveId" clId="{F2758E0B-F9D9-4C0E-A9E7-973D9931D4E3}" dt="2025-07-24T00:32:01.602" v="109" actId="1076"/>
        <pc:sldMkLst>
          <pc:docMk/>
          <pc:sldMk cId="3852261350" sldId="258"/>
        </pc:sldMkLst>
        <pc:picChg chg="add mod">
          <ac:chgData name="Billy Aizpurua" userId="1f7954fbc22f6461" providerId="LiveId" clId="{F2758E0B-F9D9-4C0E-A9E7-973D9931D4E3}" dt="2025-07-24T00:32:01.602" v="109" actId="1076"/>
          <ac:picMkLst>
            <pc:docMk/>
            <pc:sldMk cId="3852261350" sldId="258"/>
            <ac:picMk id="3074" creationId="{9FB9539D-CC94-5879-97D4-983D9549D221}"/>
          </ac:picMkLst>
        </pc:picChg>
      </pc:sldChg>
      <pc:sldChg chg="addSp modSp mod">
        <pc:chgData name="Billy Aizpurua" userId="1f7954fbc22f6461" providerId="LiveId" clId="{F2758E0B-F9D9-4C0E-A9E7-973D9931D4E3}" dt="2025-07-23T23:24:04.753" v="102" actId="20577"/>
        <pc:sldMkLst>
          <pc:docMk/>
          <pc:sldMk cId="1152059135" sldId="260"/>
        </pc:sldMkLst>
        <pc:spChg chg="mod">
          <ac:chgData name="Billy Aizpurua" userId="1f7954fbc22f6461" providerId="LiveId" clId="{F2758E0B-F9D9-4C0E-A9E7-973D9931D4E3}" dt="2025-07-23T23:23:55.878" v="98" actId="1076"/>
          <ac:spMkLst>
            <pc:docMk/>
            <pc:sldMk cId="1152059135" sldId="260"/>
            <ac:spMk id="5" creationId="{004E5998-E134-5F6E-D7F4-1A5E9CC3A561}"/>
          </ac:spMkLst>
        </pc:spChg>
        <pc:spChg chg="mod">
          <ac:chgData name="Billy Aizpurua" userId="1f7954fbc22f6461" providerId="LiveId" clId="{F2758E0B-F9D9-4C0E-A9E7-973D9931D4E3}" dt="2025-07-23T23:23:55.878" v="98" actId="1076"/>
          <ac:spMkLst>
            <pc:docMk/>
            <pc:sldMk cId="1152059135" sldId="260"/>
            <ac:spMk id="7" creationId="{C2732F98-9825-1D09-9745-D1C0A6FAF0F4}"/>
          </ac:spMkLst>
        </pc:spChg>
        <pc:spChg chg="add mod">
          <ac:chgData name="Billy Aizpurua" userId="1f7954fbc22f6461" providerId="LiveId" clId="{F2758E0B-F9D9-4C0E-A9E7-973D9931D4E3}" dt="2025-07-23T23:23:55.878" v="98" actId="1076"/>
          <ac:spMkLst>
            <pc:docMk/>
            <pc:sldMk cId="1152059135" sldId="260"/>
            <ac:spMk id="8" creationId="{6894A940-7EE8-850A-CE70-CC27EE850327}"/>
          </ac:spMkLst>
        </pc:spChg>
        <pc:spChg chg="add mod">
          <ac:chgData name="Billy Aizpurua" userId="1f7954fbc22f6461" providerId="LiveId" clId="{F2758E0B-F9D9-4C0E-A9E7-973D9931D4E3}" dt="2025-07-23T23:23:55.878" v="98" actId="1076"/>
          <ac:spMkLst>
            <pc:docMk/>
            <pc:sldMk cId="1152059135" sldId="260"/>
            <ac:spMk id="9" creationId="{A12A2AF5-DEF8-B484-06DF-D15750B8B46F}"/>
          </ac:spMkLst>
        </pc:spChg>
        <pc:spChg chg="add mod">
          <ac:chgData name="Billy Aizpurua" userId="1f7954fbc22f6461" providerId="LiveId" clId="{F2758E0B-F9D9-4C0E-A9E7-973D9931D4E3}" dt="2025-07-23T23:24:04.753" v="102" actId="20577"/>
          <ac:spMkLst>
            <pc:docMk/>
            <pc:sldMk cId="1152059135" sldId="260"/>
            <ac:spMk id="10" creationId="{1A442B21-DD0C-9C76-776D-F9BA1700C356}"/>
          </ac:spMkLst>
        </pc:spChg>
      </pc:sldChg>
      <pc:sldChg chg="addSp modSp mod">
        <pc:chgData name="Billy Aizpurua" userId="1f7954fbc22f6461" providerId="LiveId" clId="{F2758E0B-F9D9-4C0E-A9E7-973D9931D4E3}" dt="2025-07-24T00:52:40.332" v="133" actId="20577"/>
        <pc:sldMkLst>
          <pc:docMk/>
          <pc:sldMk cId="607688284" sldId="261"/>
        </pc:sldMkLst>
        <pc:spChg chg="mod">
          <ac:chgData name="Billy Aizpurua" userId="1f7954fbc22f6461" providerId="LiveId" clId="{F2758E0B-F9D9-4C0E-A9E7-973D9931D4E3}" dt="2025-07-24T00:52:40.332" v="133" actId="20577"/>
          <ac:spMkLst>
            <pc:docMk/>
            <pc:sldMk cId="607688284" sldId="261"/>
            <ac:spMk id="3" creationId="{CDFB66EA-9D31-8722-E89B-FDB987AAD10B}"/>
          </ac:spMkLst>
        </pc:spChg>
        <pc:picChg chg="add mod">
          <ac:chgData name="Billy Aizpurua" userId="1f7954fbc22f6461" providerId="LiveId" clId="{F2758E0B-F9D9-4C0E-A9E7-973D9931D4E3}" dt="2025-07-24T00:33:17.487" v="113" actId="14100"/>
          <ac:picMkLst>
            <pc:docMk/>
            <pc:sldMk cId="607688284" sldId="261"/>
            <ac:picMk id="4098" creationId="{7DCAEC17-B4B0-8F26-16C5-3B2F0B6C847D}"/>
          </ac:picMkLst>
        </pc:picChg>
      </pc:sldChg>
      <pc:sldChg chg="modSp add mod">
        <pc:chgData name="Billy Aizpurua" userId="1f7954fbc22f6461" providerId="LiveId" clId="{F2758E0B-F9D9-4C0E-A9E7-973D9931D4E3}" dt="2025-07-23T23:22:36.810" v="58" actId="20577"/>
        <pc:sldMkLst>
          <pc:docMk/>
          <pc:sldMk cId="4223901787" sldId="264"/>
        </pc:sldMkLst>
        <pc:spChg chg="mod">
          <ac:chgData name="Billy Aizpurua" userId="1f7954fbc22f6461" providerId="LiveId" clId="{F2758E0B-F9D9-4C0E-A9E7-973D9931D4E3}" dt="2025-07-23T23:21:43.982" v="6" actId="20577"/>
          <ac:spMkLst>
            <pc:docMk/>
            <pc:sldMk cId="4223901787" sldId="264"/>
            <ac:spMk id="2" creationId="{28B01A81-7C73-C736-3979-0141A0ACA49E}"/>
          </ac:spMkLst>
        </pc:spChg>
        <pc:spChg chg="mod">
          <ac:chgData name="Billy Aizpurua" userId="1f7954fbc22f6461" providerId="LiveId" clId="{F2758E0B-F9D9-4C0E-A9E7-973D9931D4E3}" dt="2025-07-23T23:22:36.810" v="58" actId="20577"/>
          <ac:spMkLst>
            <pc:docMk/>
            <pc:sldMk cId="4223901787" sldId="264"/>
            <ac:spMk id="3" creationId="{D5D6E2DA-A138-675B-AF66-EC0899783FA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38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51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94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0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86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2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2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49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10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5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4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3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illy270/Detecci-n-predictiva-de-fraude-en-transacciones-con-tarjetas-de-cr-dito" TargetMode="External"/><Relationship Id="rId2" Type="http://schemas.openxmlformats.org/officeDocument/2006/relationships/hyperlink" Target="https://www.kaggle.com/datasets/priyamchoksi/credit-card-transactions-dataset/dat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A stack of bank cards">
            <a:extLst>
              <a:ext uri="{FF2B5EF4-FFF2-40B4-BE49-F238E27FC236}">
                <a16:creationId xmlns:a16="http://schemas.microsoft.com/office/drawing/2014/main" id="{39B1C9ED-46F2-202A-2B96-1E26B21DDF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18" b="1022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7D064F0-6D2A-219C-C000-14ABD99EC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06" y="0"/>
            <a:ext cx="4903694" cy="6858001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AFC2D-D956-F000-9B45-5D44850B8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640" y="792815"/>
            <a:ext cx="6422257" cy="3474720"/>
          </a:xfrm>
        </p:spPr>
        <p:txBody>
          <a:bodyPr anchor="b">
            <a:normAutofit/>
          </a:bodyPr>
          <a:lstStyle/>
          <a:p>
            <a:pPr algn="l"/>
            <a:r>
              <a:rPr lang="es-MX" b="0" dirty="0"/>
              <a:t>Detección predictiva de fraude en transacciones con tarjetas de crédito</a:t>
            </a:r>
            <a:endParaRPr lang="es-PA" sz="5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A65446-F5EC-C85A-17ED-EB9614FB6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4609" y="4366920"/>
            <a:ext cx="3931920" cy="1386840"/>
          </a:xfrm>
        </p:spPr>
        <p:txBody>
          <a:bodyPr anchor="t">
            <a:normAutofit/>
          </a:bodyPr>
          <a:lstStyle/>
          <a:p>
            <a:pPr algn="l"/>
            <a:r>
              <a:rPr lang="es-PA" sz="2200" b="1" dirty="0"/>
              <a:t>Billy Aizpurúa </a:t>
            </a:r>
            <a:r>
              <a:rPr lang="es-PA" sz="2200" b="1" dirty="0" err="1"/>
              <a:t>Pittí</a:t>
            </a:r>
            <a:endParaRPr lang="es-PA" sz="2200" b="1" dirty="0"/>
          </a:p>
        </p:txBody>
      </p:sp>
    </p:spTree>
    <p:extLst>
      <p:ext uri="{BB962C8B-B14F-4D97-AF65-F5344CB8AC3E}">
        <p14:creationId xmlns:p14="http://schemas.microsoft.com/office/powerpoint/2010/main" val="2987446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C3352-1EE7-021C-F77B-30E3085F1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A" dirty="0"/>
              <a:t>Me Motivó</a:t>
            </a:r>
            <a:br>
              <a:rPr lang="es-PA" dirty="0"/>
            </a:b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BC73C6-D8AC-F280-908A-D5A1D0FFA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Interés personal en aplicar machine </a:t>
            </a:r>
            <a:r>
              <a:rPr lang="es-MX" dirty="0" err="1"/>
              <a:t>learning</a:t>
            </a:r>
            <a:r>
              <a:rPr lang="es-MX" dirty="0"/>
              <a:t> a problemas reales del entorno financiero.</a:t>
            </a:r>
          </a:p>
          <a:p>
            <a:r>
              <a:rPr lang="es-MX" dirty="0"/>
              <a:t>Cercanía laboral previa con el tema de detección de fraude.</a:t>
            </a:r>
          </a:p>
          <a:p>
            <a:r>
              <a:rPr lang="es-MX" dirty="0"/>
              <a:t>Deseo de entender cómo los datos pueden revelar comportamientos anómalos.</a:t>
            </a:r>
          </a:p>
          <a:p>
            <a:r>
              <a:rPr lang="es-MX" dirty="0"/>
              <a:t>Intención de fortalecer habilidades en:</a:t>
            </a:r>
          </a:p>
          <a:p>
            <a:pPr lvl="1"/>
            <a:r>
              <a:rPr lang="es-MX" dirty="0"/>
              <a:t>Análisis de datos</a:t>
            </a:r>
          </a:p>
          <a:p>
            <a:pPr lvl="1"/>
            <a:r>
              <a:rPr lang="es-MX" dirty="0"/>
              <a:t>Modelado predictivo</a:t>
            </a:r>
          </a:p>
          <a:p>
            <a:pPr lvl="1"/>
            <a:r>
              <a:rPr lang="es-MX" dirty="0"/>
              <a:t>Tratamiento de datos desbalanceados</a:t>
            </a:r>
            <a:endParaRPr lang="es-PA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ED851B7-CA8B-BBEF-7DCC-192E2210F291}"/>
              </a:ext>
            </a:extLst>
          </p:cNvPr>
          <p:cNvSpPr/>
          <p:nvPr/>
        </p:nvSpPr>
        <p:spPr>
          <a:xfrm>
            <a:off x="0" y="0"/>
            <a:ext cx="403123" cy="6858000"/>
          </a:xfrm>
          <a:prstGeom prst="rect">
            <a:avLst/>
          </a:prstGeom>
          <a:solidFill>
            <a:srgbClr val="3C3C44"/>
          </a:solidFill>
          <a:ln>
            <a:solidFill>
              <a:srgbClr val="3C3C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2050" name="Picture 2" descr="VegaCoop - De tu Lado Siempre">
            <a:extLst>
              <a:ext uri="{FF2B5EF4-FFF2-40B4-BE49-F238E27FC236}">
                <a16:creationId xmlns:a16="http://schemas.microsoft.com/office/drawing/2014/main" id="{4E42C759-BAB5-895A-1554-1D5819A1C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983" y="4925960"/>
            <a:ext cx="2988129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0897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D87A7-30E0-E0FF-AA4A-357E41D95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7DC9EF-AA06-AE40-7A7A-813D1EB3B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A" dirty="0"/>
              <a:t>Selección de la Data</a:t>
            </a:r>
            <a:br>
              <a:rPr lang="es-PA" dirty="0"/>
            </a:br>
            <a:br>
              <a:rPr lang="es-PA" dirty="0"/>
            </a:b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D40E18-5CE8-26E2-4F7A-74A5F39B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La experiencia fue bastante positiva. En plataformas como </a:t>
            </a:r>
            <a:r>
              <a:rPr lang="es-MX" dirty="0" err="1"/>
              <a:t>Kaggle</a:t>
            </a:r>
            <a:r>
              <a:rPr lang="es-MX" dirty="0"/>
              <a:t> se pueden encontrar </a:t>
            </a:r>
            <a:r>
              <a:rPr lang="es-MX" dirty="0" err="1"/>
              <a:t>datasets</a:t>
            </a:r>
            <a:r>
              <a:rPr lang="es-MX" dirty="0"/>
              <a:t> bien estructurados y con buena documentación.</a:t>
            </a:r>
          </a:p>
          <a:p>
            <a:r>
              <a:rPr lang="es-MX" dirty="0"/>
              <a:t>Elegí el </a:t>
            </a:r>
            <a:r>
              <a:rPr lang="es-MX" dirty="0" err="1"/>
              <a:t>dataset</a:t>
            </a:r>
            <a:r>
              <a:rPr lang="es-MX" dirty="0"/>
              <a:t> de transacciones con tarjetas de crédito por su volumen, realismo y por las posibilidades que ofrece para aplicar técnicas de clasificación.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7B5C5BD-4977-B1C7-27D7-EC762A3C1381}"/>
              </a:ext>
            </a:extLst>
          </p:cNvPr>
          <p:cNvSpPr/>
          <p:nvPr/>
        </p:nvSpPr>
        <p:spPr>
          <a:xfrm>
            <a:off x="0" y="0"/>
            <a:ext cx="403123" cy="6858000"/>
          </a:xfrm>
          <a:prstGeom prst="rect">
            <a:avLst/>
          </a:prstGeom>
          <a:solidFill>
            <a:srgbClr val="3C3C44"/>
          </a:solidFill>
          <a:ln>
            <a:solidFill>
              <a:srgbClr val="3C3C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3074" name="Picture 2" descr="Qué es la integración de bases de datos? Descripción general y beneficios">
            <a:extLst>
              <a:ext uri="{FF2B5EF4-FFF2-40B4-BE49-F238E27FC236}">
                <a16:creationId xmlns:a16="http://schemas.microsoft.com/office/drawing/2014/main" id="{9FB9539D-CC94-5879-97D4-983D9549D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776" y="4100936"/>
            <a:ext cx="1787320" cy="188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261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A6DFB-108B-ACDA-C589-6454B0CD9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488B7-A34D-4994-A010-9D14CC84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A" dirty="0"/>
              <a:t>Lecciones del Análisis Descriptivo</a:t>
            </a:r>
            <a:br>
              <a:rPr lang="es-PA" dirty="0"/>
            </a:br>
            <a:br>
              <a:rPr lang="es-PA" dirty="0"/>
            </a:br>
            <a:endParaRPr lang="es-PA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B66281-7F84-4F99-09F1-5A3759A54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Aprendí que antes de modelar, es fundamental comprender los datos a profundidad. El análisis descriptivo me permitió visualizar el fuerte desbalance entre clases y reconocer variables potencialmente útiles.</a:t>
            </a:r>
          </a:p>
          <a:p>
            <a:r>
              <a:rPr lang="es-MX" dirty="0"/>
              <a:t>Noté que ciertas categorías de comercios y rangos de monto tenían mayor relación con el fraude, lo que me dio pistas importantes para el modelado.</a:t>
            </a:r>
            <a:endParaRPr lang="es-PA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C1AD462-EB52-6E9C-0F18-E9099661E98B}"/>
              </a:ext>
            </a:extLst>
          </p:cNvPr>
          <p:cNvSpPr/>
          <p:nvPr/>
        </p:nvSpPr>
        <p:spPr>
          <a:xfrm>
            <a:off x="0" y="0"/>
            <a:ext cx="403123" cy="6858000"/>
          </a:xfrm>
          <a:prstGeom prst="rect">
            <a:avLst/>
          </a:prstGeom>
          <a:solidFill>
            <a:srgbClr val="3C3C44"/>
          </a:solidFill>
          <a:ln>
            <a:solidFill>
              <a:srgbClr val="3C3C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95418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A1AA2-7846-1819-AB2B-7FE9B5F8C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127356-F94D-65FC-E690-2B1B298C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A" dirty="0"/>
              <a:t>Pasos del Análisis</a:t>
            </a:r>
            <a:br>
              <a:rPr lang="es-PA" dirty="0"/>
            </a:br>
            <a:br>
              <a:rPr lang="es-PA" dirty="0"/>
            </a:br>
            <a:endParaRPr lang="es-PA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F32B3B1-58F7-D877-74F7-700E61ED049A}"/>
              </a:ext>
            </a:extLst>
          </p:cNvPr>
          <p:cNvSpPr/>
          <p:nvPr/>
        </p:nvSpPr>
        <p:spPr>
          <a:xfrm>
            <a:off x="0" y="0"/>
            <a:ext cx="403123" cy="6858000"/>
          </a:xfrm>
          <a:prstGeom prst="rect">
            <a:avLst/>
          </a:prstGeom>
          <a:solidFill>
            <a:srgbClr val="3C3C44"/>
          </a:solidFill>
          <a:ln>
            <a:solidFill>
              <a:srgbClr val="3C3C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04E5998-E134-5F6E-D7F4-1A5E9CC3A5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1409" y="1841301"/>
            <a:ext cx="4304383" cy="147732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PA" altLang="es-PA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Análisis descriptivo:</a:t>
            </a:r>
            <a:endParaRPr kumimoji="0" lang="es-PA" altLang="es-P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A" altLang="es-P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Revisión de estructura y tipos de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A" altLang="es-P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Análisis de valores nulos y duplicados.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PA" altLang="es-P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Distribución de clases (</a:t>
            </a:r>
            <a:r>
              <a:rPr kumimoji="0" lang="es-PA" altLang="es-PA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es_fraude</a:t>
            </a:r>
            <a:r>
              <a:rPr kumimoji="0" lang="es-PA" altLang="es-P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s-PA" altLang="es-PA" sz="1800" dirty="0">
                <a:solidFill>
                  <a:schemeClr val="tx1"/>
                </a:solidFill>
                <a:latin typeface="Arial" panose="020B0604020202020204" pitchFamily="34" charset="0"/>
              </a:rPr>
              <a:t>Creación de componentes Gráficos </a:t>
            </a:r>
            <a:endParaRPr kumimoji="0" lang="es-PA" altLang="es-P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2732F98-9825-1D09-9745-D1C0A6FAF0F4}"/>
              </a:ext>
            </a:extLst>
          </p:cNvPr>
          <p:cNvSpPr txBox="1"/>
          <p:nvPr/>
        </p:nvSpPr>
        <p:spPr>
          <a:xfrm>
            <a:off x="5575792" y="4278035"/>
            <a:ext cx="6096000" cy="20313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s-MX" b="1" dirty="0"/>
              <a:t>Análisis predictivo:</a:t>
            </a: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Preprocesamiento: codificación de variables categóricas, normalización y creación de conjuntos de entrenamiento y prueba.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Balanceo de clases con técnicas como </a:t>
            </a:r>
            <a:r>
              <a:rPr lang="es-MX" dirty="0" err="1"/>
              <a:t>Undersamplig</a:t>
            </a:r>
            <a:r>
              <a:rPr lang="es-MX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Entrenamiento de modelos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/>
              <a:t>Evaluación con métricas</a:t>
            </a:r>
          </a:p>
        </p:txBody>
      </p:sp>
      <p:sp>
        <p:nvSpPr>
          <p:cNvPr id="8" name="Flecha: doblada 7">
            <a:extLst>
              <a:ext uri="{FF2B5EF4-FFF2-40B4-BE49-F238E27FC236}">
                <a16:creationId xmlns:a16="http://schemas.microsoft.com/office/drawing/2014/main" id="{6894A940-7EE8-850A-CE70-CC27EE850327}"/>
              </a:ext>
            </a:extLst>
          </p:cNvPr>
          <p:cNvSpPr/>
          <p:nvPr/>
        </p:nvSpPr>
        <p:spPr>
          <a:xfrm rot="5400000">
            <a:off x="6104860" y="2603018"/>
            <a:ext cx="1132256" cy="150293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2A2AF5-DEF8-B484-06DF-D15750B8B46F}"/>
              </a:ext>
            </a:extLst>
          </p:cNvPr>
          <p:cNvSpPr/>
          <p:nvPr/>
        </p:nvSpPr>
        <p:spPr>
          <a:xfrm>
            <a:off x="806243" y="1465006"/>
            <a:ext cx="403123" cy="376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1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1A442B21-DD0C-9C76-776D-F9BA1700C356}"/>
              </a:ext>
            </a:extLst>
          </p:cNvPr>
          <p:cNvSpPr/>
          <p:nvPr/>
        </p:nvSpPr>
        <p:spPr>
          <a:xfrm>
            <a:off x="5078359" y="3982276"/>
            <a:ext cx="403123" cy="37629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A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52059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234C1-CCFA-D5EA-C055-A3985A8EC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65573A-34D1-D0FB-3E73-91B246423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A" dirty="0"/>
              <a:t>Descubrimientos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FB66EA-9D31-8722-E89B-FDB987AAD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Los modelos supervisados pueden ser muy efectivos si se entrenan con cuidado, y es clave usar métricas adecuadas cuando se trabaja con clases desbalanceadas.</a:t>
            </a:r>
          </a:p>
          <a:p>
            <a:r>
              <a:rPr lang="es-MX" dirty="0"/>
              <a:t>También noté que el </a:t>
            </a:r>
            <a:r>
              <a:rPr lang="es-MX" dirty="0" err="1"/>
              <a:t>feature</a:t>
            </a:r>
            <a:r>
              <a:rPr lang="es-MX" dirty="0"/>
              <a:t> </a:t>
            </a:r>
            <a:r>
              <a:rPr lang="es-MX" dirty="0" err="1"/>
              <a:t>engineering</a:t>
            </a:r>
            <a:r>
              <a:rPr lang="es-MX" dirty="0"/>
              <a:t> puede marcar una gran diferencia en el rendimiento del modelo.</a:t>
            </a:r>
            <a:endParaRPr lang="es-PA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1CF2A3F-F7B2-67E1-FF18-A8734ED205C2}"/>
              </a:ext>
            </a:extLst>
          </p:cNvPr>
          <p:cNvSpPr/>
          <p:nvPr/>
        </p:nvSpPr>
        <p:spPr>
          <a:xfrm>
            <a:off x="0" y="0"/>
            <a:ext cx="403123" cy="6858000"/>
          </a:xfrm>
          <a:prstGeom prst="rect">
            <a:avLst/>
          </a:prstGeom>
          <a:solidFill>
            <a:srgbClr val="3C3C44"/>
          </a:solidFill>
          <a:ln>
            <a:solidFill>
              <a:srgbClr val="3C3C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  <p:pic>
        <p:nvPicPr>
          <p:cNvPr id="4098" name="Picture 2" descr="Imágenes de Idea Dibujo - Descarga gratuita en Freepik">
            <a:extLst>
              <a:ext uri="{FF2B5EF4-FFF2-40B4-BE49-F238E27FC236}">
                <a16:creationId xmlns:a16="http://schemas.microsoft.com/office/drawing/2014/main" id="{7DCAEC17-B4B0-8F26-16C5-3B2F0B6C8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257" y="3925258"/>
            <a:ext cx="2418735" cy="2418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768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56081-96EA-8654-D81E-914EB0D30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A6600-539D-EFCA-D3B7-C4148E58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PA" dirty="0"/>
              <a:t>Qué Haría Mejor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155404-1E35-F8E2-A67B-1AEC07C2B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Dedicaría más tiempo al </a:t>
            </a:r>
            <a:r>
              <a:rPr lang="es-MX" dirty="0" err="1"/>
              <a:t>feature</a:t>
            </a:r>
            <a:r>
              <a:rPr lang="es-MX" dirty="0"/>
              <a:t> </a:t>
            </a:r>
            <a:r>
              <a:rPr lang="es-MX" dirty="0" err="1"/>
              <a:t>engineering</a:t>
            </a:r>
            <a:r>
              <a:rPr lang="es-MX" dirty="0"/>
              <a:t>, ya que construir variables adicionales a partir de los datos originales puede mejorar significativamente el rendimiento del modelo.</a:t>
            </a:r>
          </a:p>
          <a:p>
            <a:r>
              <a:rPr lang="es-MX" dirty="0"/>
              <a:t>Implementaría un pipeline más automatizado y reproducible desde la carga de datos hasta la evaluación final.</a:t>
            </a:r>
            <a:endParaRPr lang="es-PA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95D56D4-4E65-6F87-4EF3-C650996B92B2}"/>
              </a:ext>
            </a:extLst>
          </p:cNvPr>
          <p:cNvSpPr/>
          <p:nvPr/>
        </p:nvSpPr>
        <p:spPr>
          <a:xfrm>
            <a:off x="0" y="0"/>
            <a:ext cx="403123" cy="6858000"/>
          </a:xfrm>
          <a:prstGeom prst="rect">
            <a:avLst/>
          </a:prstGeom>
          <a:solidFill>
            <a:srgbClr val="3C3C44"/>
          </a:solidFill>
          <a:ln>
            <a:solidFill>
              <a:srgbClr val="3C3C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3900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D3F1C-A649-401E-1C5F-55516C710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8282E-EAE7-D7BD-F2E5-B90EB8748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A" dirty="0"/>
              <a:t>Descubrimientos Personales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423E3F-1112-467D-7331-568919373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Descubrí que disfruto mucho enfrentar problemas complejos y buscar soluciones a través del análisis de datos.</a:t>
            </a:r>
          </a:p>
          <a:p>
            <a:r>
              <a:rPr lang="es-MX" dirty="0"/>
              <a:t>Me di cuenta de que tengo la capacidad de combinar pensamiento analítico con herramientas técnicas para construir modelos útiles.</a:t>
            </a:r>
          </a:p>
          <a:p>
            <a:r>
              <a:rPr lang="es-MX" dirty="0"/>
              <a:t>Este proyecto reforzó mi interés en seguir creciendo en el área de ciencia de datos aplicada al sector financiero.</a:t>
            </a:r>
            <a:endParaRPr lang="es-PA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9A2A0943-D7DA-3004-09E6-326C836806F9}"/>
              </a:ext>
            </a:extLst>
          </p:cNvPr>
          <p:cNvSpPr/>
          <p:nvPr/>
        </p:nvSpPr>
        <p:spPr>
          <a:xfrm>
            <a:off x="0" y="0"/>
            <a:ext cx="403123" cy="6858000"/>
          </a:xfrm>
          <a:prstGeom prst="rect">
            <a:avLst/>
          </a:prstGeom>
          <a:solidFill>
            <a:srgbClr val="3C3C44"/>
          </a:solidFill>
          <a:ln>
            <a:solidFill>
              <a:srgbClr val="3C3C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30255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2C7D3-D924-2DE1-A81A-7B086F6C0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01A81-7C73-C736-3979-0141A0ACA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A" dirty="0"/>
              <a:t>Anexos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D6E2DA-A138-675B-AF66-EC0899783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Fuente de datos:</a:t>
            </a:r>
          </a:p>
          <a:p>
            <a:pPr lvl="1"/>
            <a:r>
              <a:rPr lang="es-PA" dirty="0">
                <a:hlinkClick r:id="rId2"/>
              </a:rPr>
              <a:t>https://www.kaggle.com/datasets/priyamchoksi/credit-card-transactions-dataset/data</a:t>
            </a:r>
            <a:endParaRPr lang="es-PA" dirty="0"/>
          </a:p>
          <a:p>
            <a:pPr lvl="1"/>
            <a:endParaRPr lang="es-PA" dirty="0"/>
          </a:p>
          <a:p>
            <a:r>
              <a:rPr lang="es-PA" dirty="0" err="1"/>
              <a:t>Github</a:t>
            </a:r>
            <a:r>
              <a:rPr lang="es-PA" dirty="0"/>
              <a:t>:</a:t>
            </a:r>
          </a:p>
          <a:p>
            <a:pPr lvl="1"/>
            <a:r>
              <a:rPr lang="es-PA" dirty="0">
                <a:hlinkClick r:id="rId3"/>
              </a:rPr>
              <a:t>https://github.com/billy270/Detecci-n-predictiva-de-fraude-en-transacciones-con-tarjetas-de-cr-dito</a:t>
            </a:r>
            <a:endParaRPr lang="es-PA" dirty="0"/>
          </a:p>
          <a:p>
            <a:pPr lvl="1"/>
            <a:endParaRPr lang="es-PA" dirty="0"/>
          </a:p>
          <a:p>
            <a:endParaRPr lang="es-PA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E7341FD4-5896-54CB-3535-A06FB7DAA05F}"/>
              </a:ext>
            </a:extLst>
          </p:cNvPr>
          <p:cNvSpPr/>
          <p:nvPr/>
        </p:nvSpPr>
        <p:spPr>
          <a:xfrm>
            <a:off x="0" y="0"/>
            <a:ext cx="403123" cy="6858000"/>
          </a:xfrm>
          <a:prstGeom prst="rect">
            <a:avLst/>
          </a:prstGeom>
          <a:solidFill>
            <a:srgbClr val="3C3C44"/>
          </a:solidFill>
          <a:ln>
            <a:solidFill>
              <a:srgbClr val="3C3C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2390178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434</Words>
  <Application>Microsoft Office PowerPoint</Application>
  <PresentationFormat>Panorámica</PresentationFormat>
  <Paragraphs>45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VanillaVTI</vt:lpstr>
      <vt:lpstr>Detección predictiva de fraude en transacciones con tarjetas de crédito</vt:lpstr>
      <vt:lpstr>Me Motivó </vt:lpstr>
      <vt:lpstr>Selección de la Data  </vt:lpstr>
      <vt:lpstr>Lecciones del Análisis Descriptivo  </vt:lpstr>
      <vt:lpstr>Pasos del Análisis  </vt:lpstr>
      <vt:lpstr>Descubrimientos</vt:lpstr>
      <vt:lpstr>Qué Haría Mejor</vt:lpstr>
      <vt:lpstr>Descubrimientos Personales</vt:lpstr>
      <vt:lpstr>Anexos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Billy Aizpurua</dc:creator>
  <cp:lastModifiedBy>Billy Aizpurua</cp:lastModifiedBy>
  <cp:revision>1</cp:revision>
  <dcterms:created xsi:type="dcterms:W3CDTF">2025-07-23T04:14:55Z</dcterms:created>
  <dcterms:modified xsi:type="dcterms:W3CDTF">2025-07-24T00:52:48Z</dcterms:modified>
</cp:coreProperties>
</file>