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6" r:id="rId3"/>
    <p:sldId id="275" r:id="rId4"/>
    <p:sldId id="273" r:id="rId5"/>
    <p:sldId id="277" r:id="rId6"/>
    <p:sldId id="278" r:id="rId7"/>
    <p:sldId id="270" r:id="rId8"/>
    <p:sldId id="279" r:id="rId9"/>
    <p:sldId id="271" r:id="rId10"/>
    <p:sldId id="265" r:id="rId11"/>
    <p:sldId id="260" r:id="rId12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晏蓉 羅" initials="晏蓉" lastIdx="1" clrIdx="0">
    <p:extLst>
      <p:ext uri="{19B8F6BF-5375-455C-9EA6-DF929625EA0E}">
        <p15:presenceInfo xmlns:p15="http://schemas.microsoft.com/office/powerpoint/2012/main" userId="902685ab15e871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35"/>
    <a:srgbClr val="FFFFFF"/>
    <a:srgbClr val="231815"/>
    <a:srgbClr val="EAC100"/>
    <a:srgbClr val="E1E100"/>
    <a:srgbClr val="F9F900"/>
    <a:srgbClr val="304366"/>
    <a:srgbClr val="E6E6E6"/>
    <a:srgbClr val="03327F"/>
    <a:srgbClr val="000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109" d="100"/>
          <a:sy n="109" d="100"/>
        </p:scale>
        <p:origin x="92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sz="1600"/>
              <a:t>年齡</a:t>
            </a:r>
          </a:p>
        </c:rich>
      </c:tx>
      <c:layout>
        <c:manualLayout>
          <c:xMode val="edge"/>
          <c:yMode val="edge"/>
          <c:x val="0.11901899788912342"/>
          <c:y val="0.430510404304935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8917286968114658"/>
          <c:y val="0.12927414718766075"/>
          <c:w val="0.73139020589303883"/>
          <c:h val="0.66701969218320034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spPr>
            <a:effectLst>
              <a:outerShdw blurRad="317500" algn="ctr" rotWithShape="0">
                <a:prstClr val="black">
                  <a:alpha val="11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11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FD-41F7-8410-BD08DDC0191A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11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EAB-49F2-89FD-AF58F78E8229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11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8FD-41F7-8410-BD08DDC0191A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11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8FD-41F7-8410-BD08DDC019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3"/>
                <c:pt idx="0">
                  <c:v>18歲以下</c:v>
                </c:pt>
                <c:pt idx="1">
                  <c:v>18-35歲</c:v>
                </c:pt>
                <c:pt idx="2">
                  <c:v>36-50歲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AB-49F2-89FD-AF58F78E822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27842684146205976"/>
          <c:y val="0.83549386970217543"/>
          <c:w val="0.72157315853794024"/>
          <c:h val="6.8441825204987608E-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0-49D3-82E0-D7E74551BBD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0-49D3-82E0-D7E74551BBD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0-49D3-82E0-D7E74551BBD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數列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0-49D3-82E0-D7E74551BBD2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數列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工作表1!$F$2:$F$5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0-49D3-82E0-D7E74551BBD2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數列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0-49D3-82E0-D7E74551BBD2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數列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工作表1!$H$2:$H$5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0-49D3-82E0-D7E74551BB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048192"/>
        <c:axId val="175049728"/>
      </c:barChart>
      <c:catAx>
        <c:axId val="1750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9728"/>
        <c:crosses val="autoZero"/>
        <c:auto val="1"/>
        <c:lblAlgn val="ctr"/>
        <c:lblOffset val="100"/>
        <c:noMultiLvlLbl val="0"/>
      </c:catAx>
      <c:valAx>
        <c:axId val="1750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hyperlink" Target="https://pxhere.com/ja/photo/941599" TargetMode="External"/><Relationship Id="rId3" Type="http://schemas.openxmlformats.org/officeDocument/2006/relationships/image" Target="../media/image10.svg"/><Relationship Id="rId7" Type="http://schemas.openxmlformats.org/officeDocument/2006/relationships/hyperlink" Target="https://www.pexels.com/zh-tw/photo/2131590/" TargetMode="External"/><Relationship Id="rId12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11" Type="http://schemas.openxmlformats.org/officeDocument/2006/relationships/hyperlink" Target="https://pixnio.com/zh/%E4%BA%BA/%E7%94%B7%E5%AD%90/%E4%BA%BA%E5%83%8F-%E4%BA%BA%E7%89%A9-%E7%94%B7%E4%BA%BA-%E8%A1%97%E9%81%93-%E6%97%B6%E8%A3%85-%E8%A1%AC%E8%A1%AB-%E4%BA%BA-%E8%84%B8" TargetMode="External"/><Relationship Id="rId5" Type="http://schemas.openxmlformats.org/officeDocument/2006/relationships/hyperlink" Target="https://pxhere.com/zh/photo/1428631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jpeg"/><Relationship Id="rId9" Type="http://schemas.openxmlformats.org/officeDocument/2006/relationships/hyperlink" Target="https://www.goethe.de/ins/tw/cn/m/kul/mag/21715229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0.svg"/><Relationship Id="rId21" Type="http://schemas.openxmlformats.org/officeDocument/2006/relationships/image" Target="../media/image4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9.png"/><Relationship Id="rId16" Type="http://schemas.openxmlformats.org/officeDocument/2006/relationships/image" Target="../media/image28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10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gif"/><Relationship Id="rId11" Type="http://schemas.openxmlformats.org/officeDocument/2006/relationships/image" Target="../media/image9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C3E34BB-7E64-76A1-61B4-5E7C5BBE9D5B}"/>
              </a:ext>
            </a:extLst>
          </p:cNvPr>
          <p:cNvSpPr/>
          <p:nvPr/>
        </p:nvSpPr>
        <p:spPr>
          <a:xfrm>
            <a:off x="-5110" y="0"/>
            <a:ext cx="9906000" cy="66967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4097B1-473B-9836-F37B-637F04FB119A}"/>
              </a:ext>
            </a:extLst>
          </p:cNvPr>
          <p:cNvSpPr/>
          <p:nvPr/>
        </p:nvSpPr>
        <p:spPr>
          <a:xfrm>
            <a:off x="5084919" y="1532029"/>
            <a:ext cx="4471741" cy="4324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25400" dir="2100000" algn="tl" rotWithShape="0">
              <a:schemeClr val="tx1">
                <a:alpha val="13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4DC1EC-41B3-2D64-6871-A5F89946D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08789" y="869094"/>
            <a:ext cx="4680519" cy="4471740"/>
          </a:xfrm>
          <a:prstGeom prst="rect">
            <a:avLst/>
          </a:prstGeom>
          <a:ln>
            <a:solidFill>
              <a:srgbClr val="E6E6E6"/>
            </a:solidFill>
          </a:ln>
        </p:spPr>
      </p:pic>
      <p:pic>
        <p:nvPicPr>
          <p:cNvPr id="5" name="圖形 4">
            <a:extLst>
              <a:ext uri="{FF2B5EF4-FFF2-40B4-BE49-F238E27FC236}">
                <a16:creationId xmlns:a16="http://schemas.microsoft.com/office/drawing/2014/main" id="{5B1AA576-C242-31BC-6138-97AC75234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8097" y="2319818"/>
            <a:ext cx="3141178" cy="83745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14A1B64-664C-0B2F-2CE9-1BBFC651FD60}"/>
              </a:ext>
            </a:extLst>
          </p:cNvPr>
          <p:cNvSpPr txBox="1"/>
          <p:nvPr/>
        </p:nvSpPr>
        <p:spPr>
          <a:xfrm>
            <a:off x="6200990" y="3018737"/>
            <a:ext cx="127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</a:schemeClr>
                </a:solidFill>
                <a:latin typeface="Webdings" panose="05030102010509060703" pitchFamily="18" charset="2"/>
              </a:rPr>
              <a:t>電商網購平台</a:t>
            </a:r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3D30611F-97EE-9FD7-DBC2-2D0CB3D73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672" y="2067071"/>
            <a:ext cx="1344052" cy="134405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896A130-0398-D752-D7EE-961667718D0F}"/>
              </a:ext>
            </a:extLst>
          </p:cNvPr>
          <p:cNvSpPr txBox="1"/>
          <p:nvPr/>
        </p:nvSpPr>
        <p:spPr>
          <a:xfrm>
            <a:off x="5777758" y="3573016"/>
            <a:ext cx="3744416" cy="1873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　　別 </a:t>
            </a:r>
            <a:r>
              <a:rPr lang="en-US" altLang="zh-TW" sz="15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5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第一組</a:t>
            </a:r>
            <a:endParaRPr lang="en-US" altLang="zh-TW" sz="15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　　員 </a:t>
            </a:r>
            <a:r>
              <a:rPr lang="en-US" altLang="zh-TW" sz="15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5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林韋彤、羅晏蓉、阮彥誌、</a:t>
            </a:r>
            <a:endParaRPr lang="en-US" altLang="zh-TW" sz="15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   陳永泉、藍譽</a:t>
            </a:r>
            <a:endParaRPr lang="en-US" altLang="zh-TW" sz="15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 </a:t>
            </a:r>
            <a:r>
              <a:rPr lang="en-US" altLang="zh-TW" sz="15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5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許雅婷老師、錢達智老師、</a:t>
            </a:r>
            <a:endParaRPr lang="en-US" altLang="zh-TW" sz="15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   偉聰老師、陳思方老師</a:t>
            </a:r>
            <a:endParaRPr lang="en-US" altLang="zh-TW" sz="15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82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5592"/>
              </p:ext>
            </p:extLst>
          </p:nvPr>
        </p:nvGraphicFramePr>
        <p:xfrm>
          <a:off x="1316596" y="1340768"/>
          <a:ext cx="7272808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3764068D-4224-7B4C-6E64-6A86368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97" y="5877272"/>
            <a:ext cx="309188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Logo設計 | 色彩計畫 | 色彩配置 | 視覺概念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網站架構圖 | 網站流程圖 .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網站功能介紹 .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流程展示 | 實際 DEMO</a:t>
            </a:r>
            <a:r>
              <a:rPr kumimoji="0" lang="zh-TW" altLang="zh-TW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A4DC1EC-41B3-2D64-6871-A5F89946D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3160" y="951700"/>
            <a:ext cx="3512840" cy="4824536"/>
          </a:xfrm>
          <a:prstGeom prst="rect">
            <a:avLst/>
          </a:prstGeom>
          <a:ln>
            <a:solidFill>
              <a:srgbClr val="E6E6E6"/>
            </a:solidFill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D0E66DC-03C5-D7F4-7C4A-3C97F6B91060}"/>
              </a:ext>
            </a:extLst>
          </p:cNvPr>
          <p:cNvSpPr/>
          <p:nvPr/>
        </p:nvSpPr>
        <p:spPr>
          <a:xfrm>
            <a:off x="-791" y="2403412"/>
            <a:ext cx="365152" cy="1946996"/>
          </a:xfrm>
          <a:prstGeom prst="rect">
            <a:avLst/>
          </a:prstGeom>
          <a:solidFill>
            <a:schemeClr val="dk1">
              <a:alpha val="8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4A1B64-664C-0B2F-2CE9-1BBFC651FD60}"/>
              </a:ext>
            </a:extLst>
          </p:cNvPr>
          <p:cNvSpPr txBox="1"/>
          <p:nvPr/>
        </p:nvSpPr>
        <p:spPr>
          <a:xfrm>
            <a:off x="2763152" y="2607873"/>
            <a:ext cx="127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Webdings" panose="05030102010509060703" pitchFamily="18" charset="2"/>
              </a:rPr>
              <a:t>電商網購平台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96A130-0398-D752-D7EE-961667718D0F}"/>
              </a:ext>
            </a:extLst>
          </p:cNvPr>
          <p:cNvSpPr txBox="1"/>
          <p:nvPr/>
        </p:nvSpPr>
        <p:spPr>
          <a:xfrm>
            <a:off x="1838228" y="3363968"/>
            <a:ext cx="3744416" cy="1873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　　別 </a:t>
            </a:r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第一組</a:t>
            </a:r>
            <a:endParaRPr lang="en-US" altLang="zh-TW" sz="1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　　員 </a:t>
            </a:r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林韋彤、羅晏蓉、阮彥誌、</a:t>
            </a:r>
            <a:endParaRPr lang="en-US" altLang="zh-TW" sz="1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   陳永泉、藍譽</a:t>
            </a:r>
            <a:endParaRPr lang="en-US" altLang="zh-TW" sz="1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 </a:t>
            </a:r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許雅婷老師、錢達智老師、</a:t>
            </a:r>
            <a:endParaRPr lang="en-US" altLang="zh-TW" sz="1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   偉聰老師、陳思方老師</a:t>
            </a:r>
            <a:endParaRPr lang="en-US" altLang="zh-TW" sz="1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766D550F-B48D-4BA9-A6AF-E75367D8F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-487900" y="3236509"/>
            <a:ext cx="1250725" cy="339563"/>
          </a:xfrm>
          <a:prstGeom prst="rect">
            <a:avLst/>
          </a:prstGeom>
        </p:spPr>
      </p:pic>
      <p:pic>
        <p:nvPicPr>
          <p:cNvPr id="5" name="圖形 4">
            <a:extLst>
              <a:ext uri="{FF2B5EF4-FFF2-40B4-BE49-F238E27FC236}">
                <a16:creationId xmlns:a16="http://schemas.microsoft.com/office/drawing/2014/main" id="{EE750163-F36B-0204-3587-67E70D116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3733" y="1340768"/>
            <a:ext cx="1265668" cy="11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A4DC1EC-41B3-2D64-6871-A5F89946D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611452" y="-1611452"/>
            <a:ext cx="6683098" cy="9906002"/>
          </a:xfrm>
          <a:prstGeom prst="rect">
            <a:avLst/>
          </a:prstGeom>
          <a:ln>
            <a:noFill/>
          </a:ln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1A2F6EE7-75EA-3510-20F1-51807F02CE02}"/>
              </a:ext>
            </a:extLst>
          </p:cNvPr>
          <p:cNvSpPr/>
          <p:nvPr/>
        </p:nvSpPr>
        <p:spPr>
          <a:xfrm>
            <a:off x="848544" y="620688"/>
            <a:ext cx="8568952" cy="5750855"/>
          </a:xfrm>
          <a:prstGeom prst="roundRect">
            <a:avLst>
              <a:gd name="adj" fmla="val 8648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4A1B64-664C-0B2F-2CE9-1BBFC651FD60}"/>
              </a:ext>
            </a:extLst>
          </p:cNvPr>
          <p:cNvSpPr txBox="1"/>
          <p:nvPr/>
        </p:nvSpPr>
        <p:spPr>
          <a:xfrm>
            <a:off x="3800872" y="3926533"/>
            <a:ext cx="127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Webdings" panose="05030102010509060703" pitchFamily="18" charset="2"/>
              </a:rPr>
              <a:t>電商網購平台</a:t>
            </a:r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3D30611F-97EE-9FD7-DBC2-2D0CB3D73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7017" y="1329837"/>
            <a:ext cx="1085020" cy="108502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896A130-0398-D752-D7EE-961667718D0F}"/>
              </a:ext>
            </a:extLst>
          </p:cNvPr>
          <p:cNvSpPr txBox="1"/>
          <p:nvPr/>
        </p:nvSpPr>
        <p:spPr>
          <a:xfrm>
            <a:off x="3800872" y="4226172"/>
            <a:ext cx="3744416" cy="1873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　　別 </a:t>
            </a:r>
            <a:r>
              <a:rPr lang="en-US" altLang="zh-TW" sz="15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5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第一組</a:t>
            </a:r>
            <a:endParaRPr lang="en-US" altLang="zh-TW" sz="15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　　員 </a:t>
            </a:r>
            <a:r>
              <a:rPr lang="en-US" altLang="zh-TW" sz="15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5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林韋彤、羅晏蓉、阮彥誌、</a:t>
            </a:r>
            <a:endParaRPr lang="en-US" altLang="zh-TW" sz="15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   陳永泉、藍譽</a:t>
            </a:r>
            <a:endParaRPr lang="en-US" altLang="zh-TW" sz="15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 </a:t>
            </a:r>
            <a:r>
              <a:rPr lang="en-US" altLang="zh-TW" sz="15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5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許雅婷老師、錢達智老師、</a:t>
            </a:r>
            <a:endParaRPr lang="en-US" altLang="zh-TW" sz="15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ClrTx/>
              <a:defRPr/>
            </a:pPr>
            <a:r>
              <a:rPr lang="zh-TW" altLang="en-US" sz="15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   偉聰老師、陳思方老師</a:t>
            </a:r>
            <a:endParaRPr lang="en-US" altLang="zh-TW" sz="15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766D550F-B48D-4BA9-A6AF-E75367D8F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277" y="2211712"/>
            <a:ext cx="3044500" cy="8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0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1911776" y="665827"/>
            <a:ext cx="2376264" cy="36004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TW" altLang="en-US" sz="1800" dirty="0">
                <a:solidFill>
                  <a:schemeClr val="tx1"/>
                </a:solidFill>
              </a:rPr>
              <a:t>小組成員與分工介紹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FC63108-59E0-0B24-9C3F-36868AAF3F0C}"/>
              </a:ext>
            </a:extLst>
          </p:cNvPr>
          <p:cNvCxnSpPr>
            <a:cxnSpLocks/>
          </p:cNvCxnSpPr>
          <p:nvPr/>
        </p:nvCxnSpPr>
        <p:spPr>
          <a:xfrm>
            <a:off x="4805192" y="260648"/>
            <a:ext cx="36897" cy="633670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9837DBA-4109-6EC1-8064-F1D68C2B8401}"/>
              </a:ext>
            </a:extLst>
          </p:cNvPr>
          <p:cNvCxnSpPr>
            <a:cxnSpLocks/>
          </p:cNvCxnSpPr>
          <p:nvPr/>
        </p:nvCxnSpPr>
        <p:spPr>
          <a:xfrm>
            <a:off x="1989755" y="978398"/>
            <a:ext cx="2220305" cy="0"/>
          </a:xfrm>
          <a:prstGeom prst="line">
            <a:avLst/>
          </a:prstGeom>
          <a:ln w="63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圖形 26">
            <a:extLst>
              <a:ext uri="{FF2B5EF4-FFF2-40B4-BE49-F238E27FC236}">
                <a16:creationId xmlns:a16="http://schemas.microsoft.com/office/drawing/2014/main" id="{3276C0DE-E728-0A4D-CD43-97A9487B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130" y="350318"/>
            <a:ext cx="462444" cy="409893"/>
          </a:xfrm>
          <a:prstGeom prst="rect">
            <a:avLst/>
          </a:prstGeom>
        </p:spPr>
      </p:pic>
      <p:grpSp>
        <p:nvGrpSpPr>
          <p:cNvPr id="64" name="群組 63">
            <a:extLst>
              <a:ext uri="{FF2B5EF4-FFF2-40B4-BE49-F238E27FC236}">
                <a16:creationId xmlns:a16="http://schemas.microsoft.com/office/drawing/2014/main" id="{84D756BD-0E49-8A61-FAD2-FD732283F32F}"/>
              </a:ext>
            </a:extLst>
          </p:cNvPr>
          <p:cNvGrpSpPr/>
          <p:nvPr/>
        </p:nvGrpSpPr>
        <p:grpSpPr>
          <a:xfrm>
            <a:off x="1050459" y="3657381"/>
            <a:ext cx="3779236" cy="1871856"/>
            <a:chOff x="1029748" y="1485136"/>
            <a:chExt cx="3779236" cy="187185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0E21564-1453-BE36-BF6D-9FB1C7125DA5}"/>
                </a:ext>
              </a:extLst>
            </p:cNvPr>
            <p:cNvSpPr/>
            <p:nvPr/>
          </p:nvSpPr>
          <p:spPr>
            <a:xfrm>
              <a:off x="2460785" y="2112076"/>
              <a:ext cx="2348199" cy="360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CA32781-76FC-CBAB-085A-A2F2190B7247}"/>
                </a:ext>
              </a:extLst>
            </p:cNvPr>
            <p:cNvSpPr txBox="1"/>
            <p:nvPr/>
          </p:nvSpPr>
          <p:spPr>
            <a:xfrm>
              <a:off x="3779584" y="2107716"/>
              <a:ext cx="7185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藍譽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04C7E6B-E3A2-C6F8-203E-8C3B8EFDE4F5}"/>
                </a:ext>
              </a:extLst>
            </p:cNvPr>
            <p:cNvSpPr txBox="1"/>
            <p:nvPr/>
          </p:nvSpPr>
          <p:spPr>
            <a:xfrm>
              <a:off x="2989390" y="2618328"/>
              <a:ext cx="144142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主頁設計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algn="r"/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商品資料庫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algn="r"/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客製化產品介面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0129AE40-A92D-089F-3556-693F51856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3413" r="13048"/>
            <a:stretch/>
          </p:blipFill>
          <p:spPr>
            <a:xfrm>
              <a:off x="1029748" y="1485136"/>
              <a:ext cx="1552328" cy="1614492"/>
            </a:xfrm>
            <a:prstGeom prst="ellipse">
              <a:avLst/>
            </a:prstGeom>
          </p:spPr>
        </p:pic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A3B4EFD0-7CD3-C6C3-38C6-3CF8A12EA135}"/>
              </a:ext>
            </a:extLst>
          </p:cNvPr>
          <p:cNvGrpSpPr/>
          <p:nvPr/>
        </p:nvGrpSpPr>
        <p:grpSpPr>
          <a:xfrm>
            <a:off x="4805191" y="254261"/>
            <a:ext cx="4606843" cy="2739959"/>
            <a:chOff x="4831590" y="4073417"/>
            <a:chExt cx="4606843" cy="273995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AB8FDEE-81F2-5053-3177-9AE9978CCA73}"/>
                </a:ext>
              </a:extLst>
            </p:cNvPr>
            <p:cNvSpPr/>
            <p:nvPr/>
          </p:nvSpPr>
          <p:spPr>
            <a:xfrm>
              <a:off x="4831590" y="4663327"/>
              <a:ext cx="3244151" cy="360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D0B7708-E8C6-47D3-1495-C1B9E21A95BC}"/>
                </a:ext>
              </a:extLst>
            </p:cNvPr>
            <p:cNvSpPr txBox="1"/>
            <p:nvPr/>
          </p:nvSpPr>
          <p:spPr>
            <a:xfrm>
              <a:off x="5418105" y="4700535"/>
              <a:ext cx="9361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林韋彤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95A30BE-319C-B56A-E7E1-3D6E24D19FA5}"/>
                </a:ext>
              </a:extLst>
            </p:cNvPr>
            <p:cNvSpPr txBox="1"/>
            <p:nvPr/>
          </p:nvSpPr>
          <p:spPr>
            <a:xfrm>
              <a:off x="5418105" y="5212938"/>
              <a:ext cx="2327881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商品資料庫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商品後端資料串接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企劃書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動態網頁呈現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靜態網頁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r>
                <a:rPr lang="en-US" altLang="zh-TW" sz="1400" dirty="0">
                  <a:solidFill>
                    <a:schemeClr val="tx1">
                      <a:lumMod val="75000"/>
                    </a:schemeClr>
                  </a:solidFill>
                </a:rPr>
                <a:t>(</a:t>
              </a:r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商品列表品 商品詳細資料</a:t>
              </a:r>
              <a:r>
                <a:rPr lang="en-US" altLang="zh-TW" sz="1400" dirty="0">
                  <a:solidFill>
                    <a:schemeClr val="tx1">
                      <a:lumMod val="75000"/>
                    </a:schemeClr>
                  </a:solidFill>
                </a:rPr>
                <a:t>)</a:t>
              </a:r>
            </a:p>
            <a:p>
              <a:endParaRPr lang="zh-TW" altLang="en-US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327C1626-53C0-D407-A745-DE1597EE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11494" b="11494"/>
            <a:stretch/>
          </p:blipFill>
          <p:spPr>
            <a:xfrm>
              <a:off x="7886105" y="4073417"/>
              <a:ext cx="1552328" cy="1556600"/>
            </a:xfrm>
            <a:prstGeom prst="ellipse">
              <a:avLst/>
            </a:prstGeom>
          </p:spPr>
        </p:pic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1F07B8EF-4E9F-A17F-C8D6-7618CF6C607A}"/>
              </a:ext>
            </a:extLst>
          </p:cNvPr>
          <p:cNvGrpSpPr/>
          <p:nvPr/>
        </p:nvGrpSpPr>
        <p:grpSpPr>
          <a:xfrm>
            <a:off x="4829694" y="2602260"/>
            <a:ext cx="4582340" cy="1885899"/>
            <a:chOff x="4808983" y="318393"/>
            <a:chExt cx="4582340" cy="188589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D08412C-D999-FBF4-28B5-50E3E2A25BD6}"/>
                </a:ext>
              </a:extLst>
            </p:cNvPr>
            <p:cNvSpPr/>
            <p:nvPr/>
          </p:nvSpPr>
          <p:spPr>
            <a:xfrm>
              <a:off x="4808983" y="944187"/>
              <a:ext cx="3219649" cy="360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07AB538-EC34-77F0-967F-A630F643CCA1}"/>
                </a:ext>
              </a:extLst>
            </p:cNvPr>
            <p:cNvSpPr txBox="1"/>
            <p:nvPr/>
          </p:nvSpPr>
          <p:spPr>
            <a:xfrm>
              <a:off x="5385048" y="1465628"/>
              <a:ext cx="144142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購物車靜態介面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購物車架構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購物車後端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32797BB-2343-1498-F0F8-D61A6824AC86}"/>
                </a:ext>
              </a:extLst>
            </p:cNvPr>
            <p:cNvSpPr txBox="1"/>
            <p:nvPr/>
          </p:nvSpPr>
          <p:spPr>
            <a:xfrm>
              <a:off x="5385048" y="952906"/>
              <a:ext cx="9361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阮彥誌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95DDC454-C7F2-9E54-24A1-3506BD0AE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 l="29504" r="27074"/>
            <a:stretch/>
          </p:blipFill>
          <p:spPr>
            <a:xfrm>
              <a:off x="7838995" y="318393"/>
              <a:ext cx="1552328" cy="1556600"/>
            </a:xfrm>
            <a:prstGeom prst="ellipse">
              <a:avLst/>
            </a:prstGeom>
          </p:spPr>
        </p:pic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0D2C90B2-DED7-312B-705C-9976B00C8008}"/>
              </a:ext>
            </a:extLst>
          </p:cNvPr>
          <p:cNvGrpSpPr/>
          <p:nvPr/>
        </p:nvGrpSpPr>
        <p:grpSpPr>
          <a:xfrm>
            <a:off x="4829695" y="4629107"/>
            <a:ext cx="4620418" cy="1761226"/>
            <a:chOff x="4831591" y="2387854"/>
            <a:chExt cx="4620418" cy="176122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B33A4A1-0E19-82F7-08FF-72995F487522}"/>
                </a:ext>
              </a:extLst>
            </p:cNvPr>
            <p:cNvSpPr/>
            <p:nvPr/>
          </p:nvSpPr>
          <p:spPr>
            <a:xfrm>
              <a:off x="4831591" y="2927371"/>
              <a:ext cx="3395215" cy="360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53241AD-C103-CFDD-FD9A-7128CF331C3A}"/>
                </a:ext>
              </a:extLst>
            </p:cNvPr>
            <p:cNvSpPr txBox="1"/>
            <p:nvPr/>
          </p:nvSpPr>
          <p:spPr>
            <a:xfrm>
              <a:off x="5388814" y="3410416"/>
              <a:ext cx="219803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會員系統動態介面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會員系統介面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r>
                <a:rPr lang="en-US" altLang="zh-TW" sz="1400" dirty="0">
                  <a:solidFill>
                    <a:schemeClr val="tx1">
                      <a:lumMod val="75000"/>
                    </a:schemeClr>
                  </a:solidFill>
                </a:rPr>
                <a:t>(</a:t>
              </a:r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收藏 訂單紀錄 個人資料</a:t>
              </a:r>
              <a:r>
                <a:rPr lang="en-US" altLang="zh-TW" sz="1400" dirty="0">
                  <a:solidFill>
                    <a:schemeClr val="tx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94E1648-C618-F4A7-51D2-75FD9A125CDE}"/>
                </a:ext>
              </a:extLst>
            </p:cNvPr>
            <p:cNvSpPr txBox="1"/>
            <p:nvPr/>
          </p:nvSpPr>
          <p:spPr>
            <a:xfrm>
              <a:off x="5385048" y="2931612"/>
              <a:ext cx="9361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陳永泉</a:t>
              </a:r>
            </a:p>
          </p:txBody>
        </p: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4C9D22B5-D575-F2E6-84AA-D3EAADD5C3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l="6387" t="-986" r="26840" b="986"/>
            <a:stretch/>
          </p:blipFill>
          <p:spPr>
            <a:xfrm>
              <a:off x="7835216" y="2387854"/>
              <a:ext cx="1616793" cy="1614230"/>
            </a:xfrm>
            <a:prstGeom prst="ellipse">
              <a:avLst/>
            </a:prstGeom>
          </p:spPr>
        </p:pic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62BC52F3-2C31-60DD-6FF3-60C3DC38D899}"/>
              </a:ext>
            </a:extLst>
          </p:cNvPr>
          <p:cNvGrpSpPr/>
          <p:nvPr/>
        </p:nvGrpSpPr>
        <p:grpSpPr>
          <a:xfrm>
            <a:off x="1040282" y="1419747"/>
            <a:ext cx="3772993" cy="2469274"/>
            <a:chOff x="1067159" y="763706"/>
            <a:chExt cx="3772993" cy="246927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9C2124E-B8C4-B113-19C1-F56486DFCCEF}"/>
                </a:ext>
              </a:extLst>
            </p:cNvPr>
            <p:cNvSpPr/>
            <p:nvPr/>
          </p:nvSpPr>
          <p:spPr>
            <a:xfrm>
              <a:off x="2512494" y="1278911"/>
              <a:ext cx="2327658" cy="360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614F6EC-1968-FA5B-D7C4-76AC663E6C34}"/>
                </a:ext>
              </a:extLst>
            </p:cNvPr>
            <p:cNvSpPr txBox="1"/>
            <p:nvPr/>
          </p:nvSpPr>
          <p:spPr>
            <a:xfrm>
              <a:off x="3533033" y="1281395"/>
              <a:ext cx="9361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羅晏蓉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DF3A824-3F75-0EDA-CD2F-46B2CDD14A97}"/>
                </a:ext>
              </a:extLst>
            </p:cNvPr>
            <p:cNvSpPr txBox="1"/>
            <p:nvPr/>
          </p:nvSpPr>
          <p:spPr>
            <a:xfrm>
              <a:off x="3136564" y="1847985"/>
              <a:ext cx="126188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各頁面草圖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algn="r"/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網站視覺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algn="r"/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登入註冊畫面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algn="r"/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物流中心介面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algn="r"/>
              <a:r>
                <a:rPr lang="en-US" altLang="zh-TW" sz="1400" dirty="0">
                  <a:solidFill>
                    <a:schemeClr val="tx1">
                      <a:lumMod val="75000"/>
                    </a:schemeClr>
                  </a:solidFill>
                </a:rPr>
                <a:t>PTT</a:t>
              </a:r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製作</a:t>
              </a:r>
              <a:endParaRPr lang="en-US" altLang="zh-TW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algn="r"/>
              <a:r>
                <a:rPr lang="zh-TW" altLang="en-US" sz="1400" dirty="0">
                  <a:solidFill>
                    <a:schemeClr val="tx1">
                      <a:lumMod val="75000"/>
                    </a:schemeClr>
                  </a:solidFill>
                </a:rPr>
                <a:t>會員後端</a:t>
              </a:r>
            </a:p>
          </p:txBody>
        </p: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736FCA53-7D49-4C00-BA02-963FBF2365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 l="17911" r="15676"/>
            <a:stretch/>
          </p:blipFill>
          <p:spPr>
            <a:xfrm>
              <a:off x="1067159" y="763706"/>
              <a:ext cx="1640627" cy="1646890"/>
            </a:xfrm>
            <a:prstGeom prst="ellipse">
              <a:avLst/>
            </a:prstGeom>
          </p:spPr>
        </p:pic>
      </p:grpSp>
      <p:sp>
        <p:nvSpPr>
          <p:cNvPr id="67" name="橢圓 66">
            <a:extLst>
              <a:ext uri="{FF2B5EF4-FFF2-40B4-BE49-F238E27FC236}">
                <a16:creationId xmlns:a16="http://schemas.microsoft.com/office/drawing/2014/main" id="{9FBDF97E-C351-3239-273C-346950807307}"/>
              </a:ext>
            </a:extLst>
          </p:cNvPr>
          <p:cNvSpPr/>
          <p:nvPr/>
        </p:nvSpPr>
        <p:spPr>
          <a:xfrm>
            <a:off x="4034116" y="738225"/>
            <a:ext cx="429984" cy="429984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146747C2-AAD4-C5C5-1852-EA42B87B2775}"/>
              </a:ext>
            </a:extLst>
          </p:cNvPr>
          <p:cNvSpPr/>
          <p:nvPr/>
        </p:nvSpPr>
        <p:spPr>
          <a:xfrm>
            <a:off x="4353235" y="959642"/>
            <a:ext cx="239123" cy="239123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D6586D9-1FE0-C23C-3F64-DF6B08A713C0}"/>
              </a:ext>
            </a:extLst>
          </p:cNvPr>
          <p:cNvSpPr/>
          <p:nvPr/>
        </p:nvSpPr>
        <p:spPr>
          <a:xfrm>
            <a:off x="4201378" y="1296725"/>
            <a:ext cx="143673" cy="143673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FED9B5-EA0F-E218-625E-8176651A9E71}"/>
              </a:ext>
            </a:extLst>
          </p:cNvPr>
          <p:cNvSpPr txBox="1"/>
          <p:nvPr/>
        </p:nvSpPr>
        <p:spPr>
          <a:xfrm>
            <a:off x="979391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目標客群</a:t>
            </a:r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D07A80B4-3044-2CBC-F521-7FAE6176B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830115"/>
              </p:ext>
            </p:extLst>
          </p:nvPr>
        </p:nvGraphicFramePr>
        <p:xfrm>
          <a:off x="2551426" y="2794280"/>
          <a:ext cx="3600400" cy="356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BC6F907-2920-DF1A-5351-5D1D2E7990D7}"/>
              </a:ext>
            </a:extLst>
          </p:cNvPr>
          <p:cNvCxnSpPr>
            <a:cxnSpLocks/>
          </p:cNvCxnSpPr>
          <p:nvPr/>
        </p:nvCxnSpPr>
        <p:spPr>
          <a:xfrm>
            <a:off x="979391" y="1378516"/>
            <a:ext cx="1268847" cy="0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圖形 13">
            <a:extLst>
              <a:ext uri="{FF2B5EF4-FFF2-40B4-BE49-F238E27FC236}">
                <a16:creationId xmlns:a16="http://schemas.microsoft.com/office/drawing/2014/main" id="{6EFED02F-4480-1E2A-7E20-4A91AE7AB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480" y="305689"/>
            <a:ext cx="462444" cy="409893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4A3028-72FC-EC02-B3BB-FE6DB77D1192}"/>
              </a:ext>
            </a:extLst>
          </p:cNvPr>
          <p:cNvSpPr txBox="1"/>
          <p:nvPr/>
        </p:nvSpPr>
        <p:spPr>
          <a:xfrm>
            <a:off x="6321152" y="4293096"/>
            <a:ext cx="274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客群年齡</a:t>
            </a:r>
            <a:r>
              <a:rPr lang="en-US" altLang="zh-TW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:18-35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歲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品牌定位</a:t>
            </a:r>
            <a:r>
              <a:rPr lang="en-US" altLang="zh-TW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歐美休閒</a:t>
            </a:r>
            <a:r>
              <a:rPr lang="en-US" altLang="zh-TW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,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流行服飾</a:t>
            </a: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產品特色</a:t>
            </a:r>
            <a:r>
              <a:rPr lang="en-US" altLang="zh-TW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高品質</a:t>
            </a:r>
            <a:r>
              <a:rPr lang="en-US" altLang="zh-TW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,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休閒</a:t>
            </a:r>
            <a:r>
              <a:rPr lang="en-US" altLang="zh-TW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,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流行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386CF65-E290-96E0-8989-EBD7A2166D02}"/>
              </a:ext>
            </a:extLst>
          </p:cNvPr>
          <p:cNvSpPr txBox="1"/>
          <p:nvPr/>
        </p:nvSpPr>
        <p:spPr>
          <a:xfrm>
            <a:off x="902643" y="9732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動機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| 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目的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26BC704-5648-B78F-3787-667B6A453C59}"/>
              </a:ext>
            </a:extLst>
          </p:cNvPr>
          <p:cNvCxnSpPr>
            <a:cxnSpLocks/>
          </p:cNvCxnSpPr>
          <p:nvPr/>
        </p:nvCxnSpPr>
        <p:spPr>
          <a:xfrm>
            <a:off x="979391" y="3839416"/>
            <a:ext cx="1268847" cy="0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D24BBBD-FE69-1070-71F6-4A0D6AE8EF93}"/>
              </a:ext>
            </a:extLst>
          </p:cNvPr>
          <p:cNvSpPr txBox="1"/>
          <p:nvPr/>
        </p:nvSpPr>
        <p:spPr>
          <a:xfrm>
            <a:off x="3224808" y="1342577"/>
            <a:ext cx="525692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TW" altLang="en-US" sz="15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市面上常常看到</a:t>
            </a:r>
            <a:r>
              <a:rPr lang="en-US" altLang="zh-TW" sz="15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Champion</a:t>
            </a:r>
            <a:r>
              <a:rPr lang="zh-TW" altLang="en-US" sz="15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15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OLD </a:t>
            </a:r>
            <a:r>
              <a:rPr lang="en-US" altLang="zh-TW" sz="15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NAVY</a:t>
            </a:r>
            <a:r>
              <a:rPr lang="zh-TW" altLang="en-US" sz="15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、 </a:t>
            </a:r>
            <a:r>
              <a:rPr lang="en-US" altLang="zh-TW" sz="15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GAP</a:t>
            </a:r>
            <a:r>
              <a:rPr lang="zh-TW" altLang="en-US" sz="15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15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A&amp;F(Abercrombie &amp; Fitch)</a:t>
            </a:r>
            <a:r>
              <a:rPr lang="zh-TW" altLang="en-US" sz="15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、等等品牌。而說到衣服平價品牌，往往都是想到</a:t>
            </a:r>
            <a:r>
              <a:rPr lang="en-US" altLang="zh-TW" sz="15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Uniqlo</a:t>
            </a:r>
            <a:r>
              <a:rPr lang="zh-TW" altLang="en-US" sz="15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15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NET</a:t>
            </a:r>
            <a:r>
              <a:rPr lang="zh-TW" altLang="en-US" sz="15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等等品牌衣服。消費者想要選擇歐美風格又是平價的服裝品牌，選擇少了許多。因此我們商品主打歐美風格及經濟實惠的價格作為我們市場定位。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1887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67F4A1-C396-6D05-2B60-3E7B4E870448}"/>
              </a:ext>
            </a:extLst>
          </p:cNvPr>
          <p:cNvSpPr txBox="1"/>
          <p:nvPr/>
        </p:nvSpPr>
        <p:spPr>
          <a:xfrm>
            <a:off x="1352599" y="526395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Logo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設計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|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 色彩配置 </a:t>
            </a:r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2C03F1C8-54BB-4BEE-E808-CAA4FE299512}"/>
              </a:ext>
            </a:extLst>
          </p:cNvPr>
          <p:cNvSpPr/>
          <p:nvPr/>
        </p:nvSpPr>
        <p:spPr>
          <a:xfrm>
            <a:off x="2371676" y="5147629"/>
            <a:ext cx="291747" cy="291747"/>
          </a:xfrm>
          <a:prstGeom prst="flowChartConnector">
            <a:avLst/>
          </a:prstGeom>
          <a:solidFill>
            <a:srgbClr val="FFDC35"/>
          </a:solidFill>
          <a:ln w="3175"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B9542C31-C00C-3DAE-0B94-7555A510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496" y="445550"/>
            <a:ext cx="599104" cy="531023"/>
          </a:xfrm>
          <a:prstGeom prst="rect">
            <a:avLst/>
          </a:prstGeom>
        </p:spPr>
      </p:pic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2679C5BE-6034-260D-0DFE-8BC7211ABDC0}"/>
              </a:ext>
            </a:extLst>
          </p:cNvPr>
          <p:cNvSpPr/>
          <p:nvPr/>
        </p:nvSpPr>
        <p:spPr>
          <a:xfrm>
            <a:off x="2371676" y="5572240"/>
            <a:ext cx="291747" cy="291747"/>
          </a:xfrm>
          <a:prstGeom prst="flowChartConnector">
            <a:avLst/>
          </a:prstGeom>
          <a:solidFill>
            <a:srgbClr val="FFFFFF"/>
          </a:solidFill>
          <a:ln w="3175"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807D5CA8-1141-E309-F47D-8C963E755DF1}"/>
              </a:ext>
            </a:extLst>
          </p:cNvPr>
          <p:cNvSpPr/>
          <p:nvPr/>
        </p:nvSpPr>
        <p:spPr>
          <a:xfrm>
            <a:off x="2374588" y="4725144"/>
            <a:ext cx="291747" cy="291747"/>
          </a:xfrm>
          <a:prstGeom prst="flowChartConnector">
            <a:avLst/>
          </a:prstGeom>
          <a:solidFill>
            <a:srgbClr val="231815"/>
          </a:solidFill>
          <a:ln w="3175"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形 18">
            <a:extLst>
              <a:ext uri="{FF2B5EF4-FFF2-40B4-BE49-F238E27FC236}">
                <a16:creationId xmlns:a16="http://schemas.microsoft.com/office/drawing/2014/main" id="{CEE3FBA5-0418-ED93-D938-8FC7DD7C9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9216" y="476672"/>
            <a:ext cx="679343" cy="590733"/>
          </a:xfrm>
          <a:prstGeom prst="rect">
            <a:avLst/>
          </a:prstGeom>
        </p:spPr>
      </p:pic>
      <p:pic>
        <p:nvPicPr>
          <p:cNvPr id="21" name="圖形 20">
            <a:extLst>
              <a:ext uri="{FF2B5EF4-FFF2-40B4-BE49-F238E27FC236}">
                <a16:creationId xmlns:a16="http://schemas.microsoft.com/office/drawing/2014/main" id="{2E72A228-EA7A-5099-F39F-54886FC0F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9216" y="1290631"/>
            <a:ext cx="673999" cy="555875"/>
          </a:xfrm>
          <a:prstGeom prst="rect">
            <a:avLst/>
          </a:prstGeom>
        </p:spPr>
      </p:pic>
      <p:pic>
        <p:nvPicPr>
          <p:cNvPr id="25" name="圖形 24">
            <a:extLst>
              <a:ext uri="{FF2B5EF4-FFF2-40B4-BE49-F238E27FC236}">
                <a16:creationId xmlns:a16="http://schemas.microsoft.com/office/drawing/2014/main" id="{CF6EE36E-C37F-4A72-7133-E51742E9F3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5916" y="1371050"/>
            <a:ext cx="1909532" cy="339917"/>
          </a:xfrm>
          <a:prstGeom prst="rect">
            <a:avLst/>
          </a:prstGeom>
        </p:spPr>
      </p:pic>
      <p:pic>
        <p:nvPicPr>
          <p:cNvPr id="27" name="圖形 26">
            <a:extLst>
              <a:ext uri="{FF2B5EF4-FFF2-40B4-BE49-F238E27FC236}">
                <a16:creationId xmlns:a16="http://schemas.microsoft.com/office/drawing/2014/main" id="{6C0AF077-57B5-3640-3D02-3243261F61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3375" y="559625"/>
            <a:ext cx="1909530" cy="499810"/>
          </a:xfrm>
          <a:prstGeom prst="rect">
            <a:avLst/>
          </a:prstGeom>
        </p:spPr>
      </p:pic>
      <p:pic>
        <p:nvPicPr>
          <p:cNvPr id="36" name="圖形 35">
            <a:extLst>
              <a:ext uri="{FF2B5EF4-FFF2-40B4-BE49-F238E27FC236}">
                <a16:creationId xmlns:a16="http://schemas.microsoft.com/office/drawing/2014/main" id="{CC8B47FF-BAE3-D827-EB47-4684E76338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9006" y="2893680"/>
            <a:ext cx="2801700" cy="705323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20E5CAAB-F4A4-2EF3-A4CB-13614A9B1CB4}"/>
              </a:ext>
            </a:extLst>
          </p:cNvPr>
          <p:cNvSpPr txBox="1"/>
          <p:nvPr/>
        </p:nvSpPr>
        <p:spPr>
          <a:xfrm>
            <a:off x="976659" y="2041379"/>
            <a:ext cx="475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草稿發想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589FDFE-8820-E47E-0BE0-070C90FC6E7C}"/>
              </a:ext>
            </a:extLst>
          </p:cNvPr>
          <p:cNvSpPr txBox="1"/>
          <p:nvPr/>
        </p:nvSpPr>
        <p:spPr>
          <a:xfrm>
            <a:off x="3469138" y="2874149"/>
            <a:ext cx="92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Function</a:t>
            </a:r>
          </a:p>
          <a:p>
            <a:pPr algn="ctr"/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</a:t>
            </a:r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功能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E484E78-6A7D-46CB-53FE-0C1DC600D8D1}"/>
              </a:ext>
            </a:extLst>
          </p:cNvPr>
          <p:cNvSpPr txBox="1"/>
          <p:nvPr/>
        </p:nvSpPr>
        <p:spPr>
          <a:xfrm>
            <a:off x="4733407" y="2836190"/>
            <a:ext cx="976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Pop</a:t>
            </a:r>
          </a:p>
          <a:p>
            <a:pPr algn="ctr"/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</a:t>
            </a:r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流行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)</a:t>
            </a:r>
            <a:endParaRPr lang="zh-TW" altLang="en-US" sz="1400" dirty="0" err="1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4" name="圖形 43">
            <a:extLst>
              <a:ext uri="{FF2B5EF4-FFF2-40B4-BE49-F238E27FC236}">
                <a16:creationId xmlns:a16="http://schemas.microsoft.com/office/drawing/2014/main" id="{77A37AF2-2543-B60B-4A14-E8B3187723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80956" y="2286653"/>
            <a:ext cx="1809750" cy="266700"/>
          </a:xfrm>
          <a:prstGeom prst="rect">
            <a:avLst/>
          </a:prstGeom>
        </p:spPr>
      </p:pic>
      <p:pic>
        <p:nvPicPr>
          <p:cNvPr id="46" name="圖形 45">
            <a:extLst>
              <a:ext uri="{FF2B5EF4-FFF2-40B4-BE49-F238E27FC236}">
                <a16:creationId xmlns:a16="http://schemas.microsoft.com/office/drawing/2014/main" id="{804370E7-36C0-2997-6F6E-D47DDE0484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29571" y="2041379"/>
            <a:ext cx="633867" cy="562756"/>
          </a:xfrm>
          <a:prstGeom prst="rect">
            <a:avLst/>
          </a:prstGeom>
        </p:spPr>
      </p:pic>
      <p:pic>
        <p:nvPicPr>
          <p:cNvPr id="48" name="圖形 47">
            <a:extLst>
              <a:ext uri="{FF2B5EF4-FFF2-40B4-BE49-F238E27FC236}">
                <a16:creationId xmlns:a16="http://schemas.microsoft.com/office/drawing/2014/main" id="{7A0D4DEC-0FC9-48AE-6055-497E1E7CD6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94173" y="2308642"/>
            <a:ext cx="3190875" cy="542925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A60C877F-E3E4-5118-5F41-0D05A760E93E}"/>
              </a:ext>
            </a:extLst>
          </p:cNvPr>
          <p:cNvSpPr txBox="1"/>
          <p:nvPr/>
        </p:nvSpPr>
        <p:spPr>
          <a:xfrm>
            <a:off x="1015600" y="4824398"/>
            <a:ext cx="506712" cy="93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完成稿</a:t>
            </a:r>
          </a:p>
        </p:txBody>
      </p:sp>
      <p:pic>
        <p:nvPicPr>
          <p:cNvPr id="50" name="圖形 49">
            <a:extLst>
              <a:ext uri="{FF2B5EF4-FFF2-40B4-BE49-F238E27FC236}">
                <a16:creationId xmlns:a16="http://schemas.microsoft.com/office/drawing/2014/main" id="{EAEC8B2D-BE17-B6BB-2EBE-D51E134CE2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73080" y="4878494"/>
            <a:ext cx="3141178" cy="837456"/>
          </a:xfrm>
          <a:prstGeom prst="rect">
            <a:avLst/>
          </a:prstGeom>
        </p:spPr>
      </p:pic>
      <p:pic>
        <p:nvPicPr>
          <p:cNvPr id="51" name="圖形 50">
            <a:extLst>
              <a:ext uri="{FF2B5EF4-FFF2-40B4-BE49-F238E27FC236}">
                <a16:creationId xmlns:a16="http://schemas.microsoft.com/office/drawing/2014/main" id="{B351FA2C-F34C-C713-789E-D97342828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4928" y="4798731"/>
            <a:ext cx="1058510" cy="938225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288A03-1947-F08F-7CBF-F1519ED80882}"/>
              </a:ext>
            </a:extLst>
          </p:cNvPr>
          <p:cNvSpPr txBox="1"/>
          <p:nvPr/>
        </p:nvSpPr>
        <p:spPr>
          <a:xfrm>
            <a:off x="2754357" y="5147629"/>
            <a:ext cx="84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#FFDC35</a:t>
            </a:r>
            <a:endParaRPr lang="zh-TW" altLang="en-US" sz="1200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077D1A8-4744-D713-ABF9-C28D078773C6}"/>
              </a:ext>
            </a:extLst>
          </p:cNvPr>
          <p:cNvSpPr txBox="1"/>
          <p:nvPr/>
        </p:nvSpPr>
        <p:spPr>
          <a:xfrm>
            <a:off x="2754357" y="4732517"/>
            <a:ext cx="826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#231815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6C5E9D6-336A-6A32-D469-90BB3AB47B39}"/>
              </a:ext>
            </a:extLst>
          </p:cNvPr>
          <p:cNvSpPr txBox="1"/>
          <p:nvPr/>
        </p:nvSpPr>
        <p:spPr>
          <a:xfrm>
            <a:off x="2758833" y="5554931"/>
            <a:ext cx="839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#FFFFFF</a:t>
            </a: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16CFF31-5C81-65DA-4200-B8E84FCBDA21}"/>
              </a:ext>
            </a:extLst>
          </p:cNvPr>
          <p:cNvCxnSpPr/>
          <p:nvPr/>
        </p:nvCxnSpPr>
        <p:spPr>
          <a:xfrm>
            <a:off x="632520" y="3975392"/>
            <a:ext cx="8540385" cy="0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6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364A69C-93BB-2345-E98D-E70227CCD968}"/>
              </a:ext>
            </a:extLst>
          </p:cNvPr>
          <p:cNvSpPr txBox="1"/>
          <p:nvPr/>
        </p:nvSpPr>
        <p:spPr>
          <a:xfrm>
            <a:off x="1085652" y="57051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開發技術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| 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使用工具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CE99113-F990-4F8E-5B9D-0B69B658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17" y="4581128"/>
            <a:ext cx="655526" cy="655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9E76D2D-9468-C66F-D4C0-7D9A39CA48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8958"/>
          <a:stretch/>
        </p:blipFill>
        <p:spPr>
          <a:xfrm>
            <a:off x="7220654" y="4540126"/>
            <a:ext cx="655526" cy="6747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500942A-D048-1E91-CB02-AAF5CB9D0E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12" y="2657881"/>
            <a:ext cx="1240179" cy="124017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A2BB7FB-01C7-F76A-F83C-B60B14B8C8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920583"/>
            <a:ext cx="2472173" cy="14484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4A8B09A-166F-4F0D-1D02-3FE1D20BFB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08" y="2821597"/>
            <a:ext cx="936104" cy="93610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8D10D70-AA1B-164B-5F21-ABE8704897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56" y="2610647"/>
            <a:ext cx="2144688" cy="79496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8971262-1297-7F14-E492-56C02B1487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06" y="4284340"/>
            <a:ext cx="1524000" cy="78486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B8B4E08-4110-727D-8B15-4A7E2F4C28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82" y="2547405"/>
            <a:ext cx="1465495" cy="89639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722DA43-732D-F575-DDB6-5A177FC2D67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8" t="49445"/>
          <a:stretch/>
        </p:blipFill>
        <p:spPr>
          <a:xfrm>
            <a:off x="7933891" y="4535191"/>
            <a:ext cx="691430" cy="682254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519772E1-AAD3-05ED-A1D9-D8C78AA9245F}"/>
              </a:ext>
            </a:extLst>
          </p:cNvPr>
          <p:cNvSpPr/>
          <p:nvPr/>
        </p:nvSpPr>
        <p:spPr>
          <a:xfrm>
            <a:off x="389175" y="1954652"/>
            <a:ext cx="3474583" cy="3558414"/>
          </a:xfrm>
          <a:prstGeom prst="roundRect">
            <a:avLst>
              <a:gd name="adj" fmla="val 4261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A3E31E07-C9FA-F0F2-01EB-747CC5F19537}"/>
              </a:ext>
            </a:extLst>
          </p:cNvPr>
          <p:cNvSpPr/>
          <p:nvPr/>
        </p:nvSpPr>
        <p:spPr>
          <a:xfrm>
            <a:off x="4301375" y="1968061"/>
            <a:ext cx="2379817" cy="1638681"/>
          </a:xfrm>
          <a:prstGeom prst="roundRect">
            <a:avLst>
              <a:gd name="adj" fmla="val 1008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E2A3D7E-57A5-4F03-6EEE-AB8FFA468C84}"/>
              </a:ext>
            </a:extLst>
          </p:cNvPr>
          <p:cNvSpPr/>
          <p:nvPr/>
        </p:nvSpPr>
        <p:spPr>
          <a:xfrm>
            <a:off x="4301374" y="3822048"/>
            <a:ext cx="2379817" cy="1649247"/>
          </a:xfrm>
          <a:prstGeom prst="roundRect">
            <a:avLst>
              <a:gd name="adj" fmla="val 1189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84D9F7F-368A-5088-4A1A-B2105D24BC64}"/>
              </a:ext>
            </a:extLst>
          </p:cNvPr>
          <p:cNvSpPr/>
          <p:nvPr/>
        </p:nvSpPr>
        <p:spPr>
          <a:xfrm>
            <a:off x="7109687" y="1954652"/>
            <a:ext cx="2379817" cy="1638681"/>
          </a:xfrm>
          <a:prstGeom prst="roundRect">
            <a:avLst>
              <a:gd name="adj" fmla="val 9066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9026B073-10EB-1EB6-AA37-DCDB8D887356}"/>
              </a:ext>
            </a:extLst>
          </p:cNvPr>
          <p:cNvSpPr/>
          <p:nvPr/>
        </p:nvSpPr>
        <p:spPr>
          <a:xfrm>
            <a:off x="7109687" y="3821305"/>
            <a:ext cx="2379817" cy="1649990"/>
          </a:xfrm>
          <a:prstGeom prst="roundRect">
            <a:avLst>
              <a:gd name="adj" fmla="val 947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05D394F-84C0-07EB-5E30-BFE36E0385D5}"/>
              </a:ext>
            </a:extLst>
          </p:cNvPr>
          <p:cNvGrpSpPr/>
          <p:nvPr/>
        </p:nvGrpSpPr>
        <p:grpSpPr>
          <a:xfrm>
            <a:off x="604040" y="2107235"/>
            <a:ext cx="792088" cy="369332"/>
            <a:chOff x="618217" y="1861436"/>
            <a:chExt cx="792088" cy="369332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801CF945-B621-9027-E3D3-932AC9F28B53}"/>
                </a:ext>
              </a:extLst>
            </p:cNvPr>
            <p:cNvSpPr/>
            <p:nvPr/>
          </p:nvSpPr>
          <p:spPr>
            <a:xfrm>
              <a:off x="618217" y="1861436"/>
              <a:ext cx="792088" cy="3693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3CE930D-C4DD-7167-436F-B6962C6810E6}"/>
                </a:ext>
              </a:extLst>
            </p:cNvPr>
            <p:cNvSpPr txBox="1"/>
            <p:nvPr/>
          </p:nvSpPr>
          <p:spPr>
            <a:xfrm>
              <a:off x="716744" y="187682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chemeClr val="bg1"/>
                  </a:solidFill>
                </a:rPr>
                <a:t>前端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8B9051B-07BD-44C0-8DE2-D45D064C5012}"/>
              </a:ext>
            </a:extLst>
          </p:cNvPr>
          <p:cNvGrpSpPr/>
          <p:nvPr/>
        </p:nvGrpSpPr>
        <p:grpSpPr>
          <a:xfrm>
            <a:off x="4435927" y="2058330"/>
            <a:ext cx="792088" cy="369332"/>
            <a:chOff x="618217" y="1861436"/>
            <a:chExt cx="792088" cy="369332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B35CB1DB-6C04-DDCD-971C-4B06F1CC1A72}"/>
                </a:ext>
              </a:extLst>
            </p:cNvPr>
            <p:cNvSpPr/>
            <p:nvPr/>
          </p:nvSpPr>
          <p:spPr>
            <a:xfrm>
              <a:off x="618217" y="1861436"/>
              <a:ext cx="792088" cy="3693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7C812E0-182A-F538-6AF8-B1D5EE28D9C4}"/>
                </a:ext>
              </a:extLst>
            </p:cNvPr>
            <p:cNvSpPr txBox="1"/>
            <p:nvPr/>
          </p:nvSpPr>
          <p:spPr>
            <a:xfrm>
              <a:off x="716744" y="187682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chemeClr val="bg1"/>
                  </a:solidFill>
                </a:rPr>
                <a:t>後端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FA771A0-8645-380C-64D7-71C9D9CD6DBA}"/>
              </a:ext>
            </a:extLst>
          </p:cNvPr>
          <p:cNvGrpSpPr/>
          <p:nvPr/>
        </p:nvGrpSpPr>
        <p:grpSpPr>
          <a:xfrm>
            <a:off x="4435927" y="3964145"/>
            <a:ext cx="955654" cy="369332"/>
            <a:chOff x="618217" y="1855644"/>
            <a:chExt cx="955654" cy="369332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9EDDCEF-7B29-A9ED-E651-3BF3B385F506}"/>
                </a:ext>
              </a:extLst>
            </p:cNvPr>
            <p:cNvSpPr/>
            <p:nvPr/>
          </p:nvSpPr>
          <p:spPr>
            <a:xfrm>
              <a:off x="618217" y="1855644"/>
              <a:ext cx="955654" cy="3693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1543B1A-4FB6-3AAB-49B9-48509F996C28}"/>
                </a:ext>
              </a:extLst>
            </p:cNvPr>
            <p:cNvSpPr txBox="1"/>
            <p:nvPr/>
          </p:nvSpPr>
          <p:spPr>
            <a:xfrm>
              <a:off x="677111" y="1871033"/>
              <a:ext cx="837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</a:rPr>
                <a:t>資料庫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37F8668-94B2-BD71-EC5F-972E75D64334}"/>
              </a:ext>
            </a:extLst>
          </p:cNvPr>
          <p:cNvGrpSpPr/>
          <p:nvPr/>
        </p:nvGrpSpPr>
        <p:grpSpPr>
          <a:xfrm>
            <a:off x="7286448" y="2110451"/>
            <a:ext cx="1170865" cy="369332"/>
            <a:chOff x="618217" y="1861436"/>
            <a:chExt cx="1170865" cy="369332"/>
          </a:xfrm>
        </p:grpSpPr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5BB596E0-D9D9-E2C8-8CAE-81009C6341F6}"/>
                </a:ext>
              </a:extLst>
            </p:cNvPr>
            <p:cNvSpPr/>
            <p:nvPr/>
          </p:nvSpPr>
          <p:spPr>
            <a:xfrm>
              <a:off x="618217" y="1861436"/>
              <a:ext cx="1170865" cy="3693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5469B54-B93C-4401-90FF-15F5C41E4A94}"/>
                </a:ext>
              </a:extLst>
            </p:cNvPr>
            <p:cNvSpPr txBox="1"/>
            <p:nvPr/>
          </p:nvSpPr>
          <p:spPr>
            <a:xfrm>
              <a:off x="700948" y="187682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chemeClr val="bg1"/>
                  </a:solidFill>
                </a:rPr>
                <a:t>版本控制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C9FDAB32-415B-A97E-521F-F32FEF4CD702}"/>
              </a:ext>
            </a:extLst>
          </p:cNvPr>
          <p:cNvGrpSpPr/>
          <p:nvPr/>
        </p:nvGrpSpPr>
        <p:grpSpPr>
          <a:xfrm>
            <a:off x="7260826" y="3950820"/>
            <a:ext cx="792088" cy="369332"/>
            <a:chOff x="609506" y="1861436"/>
            <a:chExt cx="792088" cy="369332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7B11DEC7-27D6-E2EB-74C8-0011FD3157AB}"/>
                </a:ext>
              </a:extLst>
            </p:cNvPr>
            <p:cNvSpPr/>
            <p:nvPr/>
          </p:nvSpPr>
          <p:spPr>
            <a:xfrm>
              <a:off x="609506" y="1861436"/>
              <a:ext cx="792088" cy="3693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100E013A-76A2-2529-0530-8A17FC319D2E}"/>
                </a:ext>
              </a:extLst>
            </p:cNvPr>
            <p:cNvSpPr txBox="1"/>
            <p:nvPr/>
          </p:nvSpPr>
          <p:spPr>
            <a:xfrm>
              <a:off x="639905" y="1876825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bg1"/>
                  </a:solidFill>
                </a:rPr>
                <a:t>UI/UX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8DA028-7B78-AAF0-C201-2CED8F17CC8A}"/>
              </a:ext>
            </a:extLst>
          </p:cNvPr>
          <p:cNvCxnSpPr>
            <a:cxnSpLocks/>
          </p:cNvCxnSpPr>
          <p:nvPr/>
        </p:nvCxnSpPr>
        <p:spPr>
          <a:xfrm>
            <a:off x="1133372" y="939842"/>
            <a:ext cx="2171157" cy="0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圖形 41">
            <a:extLst>
              <a:ext uri="{FF2B5EF4-FFF2-40B4-BE49-F238E27FC236}">
                <a16:creationId xmlns:a16="http://schemas.microsoft.com/office/drawing/2014/main" id="{F91AD39E-0C26-EF32-B77F-0697CD221F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4456" y="511746"/>
            <a:ext cx="462444" cy="409893"/>
          </a:xfrm>
          <a:prstGeom prst="rect">
            <a:avLst/>
          </a:prstGeom>
        </p:spPr>
      </p:pic>
      <p:sp>
        <p:nvSpPr>
          <p:cNvPr id="44" name="橢圓 43">
            <a:extLst>
              <a:ext uri="{FF2B5EF4-FFF2-40B4-BE49-F238E27FC236}">
                <a16:creationId xmlns:a16="http://schemas.microsoft.com/office/drawing/2014/main" id="{EB7453C4-F887-B84C-6782-5BD59570C955}"/>
              </a:ext>
            </a:extLst>
          </p:cNvPr>
          <p:cNvSpPr/>
          <p:nvPr/>
        </p:nvSpPr>
        <p:spPr>
          <a:xfrm>
            <a:off x="3177733" y="699669"/>
            <a:ext cx="429984" cy="429984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BFD34AE-7BA5-15F1-8E7C-799682D33E30}"/>
              </a:ext>
            </a:extLst>
          </p:cNvPr>
          <p:cNvSpPr/>
          <p:nvPr/>
        </p:nvSpPr>
        <p:spPr>
          <a:xfrm>
            <a:off x="3496852" y="921086"/>
            <a:ext cx="239123" cy="239123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916DE281-D064-9F1D-E4E0-D6D9E3E067DA}"/>
              </a:ext>
            </a:extLst>
          </p:cNvPr>
          <p:cNvSpPr/>
          <p:nvPr/>
        </p:nvSpPr>
        <p:spPr>
          <a:xfrm>
            <a:off x="3344995" y="1258169"/>
            <a:ext cx="143673" cy="143673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A19F902E-ECD2-51B1-399F-2CC513523B8F}"/>
              </a:ext>
            </a:extLst>
          </p:cNvPr>
          <p:cNvSpPr txBox="1"/>
          <p:nvPr/>
        </p:nvSpPr>
        <p:spPr>
          <a:xfrm>
            <a:off x="819941" y="3259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網站架構圖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E24B586-E627-FA4F-661B-2739837FDB36}"/>
              </a:ext>
            </a:extLst>
          </p:cNvPr>
          <p:cNvCxnSpPr>
            <a:cxnSpLocks/>
          </p:cNvCxnSpPr>
          <p:nvPr/>
        </p:nvCxnSpPr>
        <p:spPr>
          <a:xfrm>
            <a:off x="885308" y="695301"/>
            <a:ext cx="1268847" cy="0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圖形 24">
            <a:extLst>
              <a:ext uri="{FF2B5EF4-FFF2-40B4-BE49-F238E27FC236}">
                <a16:creationId xmlns:a16="http://schemas.microsoft.com/office/drawing/2014/main" id="{B4F928B5-66F0-253E-4737-F61CD4BC6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80" y="305689"/>
            <a:ext cx="462444" cy="409893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BF61D054-98C7-BE63-30CA-258012E34021}"/>
              </a:ext>
            </a:extLst>
          </p:cNvPr>
          <p:cNvGrpSpPr/>
          <p:nvPr/>
        </p:nvGrpSpPr>
        <p:grpSpPr>
          <a:xfrm>
            <a:off x="4520952" y="908720"/>
            <a:ext cx="864096" cy="410562"/>
            <a:chOff x="4016896" y="570166"/>
            <a:chExt cx="864096" cy="410562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D3516B1A-39D9-E2BC-C193-2042912E3D24}"/>
                </a:ext>
              </a:extLst>
            </p:cNvPr>
            <p:cNvSpPr/>
            <p:nvPr/>
          </p:nvSpPr>
          <p:spPr>
            <a:xfrm>
              <a:off x="4016896" y="570166"/>
              <a:ext cx="864096" cy="410562"/>
            </a:xfrm>
            <a:prstGeom prst="roundRect">
              <a:avLst>
                <a:gd name="adj" fmla="val 50000"/>
              </a:avLst>
            </a:prstGeom>
            <a:solidFill>
              <a:srgbClr val="FFDC35"/>
            </a:solidFill>
            <a:ln>
              <a:noFill/>
            </a:ln>
            <a:effectLst>
              <a:outerShdw blurRad="165100" dist="88900" dir="5100000" sx="97000" sy="97000" algn="tl" rotWithShape="0">
                <a:prstClr val="black">
                  <a:alpha val="8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9C6D195-DE75-28F7-556B-1620EF616180}"/>
                </a:ext>
              </a:extLst>
            </p:cNvPr>
            <p:cNvSpPr txBox="1"/>
            <p:nvPr/>
          </p:nvSpPr>
          <p:spPr>
            <a:xfrm>
              <a:off x="4125778" y="59078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首頁</a:t>
              </a:r>
            </a:p>
          </p:txBody>
        </p:sp>
      </p:grp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9D96482-AB4E-F897-6B4B-1D77FF35DEE8}"/>
              </a:ext>
            </a:extLst>
          </p:cNvPr>
          <p:cNvSpPr/>
          <p:nvPr/>
        </p:nvSpPr>
        <p:spPr>
          <a:xfrm>
            <a:off x="1424609" y="1556792"/>
            <a:ext cx="7200800" cy="270519"/>
          </a:xfrm>
          <a:custGeom>
            <a:avLst/>
            <a:gdLst>
              <a:gd name="connsiteX0" fmla="*/ 0 w 6192688"/>
              <a:gd name="connsiteY0" fmla="*/ 270520 h 2880319"/>
              <a:gd name="connsiteX1" fmla="*/ 270520 w 6192688"/>
              <a:gd name="connsiteY1" fmla="*/ 0 h 2880319"/>
              <a:gd name="connsiteX2" fmla="*/ 5922168 w 6192688"/>
              <a:gd name="connsiteY2" fmla="*/ 0 h 2880319"/>
              <a:gd name="connsiteX3" fmla="*/ 6192688 w 6192688"/>
              <a:gd name="connsiteY3" fmla="*/ 270520 h 2880319"/>
              <a:gd name="connsiteX4" fmla="*/ 6192688 w 6192688"/>
              <a:gd name="connsiteY4" fmla="*/ 2609799 h 2880319"/>
              <a:gd name="connsiteX5" fmla="*/ 5922168 w 6192688"/>
              <a:gd name="connsiteY5" fmla="*/ 2880319 h 2880319"/>
              <a:gd name="connsiteX6" fmla="*/ 270520 w 6192688"/>
              <a:gd name="connsiteY6" fmla="*/ 2880319 h 2880319"/>
              <a:gd name="connsiteX7" fmla="*/ 0 w 6192688"/>
              <a:gd name="connsiteY7" fmla="*/ 2609799 h 2880319"/>
              <a:gd name="connsiteX8" fmla="*/ 0 w 6192688"/>
              <a:gd name="connsiteY8" fmla="*/ 270520 h 2880319"/>
              <a:gd name="connsiteX0" fmla="*/ 4118 w 6196806"/>
              <a:gd name="connsiteY0" fmla="*/ 270520 h 2880319"/>
              <a:gd name="connsiteX1" fmla="*/ 274638 w 6196806"/>
              <a:gd name="connsiteY1" fmla="*/ 0 h 2880319"/>
              <a:gd name="connsiteX2" fmla="*/ 5926286 w 6196806"/>
              <a:gd name="connsiteY2" fmla="*/ 0 h 2880319"/>
              <a:gd name="connsiteX3" fmla="*/ 6196806 w 6196806"/>
              <a:gd name="connsiteY3" fmla="*/ 270520 h 2880319"/>
              <a:gd name="connsiteX4" fmla="*/ 6196806 w 6196806"/>
              <a:gd name="connsiteY4" fmla="*/ 2609799 h 2880319"/>
              <a:gd name="connsiteX5" fmla="*/ 5926286 w 6196806"/>
              <a:gd name="connsiteY5" fmla="*/ 2880319 h 2880319"/>
              <a:gd name="connsiteX6" fmla="*/ 274638 w 6196806"/>
              <a:gd name="connsiteY6" fmla="*/ 2880319 h 2880319"/>
              <a:gd name="connsiteX7" fmla="*/ 4118 w 6196806"/>
              <a:gd name="connsiteY7" fmla="*/ 2609799 h 2880319"/>
              <a:gd name="connsiteX8" fmla="*/ 0 w 6196806"/>
              <a:gd name="connsiteY8" fmla="*/ 553496 h 2880319"/>
              <a:gd name="connsiteX9" fmla="*/ 4118 w 6196806"/>
              <a:gd name="connsiteY9" fmla="*/ 270520 h 2880319"/>
              <a:gd name="connsiteX0" fmla="*/ 4118 w 6196806"/>
              <a:gd name="connsiteY0" fmla="*/ 270520 h 2880319"/>
              <a:gd name="connsiteX1" fmla="*/ 274638 w 6196806"/>
              <a:gd name="connsiteY1" fmla="*/ 0 h 2880319"/>
              <a:gd name="connsiteX2" fmla="*/ 5926286 w 6196806"/>
              <a:gd name="connsiteY2" fmla="*/ 0 h 2880319"/>
              <a:gd name="connsiteX3" fmla="*/ 6196806 w 6196806"/>
              <a:gd name="connsiteY3" fmla="*/ 270520 h 2880319"/>
              <a:gd name="connsiteX4" fmla="*/ 6196806 w 6196806"/>
              <a:gd name="connsiteY4" fmla="*/ 2609799 h 2880319"/>
              <a:gd name="connsiteX5" fmla="*/ 5926286 w 6196806"/>
              <a:gd name="connsiteY5" fmla="*/ 2880319 h 2880319"/>
              <a:gd name="connsiteX6" fmla="*/ 274638 w 6196806"/>
              <a:gd name="connsiteY6" fmla="*/ 2880319 h 2880319"/>
              <a:gd name="connsiteX7" fmla="*/ 4118 w 6196806"/>
              <a:gd name="connsiteY7" fmla="*/ 2609799 h 2880319"/>
              <a:gd name="connsiteX8" fmla="*/ 0 w 6196806"/>
              <a:gd name="connsiteY8" fmla="*/ 553496 h 2880319"/>
              <a:gd name="connsiteX9" fmla="*/ 4118 w 6196806"/>
              <a:gd name="connsiteY9" fmla="*/ 270520 h 2880319"/>
              <a:gd name="connsiteX0" fmla="*/ 4118 w 6196806"/>
              <a:gd name="connsiteY0" fmla="*/ 270520 h 2880319"/>
              <a:gd name="connsiteX1" fmla="*/ 274638 w 6196806"/>
              <a:gd name="connsiteY1" fmla="*/ 0 h 2880319"/>
              <a:gd name="connsiteX2" fmla="*/ 5926286 w 6196806"/>
              <a:gd name="connsiteY2" fmla="*/ 0 h 2880319"/>
              <a:gd name="connsiteX3" fmla="*/ 6196806 w 6196806"/>
              <a:gd name="connsiteY3" fmla="*/ 270520 h 2880319"/>
              <a:gd name="connsiteX4" fmla="*/ 6196806 w 6196806"/>
              <a:gd name="connsiteY4" fmla="*/ 2609799 h 2880319"/>
              <a:gd name="connsiteX5" fmla="*/ 5926286 w 6196806"/>
              <a:gd name="connsiteY5" fmla="*/ 2880319 h 2880319"/>
              <a:gd name="connsiteX6" fmla="*/ 274638 w 6196806"/>
              <a:gd name="connsiteY6" fmla="*/ 2880319 h 2880319"/>
              <a:gd name="connsiteX7" fmla="*/ 4118 w 6196806"/>
              <a:gd name="connsiteY7" fmla="*/ 2609799 h 2880319"/>
              <a:gd name="connsiteX8" fmla="*/ 0 w 6196806"/>
              <a:gd name="connsiteY8" fmla="*/ 553496 h 2880319"/>
              <a:gd name="connsiteX9" fmla="*/ 4118 w 6196806"/>
              <a:gd name="connsiteY9" fmla="*/ 270520 h 2880319"/>
              <a:gd name="connsiteX0" fmla="*/ 239861 w 6432549"/>
              <a:gd name="connsiteY0" fmla="*/ 270520 h 2880319"/>
              <a:gd name="connsiteX1" fmla="*/ 510381 w 6432549"/>
              <a:gd name="connsiteY1" fmla="*/ 0 h 2880319"/>
              <a:gd name="connsiteX2" fmla="*/ 6162029 w 6432549"/>
              <a:gd name="connsiteY2" fmla="*/ 0 h 2880319"/>
              <a:gd name="connsiteX3" fmla="*/ 6432549 w 6432549"/>
              <a:gd name="connsiteY3" fmla="*/ 270520 h 2880319"/>
              <a:gd name="connsiteX4" fmla="*/ 6432549 w 6432549"/>
              <a:gd name="connsiteY4" fmla="*/ 2609799 h 2880319"/>
              <a:gd name="connsiteX5" fmla="*/ 6162029 w 6432549"/>
              <a:gd name="connsiteY5" fmla="*/ 2880319 h 2880319"/>
              <a:gd name="connsiteX6" fmla="*/ 510381 w 6432549"/>
              <a:gd name="connsiteY6" fmla="*/ 2880319 h 2880319"/>
              <a:gd name="connsiteX7" fmla="*/ 235743 w 6432549"/>
              <a:gd name="connsiteY7" fmla="*/ 553496 h 2880319"/>
              <a:gd name="connsiteX8" fmla="*/ 239861 w 6432549"/>
              <a:gd name="connsiteY8" fmla="*/ 270520 h 2880319"/>
              <a:gd name="connsiteX0" fmla="*/ 4118 w 6196806"/>
              <a:gd name="connsiteY0" fmla="*/ 270520 h 2880319"/>
              <a:gd name="connsiteX1" fmla="*/ 274638 w 6196806"/>
              <a:gd name="connsiteY1" fmla="*/ 0 h 2880319"/>
              <a:gd name="connsiteX2" fmla="*/ 5926286 w 6196806"/>
              <a:gd name="connsiteY2" fmla="*/ 0 h 2880319"/>
              <a:gd name="connsiteX3" fmla="*/ 6196806 w 6196806"/>
              <a:gd name="connsiteY3" fmla="*/ 270520 h 2880319"/>
              <a:gd name="connsiteX4" fmla="*/ 6196806 w 6196806"/>
              <a:gd name="connsiteY4" fmla="*/ 2609799 h 2880319"/>
              <a:gd name="connsiteX5" fmla="*/ 5926286 w 6196806"/>
              <a:gd name="connsiteY5" fmla="*/ 2880319 h 2880319"/>
              <a:gd name="connsiteX6" fmla="*/ 0 w 6196806"/>
              <a:gd name="connsiteY6" fmla="*/ 553496 h 2880319"/>
              <a:gd name="connsiteX7" fmla="*/ 4118 w 6196806"/>
              <a:gd name="connsiteY7" fmla="*/ 270520 h 2880319"/>
              <a:gd name="connsiteX0" fmla="*/ 4118 w 6196806"/>
              <a:gd name="connsiteY0" fmla="*/ 270520 h 2610754"/>
              <a:gd name="connsiteX1" fmla="*/ 274638 w 6196806"/>
              <a:gd name="connsiteY1" fmla="*/ 0 h 2610754"/>
              <a:gd name="connsiteX2" fmla="*/ 5926286 w 6196806"/>
              <a:gd name="connsiteY2" fmla="*/ 0 h 2610754"/>
              <a:gd name="connsiteX3" fmla="*/ 6196806 w 6196806"/>
              <a:gd name="connsiteY3" fmla="*/ 270520 h 2610754"/>
              <a:gd name="connsiteX4" fmla="*/ 6196806 w 6196806"/>
              <a:gd name="connsiteY4" fmla="*/ 2609799 h 2610754"/>
              <a:gd name="connsiteX5" fmla="*/ 0 w 6196806"/>
              <a:gd name="connsiteY5" fmla="*/ 553496 h 2610754"/>
              <a:gd name="connsiteX6" fmla="*/ 4118 w 6196806"/>
              <a:gd name="connsiteY6" fmla="*/ 270520 h 2610754"/>
              <a:gd name="connsiteX0" fmla="*/ 6196806 w 6288246"/>
              <a:gd name="connsiteY0" fmla="*/ 2609799 h 2701239"/>
              <a:gd name="connsiteX1" fmla="*/ 0 w 6288246"/>
              <a:gd name="connsiteY1" fmla="*/ 553496 h 2701239"/>
              <a:gd name="connsiteX2" fmla="*/ 4118 w 6288246"/>
              <a:gd name="connsiteY2" fmla="*/ 270520 h 2701239"/>
              <a:gd name="connsiteX3" fmla="*/ 274638 w 6288246"/>
              <a:gd name="connsiteY3" fmla="*/ 0 h 2701239"/>
              <a:gd name="connsiteX4" fmla="*/ 5926286 w 6288246"/>
              <a:gd name="connsiteY4" fmla="*/ 0 h 2701239"/>
              <a:gd name="connsiteX5" fmla="*/ 6196806 w 6288246"/>
              <a:gd name="connsiteY5" fmla="*/ 270520 h 2701239"/>
              <a:gd name="connsiteX6" fmla="*/ 6288246 w 6288246"/>
              <a:gd name="connsiteY6" fmla="*/ 2701239 h 2701239"/>
              <a:gd name="connsiteX0" fmla="*/ 6196806 w 6196806"/>
              <a:gd name="connsiteY0" fmla="*/ 2609799 h 2610754"/>
              <a:gd name="connsiteX1" fmla="*/ 0 w 6196806"/>
              <a:gd name="connsiteY1" fmla="*/ 553496 h 2610754"/>
              <a:gd name="connsiteX2" fmla="*/ 4118 w 6196806"/>
              <a:gd name="connsiteY2" fmla="*/ 270520 h 2610754"/>
              <a:gd name="connsiteX3" fmla="*/ 274638 w 6196806"/>
              <a:gd name="connsiteY3" fmla="*/ 0 h 2610754"/>
              <a:gd name="connsiteX4" fmla="*/ 5926286 w 6196806"/>
              <a:gd name="connsiteY4" fmla="*/ 0 h 2610754"/>
              <a:gd name="connsiteX5" fmla="*/ 6196806 w 6196806"/>
              <a:gd name="connsiteY5" fmla="*/ 270520 h 2610754"/>
              <a:gd name="connsiteX0" fmla="*/ 0 w 6196806"/>
              <a:gd name="connsiteY0" fmla="*/ 553496 h 553496"/>
              <a:gd name="connsiteX1" fmla="*/ 4118 w 6196806"/>
              <a:gd name="connsiteY1" fmla="*/ 270520 h 553496"/>
              <a:gd name="connsiteX2" fmla="*/ 274638 w 6196806"/>
              <a:gd name="connsiteY2" fmla="*/ 0 h 553496"/>
              <a:gd name="connsiteX3" fmla="*/ 5926286 w 6196806"/>
              <a:gd name="connsiteY3" fmla="*/ 0 h 553496"/>
              <a:gd name="connsiteX4" fmla="*/ 6196806 w 6196806"/>
              <a:gd name="connsiteY4" fmla="*/ 270520 h 553496"/>
              <a:gd name="connsiteX0" fmla="*/ 0 w 6192688"/>
              <a:gd name="connsiteY0" fmla="*/ 270520 h 270520"/>
              <a:gd name="connsiteX1" fmla="*/ 270520 w 6192688"/>
              <a:gd name="connsiteY1" fmla="*/ 0 h 270520"/>
              <a:gd name="connsiteX2" fmla="*/ 5922168 w 6192688"/>
              <a:gd name="connsiteY2" fmla="*/ 0 h 270520"/>
              <a:gd name="connsiteX3" fmla="*/ 6192688 w 6192688"/>
              <a:gd name="connsiteY3" fmla="*/ 270520 h 27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688" h="270520">
                <a:moveTo>
                  <a:pt x="0" y="270520"/>
                </a:moveTo>
                <a:cubicBezTo>
                  <a:pt x="0" y="121116"/>
                  <a:pt x="121116" y="0"/>
                  <a:pt x="270520" y="0"/>
                </a:cubicBezTo>
                <a:lnTo>
                  <a:pt x="5922168" y="0"/>
                </a:lnTo>
                <a:cubicBezTo>
                  <a:pt x="6071572" y="0"/>
                  <a:pt x="6192688" y="121116"/>
                  <a:pt x="6192688" y="270520"/>
                </a:cubicBezTo>
              </a:path>
            </a:pathLst>
          </a:custGeom>
          <a:noFill/>
          <a:ln w="9525">
            <a:prstDash val="sysDot"/>
            <a:headEnd type="oval"/>
            <a:tailEnd type="oval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780152A-AC84-8744-FE35-82A5619E6F8B}"/>
              </a:ext>
            </a:extLst>
          </p:cNvPr>
          <p:cNvGrpSpPr/>
          <p:nvPr/>
        </p:nvGrpSpPr>
        <p:grpSpPr>
          <a:xfrm>
            <a:off x="1010292" y="2032015"/>
            <a:ext cx="864096" cy="410562"/>
            <a:chOff x="4016896" y="570166"/>
            <a:chExt cx="864096" cy="410562"/>
          </a:xfrm>
          <a:noFill/>
        </p:grpSpPr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DDB951FA-CB66-F263-DAC9-92A62D808E81}"/>
                </a:ext>
              </a:extLst>
            </p:cNvPr>
            <p:cNvSpPr/>
            <p:nvPr/>
          </p:nvSpPr>
          <p:spPr>
            <a:xfrm>
              <a:off x="4016896" y="570166"/>
              <a:ext cx="864096" cy="410562"/>
            </a:xfrm>
            <a:prstGeom prst="roundRect">
              <a:avLst>
                <a:gd name="adj" fmla="val 50000"/>
              </a:avLst>
            </a:prstGeom>
            <a:grpFill/>
            <a:ln w="15875">
              <a:solidFill>
                <a:schemeClr val="accent4"/>
              </a:solidFill>
            </a:ln>
            <a:effectLst>
              <a:outerShdw blurRad="165100" dist="88900" dir="5100000" sx="97000" sy="97000" algn="tl" rotWithShape="0">
                <a:prstClr val="black">
                  <a:alpha val="8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3DFA400-8C19-94E3-C196-B81B587EB9E6}"/>
                </a:ext>
              </a:extLst>
            </p:cNvPr>
            <p:cNvSpPr txBox="1"/>
            <p:nvPr/>
          </p:nvSpPr>
          <p:spPr>
            <a:xfrm>
              <a:off x="4125778" y="590781"/>
              <a:ext cx="646331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4">
                      <a:lumMod val="50000"/>
                    </a:schemeClr>
                  </a:solidFill>
                </a:rPr>
                <a:t>首頁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758BB3B7-87BD-4D41-0F79-58104FEFC249}"/>
              </a:ext>
            </a:extLst>
          </p:cNvPr>
          <p:cNvGrpSpPr/>
          <p:nvPr/>
        </p:nvGrpSpPr>
        <p:grpSpPr>
          <a:xfrm>
            <a:off x="2633174" y="2032030"/>
            <a:ext cx="864096" cy="410562"/>
            <a:chOff x="4016896" y="570166"/>
            <a:chExt cx="864096" cy="410562"/>
          </a:xfrm>
          <a:noFill/>
        </p:grpSpPr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88B31D9-4E67-E62A-A32F-221AD4E8716D}"/>
                </a:ext>
              </a:extLst>
            </p:cNvPr>
            <p:cNvSpPr/>
            <p:nvPr/>
          </p:nvSpPr>
          <p:spPr>
            <a:xfrm>
              <a:off x="4016896" y="570166"/>
              <a:ext cx="864096" cy="410562"/>
            </a:xfrm>
            <a:prstGeom prst="roundRect">
              <a:avLst>
                <a:gd name="adj" fmla="val 50000"/>
              </a:avLst>
            </a:prstGeom>
            <a:grpFill/>
            <a:ln w="15875">
              <a:solidFill>
                <a:schemeClr val="accent4"/>
              </a:solidFill>
            </a:ln>
            <a:effectLst>
              <a:outerShdw blurRad="165100" dist="88900" dir="5100000" sx="97000" sy="97000" algn="tl" rotWithShape="0">
                <a:prstClr val="black">
                  <a:alpha val="8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33B8CB62-D05C-0074-9C6D-FF1C6EAA4F8A}"/>
                </a:ext>
              </a:extLst>
            </p:cNvPr>
            <p:cNvSpPr txBox="1"/>
            <p:nvPr/>
          </p:nvSpPr>
          <p:spPr>
            <a:xfrm>
              <a:off x="4125778" y="590781"/>
              <a:ext cx="646331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4">
                      <a:lumMod val="50000"/>
                    </a:schemeClr>
                  </a:solidFill>
                </a:rPr>
                <a:t>產品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238DAB51-2B85-9F33-3B8F-0B89CF03C392}"/>
              </a:ext>
            </a:extLst>
          </p:cNvPr>
          <p:cNvGrpSpPr/>
          <p:nvPr/>
        </p:nvGrpSpPr>
        <p:grpSpPr>
          <a:xfrm>
            <a:off x="8193361" y="2038889"/>
            <a:ext cx="864096" cy="410562"/>
            <a:chOff x="4016896" y="570166"/>
            <a:chExt cx="864096" cy="410562"/>
          </a:xfrm>
          <a:noFill/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0D665C16-71C6-7ECA-A331-7E0E070361A5}"/>
                </a:ext>
              </a:extLst>
            </p:cNvPr>
            <p:cNvSpPr/>
            <p:nvPr/>
          </p:nvSpPr>
          <p:spPr>
            <a:xfrm>
              <a:off x="4016896" y="570166"/>
              <a:ext cx="864096" cy="410562"/>
            </a:xfrm>
            <a:prstGeom prst="roundRect">
              <a:avLst>
                <a:gd name="adj" fmla="val 50000"/>
              </a:avLst>
            </a:prstGeom>
            <a:grpFill/>
            <a:ln w="15875">
              <a:solidFill>
                <a:schemeClr val="accent4"/>
              </a:solidFill>
            </a:ln>
            <a:effectLst>
              <a:outerShdw blurRad="165100" dist="88900" dir="5100000" sx="97000" sy="97000" algn="tl" rotWithShape="0">
                <a:prstClr val="black">
                  <a:alpha val="8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F4DA048-B072-AFC2-2075-667798FAE475}"/>
                </a:ext>
              </a:extLst>
            </p:cNvPr>
            <p:cNvSpPr txBox="1"/>
            <p:nvPr/>
          </p:nvSpPr>
          <p:spPr>
            <a:xfrm>
              <a:off x="4125778" y="590781"/>
              <a:ext cx="646331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4">
                      <a:lumMod val="50000"/>
                    </a:schemeClr>
                  </a:solidFill>
                </a:rPr>
                <a:t>會員</a:t>
              </a: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7AD7551-9294-562E-649D-7226DAF249B0}"/>
              </a:ext>
            </a:extLst>
          </p:cNvPr>
          <p:cNvGrpSpPr/>
          <p:nvPr/>
        </p:nvGrpSpPr>
        <p:grpSpPr>
          <a:xfrm>
            <a:off x="4431357" y="2010344"/>
            <a:ext cx="878416" cy="410562"/>
            <a:chOff x="4074603" y="570166"/>
            <a:chExt cx="878416" cy="410562"/>
          </a:xfrm>
          <a:noFill/>
        </p:grpSpPr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1CD59BDD-DE5B-261E-B714-54E0BDED5A11}"/>
                </a:ext>
              </a:extLst>
            </p:cNvPr>
            <p:cNvSpPr/>
            <p:nvPr/>
          </p:nvSpPr>
          <p:spPr>
            <a:xfrm>
              <a:off x="4074603" y="570166"/>
              <a:ext cx="878416" cy="410562"/>
            </a:xfrm>
            <a:prstGeom prst="roundRect">
              <a:avLst>
                <a:gd name="adj" fmla="val 50000"/>
              </a:avLst>
            </a:prstGeom>
            <a:grpFill/>
            <a:ln w="15875">
              <a:solidFill>
                <a:schemeClr val="accent4"/>
              </a:solidFill>
            </a:ln>
            <a:effectLst>
              <a:outerShdw blurRad="165100" dist="88900" dir="5100000" sx="97000" sy="97000" algn="tl" rotWithShape="0">
                <a:prstClr val="black">
                  <a:alpha val="8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2CBD9F3-209C-23FB-D12F-F87293401EBE}"/>
                </a:ext>
              </a:extLst>
            </p:cNvPr>
            <p:cNvSpPr txBox="1"/>
            <p:nvPr/>
          </p:nvSpPr>
          <p:spPr>
            <a:xfrm>
              <a:off x="4075230" y="590781"/>
              <a:ext cx="8771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4">
                      <a:lumMod val="50000"/>
                    </a:schemeClr>
                  </a:solidFill>
                </a:rPr>
                <a:t>購物車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50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形 9">
            <a:extLst>
              <a:ext uri="{FF2B5EF4-FFF2-40B4-BE49-F238E27FC236}">
                <a16:creationId xmlns:a16="http://schemas.microsoft.com/office/drawing/2014/main" id="{1EA3F6AD-D493-2D6C-2914-C68F33A60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80" y="305689"/>
            <a:ext cx="462444" cy="409893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AC6C7F1E-947E-CB50-503F-DF37C29F1719}"/>
              </a:ext>
            </a:extLst>
          </p:cNvPr>
          <p:cNvSpPr/>
          <p:nvPr/>
        </p:nvSpPr>
        <p:spPr>
          <a:xfrm>
            <a:off x="2121442" y="494236"/>
            <a:ext cx="429984" cy="429984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6DF87EB-071C-3440-DF8D-DF5F196B4020}"/>
              </a:ext>
            </a:extLst>
          </p:cNvPr>
          <p:cNvSpPr/>
          <p:nvPr/>
        </p:nvSpPr>
        <p:spPr>
          <a:xfrm>
            <a:off x="2440561" y="715653"/>
            <a:ext cx="239123" cy="239123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15BF77A-2C4B-E331-B94B-8913D2FC05E3}"/>
              </a:ext>
            </a:extLst>
          </p:cNvPr>
          <p:cNvSpPr/>
          <p:nvPr/>
        </p:nvSpPr>
        <p:spPr>
          <a:xfrm>
            <a:off x="2288704" y="1052736"/>
            <a:ext cx="143673" cy="143673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000"/>
      </a:accent1>
      <a:accent2>
        <a:srgbClr val="FFFFFF"/>
      </a:accent2>
      <a:accent3>
        <a:srgbClr val="FFD965"/>
      </a:accent3>
      <a:accent4>
        <a:srgbClr val="FFDC35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3358</TotalTime>
  <Words>419</Words>
  <Application>Microsoft Office PowerPoint</Application>
  <PresentationFormat>A4 紙張 (210x297 公釐)</PresentationFormat>
  <Paragraphs>80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Liberation Sans</vt:lpstr>
      <vt:lpstr>Microsoft JhengHei UI</vt:lpstr>
      <vt:lpstr>微軟正黑體</vt:lpstr>
      <vt:lpstr>微軟正黑體</vt:lpstr>
      <vt:lpstr>Arial</vt:lpstr>
      <vt:lpstr>Avenir Next LT Pro Light</vt:lpstr>
      <vt:lpstr>Calibri</vt:lpstr>
      <vt:lpstr>Courier New</vt:lpstr>
      <vt:lpstr>Helvetica</vt:lpstr>
      <vt:lpstr>Webdings</vt:lpstr>
      <vt:lpstr>Wingdings</vt:lpstr>
      <vt:lpstr>2020簡報範本_light</vt:lpstr>
      <vt:lpstr>PowerPoint 簡報</vt:lpstr>
      <vt:lpstr>PowerPoint 簡報</vt:lpstr>
      <vt:lpstr>PowerPoint 簡報</vt:lpstr>
      <vt:lpstr>小組成員與分工介紹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晏蓉 羅</cp:lastModifiedBy>
  <cp:revision>10</cp:revision>
  <dcterms:created xsi:type="dcterms:W3CDTF">2021-04-12T00:49:08Z</dcterms:created>
  <dcterms:modified xsi:type="dcterms:W3CDTF">2022-07-01T01:58:30Z</dcterms:modified>
  <cp:category/>
</cp:coreProperties>
</file>