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3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343" r:id="rId7"/>
    <p:sldId id="345" r:id="rId8"/>
    <p:sldId id="344" r:id="rId9"/>
    <p:sldId id="349" r:id="rId10"/>
    <p:sldId id="346" r:id="rId11"/>
    <p:sldId id="347" r:id="rId12"/>
    <p:sldId id="358" r:id="rId13"/>
    <p:sldId id="351" r:id="rId14"/>
    <p:sldId id="353" r:id="rId15"/>
    <p:sldId id="352" r:id="rId16"/>
    <p:sldId id="354" r:id="rId17"/>
    <p:sldId id="355" r:id="rId18"/>
    <p:sldId id="356" r:id="rId19"/>
    <p:sldId id="357" r:id="rId20"/>
    <p:sldId id="34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725" autoAdjust="0"/>
  </p:normalViewPr>
  <p:slideViewPr>
    <p:cSldViewPr snapToGrid="0">
      <p:cViewPr varScale="1">
        <p:scale>
          <a:sx n="69" d="100"/>
          <a:sy n="69" d="100"/>
        </p:scale>
        <p:origin x="60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6821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229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02240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9083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809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6402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505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36495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6770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73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3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3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80844"/>
            <a:ext cx="4768516" cy="262911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FreeBSD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2038"/>
            <a:ext cx="4287253" cy="237511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 Anderson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B844C-EA48-40EE-A0BA-3F23BE56A3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5606716" y="1715361"/>
            <a:ext cx="5747084" cy="34482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939BC71-D349-47C4-A30A-5E1269284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178" y="4000733"/>
            <a:ext cx="1819275" cy="198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8CEE9-8B55-4917-BAAA-040B532401AD}"/>
              </a:ext>
            </a:extLst>
          </p:cNvPr>
          <p:cNvSpPr txBox="1"/>
          <p:nvPr/>
        </p:nvSpPr>
        <p:spPr>
          <a:xfrm>
            <a:off x="1733769" y="5333213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“BSD Daemon”</a:t>
            </a:r>
          </a:p>
          <a:p>
            <a:r>
              <a:rPr lang="en-US" dirty="0"/>
              <a:t>aka “Beastie”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76302CE-EE23-44B1-9812-1C335FC0BBA9}"/>
              </a:ext>
            </a:extLst>
          </p:cNvPr>
          <p:cNvSpPr txBox="1"/>
          <p:nvPr/>
        </p:nvSpPr>
        <p:spPr>
          <a:xfrm>
            <a:off x="509188" y="1288359"/>
            <a:ext cx="109485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“Thin Jails” system reuses the same core OS files for every jail.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master filesystem is mounted to the root (“chroot”) directory of each jail, </a:t>
            </a:r>
            <a:r>
              <a:rPr lang="en-US" sz="2400" b="1" u="sng" dirty="0"/>
              <a:t>as a read-only mount.</a:t>
            </a:r>
            <a:r>
              <a:rPr lang="en-US" sz="2400" dirty="0"/>
              <a:t>  It becomes the root filesystem of the jail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called a “</a:t>
            </a:r>
            <a:r>
              <a:rPr lang="en-US" sz="2400" dirty="0" err="1"/>
              <a:t>nullfs</a:t>
            </a:r>
            <a:r>
              <a:rPr lang="en-US" sz="2400" dirty="0"/>
              <a:t>” mount – the FreeBSD equivalent of Linux’s “bind” mount.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not mounting a physical device like an external hard drive or DVD/CD-ROM.  We are just mounting one directory to another location in the filesystem.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writable parts of the jail’s filesystem (which are unique to each jail) are then mounted on top of this read-only skeleton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8A24C16-9099-4EF3-9683-E4DA7F82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05" y="553361"/>
            <a:ext cx="5793189" cy="109421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/>
              <a:t>“Thin Jails”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8500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0E7B0F9-847A-4458-9C42-ABD16358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8" y="-279076"/>
            <a:ext cx="2078182" cy="20781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63AB9-4EF1-48B3-B649-79D1E78D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83" y="594564"/>
            <a:ext cx="2078182" cy="2078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4DFCD6-5484-49C3-B3A4-EE5F66DDD7DD}"/>
              </a:ext>
            </a:extLst>
          </p:cNvPr>
          <p:cNvSpPr txBox="1"/>
          <p:nvPr/>
        </p:nvSpPr>
        <p:spPr>
          <a:xfrm>
            <a:off x="524719" y="431200"/>
            <a:ext cx="1411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</a:t>
            </a:r>
          </a:p>
          <a:p>
            <a:r>
              <a:rPr lang="en-US" dirty="0">
                <a:solidFill>
                  <a:schemeClr val="bg1"/>
                </a:solidFill>
              </a:rPr>
              <a:t>Filesystem</a:t>
            </a:r>
          </a:p>
          <a:p>
            <a:r>
              <a:rPr lang="en-US" dirty="0">
                <a:solidFill>
                  <a:schemeClr val="bg1"/>
                </a:solidFill>
              </a:rPr>
              <a:t>READ-ONLY!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E9385-F6FE-40A6-B1DD-DAAC335B6BF5}"/>
              </a:ext>
            </a:extLst>
          </p:cNvPr>
          <p:cNvSpPr txBox="1"/>
          <p:nvPr/>
        </p:nvSpPr>
        <p:spPr>
          <a:xfrm>
            <a:off x="4578065" y="1275899"/>
            <a:ext cx="1583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Template</a:t>
            </a:r>
          </a:p>
          <a:p>
            <a:r>
              <a:rPr lang="en-US" dirty="0">
                <a:solidFill>
                  <a:schemeClr val="bg1"/>
                </a:solidFill>
              </a:rPr>
              <a:t>Writable</a:t>
            </a:r>
          </a:p>
          <a:p>
            <a:r>
              <a:rPr lang="en-US" dirty="0">
                <a:solidFill>
                  <a:schemeClr val="bg1"/>
                </a:solidFill>
              </a:rPr>
              <a:t>Filesystem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E451DE-DC7A-4642-BC37-83B144BA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45" y="1518212"/>
            <a:ext cx="2029108" cy="50203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2B1F34-2B10-484A-9393-9A1A3D56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688" y="2672746"/>
            <a:ext cx="1581371" cy="2743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F41CA0-3231-42D9-AD41-88EDC1C48FA9}"/>
              </a:ext>
            </a:extLst>
          </p:cNvPr>
          <p:cNvSpPr txBox="1"/>
          <p:nvPr/>
        </p:nvSpPr>
        <p:spPr>
          <a:xfrm>
            <a:off x="2298470" y="2203442"/>
            <a:ext cx="232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Some of these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just empty mount points for those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6CB44-E0CF-4DF1-9E6C-F717DC57575A}"/>
              </a:ext>
            </a:extLst>
          </p:cNvPr>
          <p:cNvCxnSpPr>
            <a:cxnSpLocks/>
          </p:cNvCxnSpPr>
          <p:nvPr/>
        </p:nvCxnSpPr>
        <p:spPr>
          <a:xfrm flipH="1">
            <a:off x="1715398" y="2381956"/>
            <a:ext cx="9600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E93CE1-A0C2-49D4-993C-322B4A88D97C}"/>
              </a:ext>
            </a:extLst>
          </p:cNvPr>
          <p:cNvCxnSpPr>
            <a:cxnSpLocks/>
          </p:cNvCxnSpPr>
          <p:nvPr/>
        </p:nvCxnSpPr>
        <p:spPr>
          <a:xfrm>
            <a:off x="3820460" y="3680770"/>
            <a:ext cx="9736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AE55C6-9B8F-4D76-8B9C-32EC8DF0BBBD}"/>
              </a:ext>
            </a:extLst>
          </p:cNvPr>
          <p:cNvSpPr txBox="1"/>
          <p:nvPr/>
        </p:nvSpPr>
        <p:spPr>
          <a:xfrm>
            <a:off x="2422196" y="5566646"/>
            <a:ext cx="4877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make a copy of the writable template filesystem for each jail.  It is then customized based on the jail’s specific needs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4E70B-0690-4EA8-8E8A-8E03F92AE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295" y="163840"/>
            <a:ext cx="1505160" cy="3010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B62EB5-924B-4A12-BAAF-53FCD66E94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8694" y="143410"/>
            <a:ext cx="1381318" cy="29817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97E924-9BA8-4A65-8B7E-60F71CA49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7017" y="141657"/>
            <a:ext cx="1438476" cy="27531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48BAE8-20C0-4D46-B294-5641C5B4D5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1029" y="3318689"/>
            <a:ext cx="1371791" cy="27912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D2E57B-A3CA-4F84-B628-DDC90E7896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0833" y="3318689"/>
            <a:ext cx="1390844" cy="32198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ADF9040-4237-4BFF-99C1-3A4CA2CABB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9888" y="3318689"/>
            <a:ext cx="1314633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9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2F07C0A-491F-4666-8C94-56D998FAA104}"/>
              </a:ext>
            </a:extLst>
          </p:cNvPr>
          <p:cNvSpPr txBox="1"/>
          <p:nvPr/>
        </p:nvSpPr>
        <p:spPr>
          <a:xfrm>
            <a:off x="935181" y="1853367"/>
            <a:ext cx="1032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jail is not active, its “chroot” directory is completely empty!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04ED3AC-0652-477F-9D76-7CDC1631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05" y="553361"/>
            <a:ext cx="5793189" cy="109421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/>
              <a:t>“Thin Jails”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9B611A-652D-4433-B29B-609ACCB9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4" y="2704022"/>
            <a:ext cx="11784070" cy="30293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A02561-EF6F-4FDB-AF9A-58F64C408F65}"/>
              </a:ext>
            </a:extLst>
          </p:cNvPr>
          <p:cNvSpPr txBox="1"/>
          <p:nvPr/>
        </p:nvSpPr>
        <p:spPr>
          <a:xfrm>
            <a:off x="935181" y="5842974"/>
            <a:ext cx="1032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folder is just a mount-point for the read-only root filesystem</a:t>
            </a:r>
          </a:p>
        </p:txBody>
      </p:sp>
    </p:spTree>
    <p:extLst>
      <p:ext uri="{BB962C8B-B14F-4D97-AF65-F5344CB8AC3E}">
        <p14:creationId xmlns:p14="http://schemas.microsoft.com/office/powerpoint/2010/main" val="137038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2F07C0A-491F-4666-8C94-56D998FAA104}"/>
              </a:ext>
            </a:extLst>
          </p:cNvPr>
          <p:cNvSpPr txBox="1"/>
          <p:nvPr/>
        </p:nvSpPr>
        <p:spPr>
          <a:xfrm>
            <a:off x="903311" y="1819913"/>
            <a:ext cx="4672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jail is started, the read-only root filesystem is the first thing mounted.</a:t>
            </a:r>
          </a:p>
          <a:p>
            <a:endParaRPr lang="en-US" sz="2400" dirty="0"/>
          </a:p>
          <a:p>
            <a:r>
              <a:rPr lang="en-US" sz="2400" dirty="0"/>
              <a:t>Then the writable filesystem is mounted at specific mount-points on top of that.  These mounts will vary depending on the jail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04ED3AC-0652-477F-9D76-7CDC1631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04" y="193143"/>
            <a:ext cx="5793189" cy="109421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/>
              <a:t>“Thin Jails”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42C92-E242-4BAD-A012-360C1D5D9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b="3249"/>
          <a:stretch/>
        </p:blipFill>
        <p:spPr>
          <a:xfrm>
            <a:off x="5932449" y="913570"/>
            <a:ext cx="6047616" cy="5751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B2F76-A708-4AC9-BB43-0EB6590F2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55"/>
          <a:stretch/>
        </p:blipFill>
        <p:spPr>
          <a:xfrm>
            <a:off x="7407697" y="2470945"/>
            <a:ext cx="4215591" cy="3010320"/>
          </a:xfrm>
          <a:prstGeom prst="rect">
            <a:avLst/>
          </a:prstGeom>
          <a:effectLst>
            <a:glow rad="165100">
              <a:schemeClr val="bg1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3037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2F07C0A-491F-4666-8C94-56D998FAA104}"/>
              </a:ext>
            </a:extLst>
          </p:cNvPr>
          <p:cNvSpPr txBox="1"/>
          <p:nvPr/>
        </p:nvSpPr>
        <p:spPr>
          <a:xfrm>
            <a:off x="568710" y="1853367"/>
            <a:ext cx="111245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It is sometimes necessary for jails to interact with each other.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example, the Java and PHP jails need to interact with the Database jail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web server jail needs to interact with Java and PHP in order to send them requests and forward their responses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This is accomplished one of two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Loopback interface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lo0</a:t>
            </a:r>
            <a:r>
              <a:rPr lang="en-US" sz="2400" dirty="0"/>
              <a:t> , aka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127.0.0.0/8</a:t>
            </a:r>
            <a:r>
              <a:rPr lang="en-US" sz="24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Unix sockets!!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04ED3AC-0652-477F-9D76-7CDC1631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902" y="726539"/>
            <a:ext cx="7316196" cy="1094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/>
              <a:t>Interactions between jails</a:t>
            </a:r>
          </a:p>
        </p:txBody>
      </p:sp>
    </p:spTree>
    <p:extLst>
      <p:ext uri="{BB962C8B-B14F-4D97-AF65-F5344CB8AC3E}">
        <p14:creationId xmlns:p14="http://schemas.microsoft.com/office/powerpoint/2010/main" val="92845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2F07C0A-491F-4666-8C94-56D998FAA104}"/>
              </a:ext>
            </a:extLst>
          </p:cNvPr>
          <p:cNvSpPr txBox="1"/>
          <p:nvPr/>
        </p:nvSpPr>
        <p:spPr>
          <a:xfrm>
            <a:off x="533736" y="1884219"/>
            <a:ext cx="111245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 Unix socket is just a file </a:t>
            </a:r>
            <a:r>
              <a:rPr lang="en-US" sz="2400" dirty="0"/>
              <a:t>(…like everything in the Unix world)</a:t>
            </a:r>
            <a:r>
              <a:rPr lang="en-US" sz="3200" dirty="0"/>
              <a:t> that allows other processes to communicate with the process which owns the socket</a:t>
            </a:r>
            <a:br>
              <a:rPr lang="en-US" sz="3200" dirty="0"/>
            </a:br>
            <a:endParaRPr lang="en-US" sz="32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Typically located in /var/run/service-name/</a:t>
            </a:r>
            <a:r>
              <a:rPr lang="en-US" sz="3200" dirty="0" err="1"/>
              <a:t>service.sock</a:t>
            </a:r>
            <a:br>
              <a:rPr lang="en-US" sz="3200" dirty="0"/>
            </a:br>
            <a:r>
              <a:rPr lang="en-US" sz="2400" dirty="0"/>
              <a:t>									(e.g. /var/run/</a:t>
            </a:r>
            <a:r>
              <a:rPr lang="en-US" sz="2400" dirty="0" err="1"/>
              <a:t>mysql</a:t>
            </a:r>
            <a:r>
              <a:rPr lang="en-US" sz="2400" dirty="0"/>
              <a:t>/</a:t>
            </a:r>
            <a:r>
              <a:rPr lang="en-US" sz="2400" dirty="0" err="1"/>
              <a:t>mysql.sock</a:t>
            </a:r>
            <a:r>
              <a:rPr lang="en-US" sz="2400" dirty="0"/>
              <a:t>)</a:t>
            </a:r>
            <a:endParaRPr lang="en-US" sz="32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Unix sockets require less overhead than the loopback interface.  IP/TCP networking stack not needed!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04ED3AC-0652-477F-9D76-7CDC1631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901" y="532576"/>
            <a:ext cx="7316196" cy="13516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/>
              <a:t>Interactions between jails:</a:t>
            </a:r>
            <a:br>
              <a:rPr lang="en-US" sz="4400" dirty="0"/>
            </a:br>
            <a:r>
              <a:rPr lang="en-US" sz="4400" dirty="0"/>
              <a:t>Unix Sockets!</a:t>
            </a:r>
          </a:p>
        </p:txBody>
      </p:sp>
    </p:spTree>
    <p:extLst>
      <p:ext uri="{BB962C8B-B14F-4D97-AF65-F5344CB8AC3E}">
        <p14:creationId xmlns:p14="http://schemas.microsoft.com/office/powerpoint/2010/main" val="281097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3DD6B918-9FB9-4EC4-B5BA-1942D088C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7" r="14201"/>
          <a:stretch/>
        </p:blipFill>
        <p:spPr>
          <a:xfrm>
            <a:off x="4054763" y="3772376"/>
            <a:ext cx="1679140" cy="2438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04ED3AC-0652-477F-9D76-7CDC1631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322" y="4332501"/>
            <a:ext cx="4213316" cy="1905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400" dirty="0"/>
              <a:t>MOUNT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C1107-7F4B-4FC7-8781-10FBC54E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3" y="725342"/>
            <a:ext cx="2078182" cy="2078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7F22C-DEEF-4857-9AEA-F49715CBD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07" r="27083"/>
          <a:stretch/>
        </p:blipFill>
        <p:spPr>
          <a:xfrm>
            <a:off x="2099712" y="1265174"/>
            <a:ext cx="1001583" cy="998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CC8811-B4D1-44BF-A382-8F243C5FD1CB}"/>
              </a:ext>
            </a:extLst>
          </p:cNvPr>
          <p:cNvSpPr txBox="1"/>
          <p:nvPr/>
        </p:nvSpPr>
        <p:spPr>
          <a:xfrm>
            <a:off x="549981" y="2346488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/jails/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/var/run/mysql/mysql.sock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CCC24-C074-40EF-B9AE-8910BB880BAA}"/>
              </a:ext>
            </a:extLst>
          </p:cNvPr>
          <p:cNvSpPr txBox="1"/>
          <p:nvPr/>
        </p:nvSpPr>
        <p:spPr>
          <a:xfrm>
            <a:off x="1231932" y="596469"/>
            <a:ext cx="204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 Jail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37573B-A73C-480D-BAAD-B2D03A6C9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3" y="4544008"/>
            <a:ext cx="2078182" cy="2078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779301-877F-4E1F-A6A9-A9448EC2C0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07" r="27083"/>
          <a:stretch/>
        </p:blipFill>
        <p:spPr>
          <a:xfrm>
            <a:off x="2099712" y="5083840"/>
            <a:ext cx="1001583" cy="9985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24CEC7-A912-4DE5-AB17-B678662FBC5E}"/>
              </a:ext>
            </a:extLst>
          </p:cNvPr>
          <p:cNvSpPr txBox="1"/>
          <p:nvPr/>
        </p:nvSpPr>
        <p:spPr>
          <a:xfrm>
            <a:off x="549981" y="6167607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/jails/java/var/run/mysql/mysql.sock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2C7D0-020F-466F-A457-1C607DFAF926}"/>
              </a:ext>
            </a:extLst>
          </p:cNvPr>
          <p:cNvSpPr txBox="1"/>
          <p:nvPr/>
        </p:nvSpPr>
        <p:spPr>
          <a:xfrm>
            <a:off x="1250112" y="4422639"/>
            <a:ext cx="204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 Jail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73473F0-7FD7-4726-8799-0CB7C84754D7}"/>
              </a:ext>
            </a:extLst>
          </p:cNvPr>
          <p:cNvSpPr/>
          <p:nvPr/>
        </p:nvSpPr>
        <p:spPr>
          <a:xfrm>
            <a:off x="1512565" y="3003060"/>
            <a:ext cx="1480555" cy="1260763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 w="101600">
            <a:solidFill>
              <a:schemeClr val="bg1"/>
            </a:solidFill>
          </a:ln>
          <a:effectLst>
            <a:glow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920A77B-2879-4DAA-BDA0-1DE767873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6234" flipH="1" flipV="1">
            <a:off x="2846890" y="4726237"/>
            <a:ext cx="1219699" cy="12196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90AA17B-0A64-4E06-9F07-F027CF2EFBEF}"/>
              </a:ext>
            </a:extLst>
          </p:cNvPr>
          <p:cNvSpPr txBox="1"/>
          <p:nvPr/>
        </p:nvSpPr>
        <p:spPr>
          <a:xfrm>
            <a:off x="4177894" y="448563"/>
            <a:ext cx="79994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/>
              <a:t>Because the socket is a file in a dedicated folder, how can we allow another jail </a:t>
            </a:r>
            <a:r>
              <a:rPr lang="en-US" sz="3600"/>
              <a:t>to access it?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96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5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4293BD5-C791-47EF-B7C9-87B7A39DD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07" y="0"/>
            <a:ext cx="11164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4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5793189" cy="2720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What is BSD?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28775"/>
            <a:ext cx="8250046" cy="437197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Berkley Software Distribution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(aka Berkley Standard Distribution)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UC-Berkley offshoot of the original Research Unix from AT&amp;T Bell Labs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First released March 9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, 1978</a:t>
            </a:r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5793189" cy="2720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What is BSD?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04" y="1628775"/>
            <a:ext cx="11173523" cy="4371973"/>
          </a:xfrm>
        </p:spPr>
        <p:txBody>
          <a:bodyPr vert="horz" lIns="91440" tIns="45720" rIns="91440" bIns="45720" rtlCol="0" anchor="t" anchorCtr="0"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Original BSD was last released June 1995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Modern open-source offshoots</a:t>
            </a:r>
          </a:p>
          <a:p>
            <a:pPr marL="10287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NetBSD (April 1993 – First open-source BSD)</a:t>
            </a:r>
          </a:p>
          <a:p>
            <a:pPr marL="10287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FreeBSD (November 1993 – Most popular stand-alone BSD today)</a:t>
            </a:r>
          </a:p>
          <a:p>
            <a:pPr marL="10287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OpenBSD (July 1996 – Security-focused fork of NetBSD)</a:t>
            </a:r>
          </a:p>
          <a:p>
            <a:pPr marL="10287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DragonFly BSD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(July 2004</a:t>
            </a:r>
            <a:r>
              <a:rPr lang="en-US" sz="2000" dirty="0">
                <a:solidFill>
                  <a:schemeClr val="tx1"/>
                </a:solidFill>
              </a:rPr>
              <a:t> – Multi-process-focused fork of FreeBSD)</a:t>
            </a:r>
          </a:p>
          <a:p>
            <a:pPr marL="10287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Darwin (November 2000</a:t>
            </a:r>
            <a:r>
              <a:rPr lang="en-US" sz="2000" dirty="0">
                <a:solidFill>
                  <a:schemeClr val="tx1"/>
                </a:solidFill>
              </a:rPr>
              <a:t> – By Apple, is the foundation for OSX/macOS and iOS)</a:t>
            </a:r>
          </a:p>
          <a:p>
            <a:pPr marL="10287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TrueOS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FreeNAS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GhostBSD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TrueNAS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OpenNAS</a:t>
            </a:r>
            <a:r>
              <a:rPr lang="en-US" sz="2400" dirty="0">
                <a:solidFill>
                  <a:schemeClr val="tx1"/>
                </a:solidFill>
              </a:rPr>
              <a:t>,  …and many others! </a:t>
            </a:r>
          </a:p>
        </p:txBody>
      </p:sp>
    </p:spTree>
    <p:extLst>
      <p:ext uri="{BB962C8B-B14F-4D97-AF65-F5344CB8AC3E}">
        <p14:creationId xmlns:p14="http://schemas.microsoft.com/office/powerpoint/2010/main" val="379005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7251"/>
            <a:ext cx="9631681" cy="2720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BSDs (and code from BSDs) used 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38" y="1628775"/>
            <a:ext cx="11173523" cy="4760874"/>
          </a:xfrm>
        </p:spPr>
        <p:txBody>
          <a:bodyPr vert="horz" lIns="91440" tIns="45720" rIns="91440" bIns="45720" rtlCol="0" anchor="t" anchorCtr="0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Apple OS’s (Apple also heavily borrows code from FreeBSD and others)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Windows TCP/IP stack (discontinued…?)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Apache Software Foundation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PlayStation 3, 4, and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Nintendo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NetFlix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Cisco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Microsoft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pfSense</a:t>
            </a:r>
            <a:r>
              <a:rPr lang="en-US" sz="2400" dirty="0">
                <a:solidFill>
                  <a:schemeClr val="tx1"/>
                </a:solidFill>
              </a:rPr>
              <a:t> (firewall)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Many others!!!!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BE166-295B-407E-9395-AD96E2DE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439" y="1894602"/>
            <a:ext cx="1879833" cy="1879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9011F-8426-4AD8-B980-7AFBA0B2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123" y="2251009"/>
            <a:ext cx="1881864" cy="1661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BC6E15-81AF-438B-A70F-81E427C4C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720" y="1288376"/>
            <a:ext cx="1540096" cy="27208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38C28D-5E66-402C-8E65-029891267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439" y="3701109"/>
            <a:ext cx="2256002" cy="16920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0C37F-AA0E-48E9-A496-72C16A420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2979" y="4780736"/>
            <a:ext cx="2489967" cy="19297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4BBB505-C59F-43BB-A3EA-2DF64F7FE0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719" y="4883568"/>
            <a:ext cx="4238929" cy="23843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EDF03E-502B-4D1A-9D04-2622FEE44D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0014" y="3875701"/>
            <a:ext cx="2082263" cy="20822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E376B16-5BBB-4CE1-A5DE-38424ACE0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7130" y="3407326"/>
            <a:ext cx="2987377" cy="15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05" y="543633"/>
            <a:ext cx="5793189" cy="1094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/>
              <a:t>Linux vs BSDs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3EF42-E1CE-4F2F-8C0C-3924AD384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87" y="1456694"/>
            <a:ext cx="4427542" cy="489065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AF55430-E263-40F1-B066-0E5C56F52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519" y="1090738"/>
            <a:ext cx="4854149" cy="52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2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322" y="500417"/>
            <a:ext cx="5793189" cy="1094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/>
              <a:t>Linux vs BSDs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7018"/>
            <a:ext cx="4315522" cy="4573731"/>
          </a:xfrm>
        </p:spPr>
        <p:txBody>
          <a:bodyPr vert="horz" lIns="91440" tIns="45720" rIns="91440" bIns="45720" rtlCol="0" anchor="t" anchorCtr="0">
            <a:normAutofit fontScale="92500" lnSpcReduction="10000"/>
          </a:bodyPr>
          <a:lstStyle/>
          <a:p>
            <a:pPr algn="r">
              <a:lnSpc>
                <a:spcPct val="2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GNU license (“copyleft”)</a:t>
            </a:r>
          </a:p>
          <a:p>
            <a:pPr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Kernel ONLY</a:t>
            </a:r>
          </a:p>
          <a:p>
            <a:pPr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Most distros not POSIX compliant</a:t>
            </a:r>
          </a:p>
          <a:p>
            <a:pPr algn="r">
              <a:lnSpc>
                <a:spcPct val="2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Wide variation in distros</a:t>
            </a:r>
          </a:p>
          <a:p>
            <a:pPr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Trendy &amp; cool, More familiarity</a:t>
            </a:r>
          </a:p>
          <a:p>
            <a:pPr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More customizable</a:t>
            </a:r>
          </a:p>
          <a:p>
            <a:pPr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More software options available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A8AEA5-D1D4-4027-9A5A-5AF25DBCBBD6}"/>
              </a:ext>
            </a:extLst>
          </p:cNvPr>
          <p:cNvSpPr txBox="1">
            <a:spLocks/>
          </p:cNvSpPr>
          <p:nvPr/>
        </p:nvSpPr>
        <p:spPr>
          <a:xfrm>
            <a:off x="4772722" y="1427018"/>
            <a:ext cx="7292898" cy="45737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BSD license </a:t>
            </a:r>
            <a:r>
              <a:rPr lang="en-US" sz="1700" dirty="0"/>
              <a:t>(doesn’t require that re-used code remain open-source)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Entire OS as a whole package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Mostly POSIX compliant (not certified)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Relatively standardized with other BSDs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Highly stable, highly predictable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More secure. More efficient networking stack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Most software packages only available as “ports”</a:t>
            </a:r>
          </a:p>
        </p:txBody>
      </p:sp>
    </p:spTree>
    <p:extLst>
      <p:ext uri="{BB962C8B-B14F-4D97-AF65-F5344CB8AC3E}">
        <p14:creationId xmlns:p14="http://schemas.microsoft.com/office/powerpoint/2010/main" val="76812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04" y="534564"/>
            <a:ext cx="5793189" cy="109421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/>
              <a:t>Linux vs BSDs</a:t>
            </a:r>
            <a:br>
              <a:rPr lang="en-US" sz="4400" dirty="0"/>
            </a:br>
            <a:r>
              <a:rPr lang="en-US" dirty="0">
                <a:solidFill>
                  <a:schemeClr val="tx1"/>
                </a:solidFill>
              </a:rPr>
              <a:t>Commonalities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C914A3-F049-451A-BC9A-6597100D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27" y="1996067"/>
            <a:ext cx="10738624" cy="4393581"/>
          </a:xfrm>
        </p:spPr>
        <p:txBody>
          <a:bodyPr vert="horz" lIns="91440" tIns="45720" rIns="91440" bIns="45720" rtlCol="0" anchor="t" anchorCtr="0"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Unix Derivatives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Written primarily in C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Share many shell commands and packages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Open-source.  Maintained by a community of developers</a:t>
            </a:r>
          </a:p>
          <a:p>
            <a:pPr marL="1028700" lvl="1" indent="-34290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Linux is a larger &amp; less organized community, and</a:t>
            </a:r>
            <a:r>
              <a:rPr lang="en-US" sz="1600" dirty="0"/>
              <a:t> ostensibly led by a single personality, Linus Torvalds</a:t>
            </a:r>
          </a:p>
          <a:p>
            <a:pPr marL="1028700" lvl="1" indent="-34290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BSD communities are smaller &amp; tighter-knit, without a “cult of personality”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Used in a wide variety of situations, from Web Servers to IOT/embedded systems to desktop PCs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2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04" y="534564"/>
            <a:ext cx="5793189" cy="109421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/>
              <a:t>FreeBSD “Jails”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C914A3-F049-451A-BC9A-6597100D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38" y="1996067"/>
            <a:ext cx="11173523" cy="4393581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Lightweight virtualization</a:t>
            </a:r>
          </a:p>
          <a:p>
            <a:pPr marL="1028700" lvl="1" indent="-34290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“Containerization” similar to Docker (or AWS Lambda?)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Implemented at the Kernel level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First introduced in FreeBSD 4.0, released March 2000</a:t>
            </a:r>
          </a:p>
          <a:p>
            <a:pPr marL="1028700" lvl="1" indent="-342900">
              <a:lnSpc>
                <a:spcPct val="150000"/>
              </a:lnSpc>
            </a:pPr>
            <a:r>
              <a:rPr lang="en-US" dirty="0"/>
              <a:t>Comparison: Docker released March 2013 (!!!)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Built on “chroot” environment</a:t>
            </a:r>
          </a:p>
        </p:txBody>
      </p:sp>
    </p:spTree>
    <p:extLst>
      <p:ext uri="{BB962C8B-B14F-4D97-AF65-F5344CB8AC3E}">
        <p14:creationId xmlns:p14="http://schemas.microsoft.com/office/powerpoint/2010/main" val="82264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404" y="534564"/>
            <a:ext cx="5793189" cy="109421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/>
              <a:t>Why “Jails”?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C914A3-F049-451A-BC9A-6597100D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38" y="1081668"/>
            <a:ext cx="11173523" cy="5386039"/>
          </a:xfrm>
        </p:spPr>
        <p:txBody>
          <a:bodyPr vert="horz" lIns="91440" tIns="45720" rIns="91440" bIns="45720" rtlCol="0" anchor="t" anchorCtr="0"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en-US" sz="6900" dirty="0">
                <a:solidFill>
                  <a:schemeClr val="tx1"/>
                </a:solidFill>
              </a:rPr>
              <a:t>SECURITY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Most services run (in-part) with root privileges (!!!)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If one app or service is compromised, a “jail” prevents attackers from </a:t>
            </a:r>
            <a:r>
              <a:rPr lang="en-US" sz="3600" dirty="0" err="1"/>
              <a:t>comprimising</a:t>
            </a:r>
            <a:r>
              <a:rPr lang="en-US" sz="3600" dirty="0"/>
              <a:t> other apps/services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Principle of least privilege</a:t>
            </a:r>
          </a:p>
        </p:txBody>
      </p:sp>
    </p:spTree>
    <p:extLst>
      <p:ext uri="{BB962C8B-B14F-4D97-AF65-F5344CB8AC3E}">
        <p14:creationId xmlns:p14="http://schemas.microsoft.com/office/powerpoint/2010/main" val="42383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712</TotalTime>
  <Words>896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Trebuchet MS</vt:lpstr>
      <vt:lpstr>Berlin</vt:lpstr>
      <vt:lpstr>FreeBSD server</vt:lpstr>
      <vt:lpstr>What is BSD?</vt:lpstr>
      <vt:lpstr>What is BSD?</vt:lpstr>
      <vt:lpstr>BSDs (and code from BSDs) used in:</vt:lpstr>
      <vt:lpstr>Linux vs BSDs</vt:lpstr>
      <vt:lpstr>Linux vs BSDs</vt:lpstr>
      <vt:lpstr>Linux vs BSDs Commonalities </vt:lpstr>
      <vt:lpstr>FreeBSD “Jails” </vt:lpstr>
      <vt:lpstr>Why “Jails”? </vt:lpstr>
      <vt:lpstr>“Thin Jails” </vt:lpstr>
      <vt:lpstr>PowerPoint Presentation</vt:lpstr>
      <vt:lpstr>“Thin Jails” </vt:lpstr>
      <vt:lpstr>“Thin Jails” </vt:lpstr>
      <vt:lpstr>Interactions between jails</vt:lpstr>
      <vt:lpstr>Interactions between jails: Unix Sockets!</vt:lpstr>
      <vt:lpstr>MOUNT IT!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server</dc:title>
  <dc:creator>Anderson, Bill J</dc:creator>
  <cp:lastModifiedBy>Anderson, Bill J</cp:lastModifiedBy>
  <cp:revision>12</cp:revision>
  <dcterms:created xsi:type="dcterms:W3CDTF">2022-04-05T21:34:54Z</dcterms:created>
  <dcterms:modified xsi:type="dcterms:W3CDTF">2022-04-06T17:29:32Z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