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83" r:id="rId11"/>
    <p:sldId id="266" r:id="rId12"/>
    <p:sldId id="265" r:id="rId13"/>
    <p:sldId id="267" r:id="rId14"/>
    <p:sldId id="270" r:id="rId15"/>
    <p:sldId id="269" r:id="rId16"/>
    <p:sldId id="274" r:id="rId17"/>
    <p:sldId id="275" r:id="rId18"/>
    <p:sldId id="271" r:id="rId19"/>
    <p:sldId id="272" r:id="rId20"/>
    <p:sldId id="273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</p:sldIdLst>
  <p:sldSz cx="9144000" cy="6858000" type="screen4x3"/>
  <p:notesSz cx="6991350" cy="92805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6"/>
  </p:normalViewPr>
  <p:slideViewPr>
    <p:cSldViewPr>
      <p:cViewPr varScale="1">
        <p:scale>
          <a:sx n="98" d="100"/>
          <a:sy n="98" d="100"/>
        </p:scale>
        <p:origin x="10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FB5F3A5B-410C-754E-9987-2A7E65B38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791CE7E-2DB1-AB4A-8C8E-005B7F3FE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4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FD3DA-632A-CC43-8403-2A9EE2BA3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32FB1-6C00-E64C-AB3F-E10D8FC8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1660C-60EC-D649-A305-1352AABE3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FBAAB-2393-084C-83E0-A8A472278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10C13-B7D4-784D-BA1E-958BB57C1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F9977-8DB9-024C-8151-0BE922511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46593-766E-EE43-B54D-54225A883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D6A72-4471-1A4B-9C4C-097374925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24708-F49B-2B40-B789-B089BB8FE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8C37-9FA1-E942-B2D0-DD0EA0C83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B2E3F-79B7-9049-9F06-F41068B44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EBD8AAA2-4860-5340-B450-CD62D8547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A249C-34CD-A44A-BBE1-281F0632528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When does Join(R,S) ≠ Join(S,R)?</a:t>
            </a:r>
            <a:br>
              <a:rPr lang="en-US" dirty="0">
                <a:cs typeface="+mj-cs"/>
              </a:rPr>
            </a:br>
            <a:r>
              <a:rPr lang="en-US" sz="2800" dirty="0">
                <a:cs typeface="+mj-cs"/>
              </a:rPr>
              <a:t>Physical Plan Trees, </a:t>
            </a:r>
            <a:br>
              <a:rPr lang="en-US" sz="2800" dirty="0">
                <a:cs typeface="+mj-cs"/>
              </a:rPr>
            </a:br>
            <a:r>
              <a:rPr lang="en-US" sz="2800" dirty="0">
                <a:cs typeface="+mj-cs"/>
              </a:rPr>
              <a:t>Cost Related Adornments</a:t>
            </a:r>
            <a:br>
              <a:rPr lang="en-US" sz="2800" dirty="0">
                <a:cs typeface="+mj-cs"/>
              </a:rPr>
            </a:br>
            <a:r>
              <a:rPr lang="en-US" sz="2800" dirty="0">
                <a:cs typeface="+mj-cs"/>
              </a:rPr>
              <a:t>&amp;</a:t>
            </a:r>
            <a:br>
              <a:rPr lang="en-US" sz="2800" dirty="0">
                <a:cs typeface="+mj-cs"/>
              </a:rPr>
            </a:br>
            <a:r>
              <a:rPr lang="en-US" sz="2800" dirty="0">
                <a:cs typeface="+mj-cs"/>
              </a:rPr>
              <a:t>Block Nested-Loops </a:t>
            </a:r>
            <a:endParaRPr lang="en-US" sz="4800" dirty="0"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772400" cy="2895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Reading: Ch. 15.1 </a:t>
            </a:r>
            <a:r>
              <a:rPr lang="mr-IN" sz="2000" dirty="0">
                <a:cs typeface="+mn-cs"/>
              </a:rPr>
              <a:t>–</a:t>
            </a:r>
            <a:r>
              <a:rPr lang="en-US" sz="2000" dirty="0">
                <a:cs typeface="+mn-cs"/>
              </a:rPr>
              <a:t> 15.3</a:t>
            </a:r>
          </a:p>
          <a:p>
            <a:pPr lvl="1" eaLnBrk="1" hangingPunct="1">
              <a:lnSpc>
                <a:spcPct val="6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2000" dirty="0">
                <a:cs typeface="+mn-cs"/>
              </a:rPr>
              <a:t>Objectives: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Population of SQL expression tree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with operators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cost attributes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Storage Manager Interface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access paths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Block-nested loops</a:t>
            </a:r>
          </a:p>
          <a:p>
            <a:pPr lvl="1" eaLnBrk="1" hangingPunct="1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FB522-4D5E-6448-AFC0-AF3FDCE2324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Table Scan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7127" name="Group 23"/>
          <p:cNvGraphicFramePr>
            <a:graphicFrameLocks noGrp="1"/>
          </p:cNvGraphicFramePr>
          <p:nvPr/>
        </p:nvGraphicFramePr>
        <p:xfrm>
          <a:off x="5791200" y="2819400"/>
          <a:ext cx="1600200" cy="13223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scanNode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table() 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//e.g.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3352800" y="2743200"/>
            <a:ext cx="914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cs typeface="+mn-cs"/>
              </a:rPr>
              <a:t>scan(R)</a:t>
            </a:r>
            <a:endParaRPr lang="en-US">
              <a:cs typeface="+mn-cs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 flipV="1">
            <a:off x="3733800" y="15240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82645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3E3EE-A989-CE4D-B52E-C16EDAFC3E0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Scans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958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u="sng" dirty="0">
                <a:cs typeface="+mn-cs"/>
              </a:rPr>
              <a:t>Index scan</a:t>
            </a:r>
            <a:r>
              <a:rPr lang="en-US" dirty="0">
                <a:cs typeface="+mn-cs"/>
              </a:rPr>
              <a:t> : Use an access-path that takes a select predicate:</a:t>
            </a:r>
          </a:p>
          <a:p>
            <a:pPr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</a:rPr>
              <a:t>Physical operator: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sz="2800" u="sng" dirty="0" err="1">
                <a:cs typeface="+mn-cs"/>
              </a:rPr>
              <a:t>indexScan</a:t>
            </a:r>
            <a:r>
              <a:rPr lang="en-US" sz="2800" u="sng" dirty="0">
                <a:cs typeface="+mn-cs"/>
              </a:rPr>
              <a:t>(R , </a:t>
            </a:r>
            <a:r>
              <a:rPr lang="en-US" dirty="0">
                <a:latin typeface="Symbol" charset="0"/>
                <a:cs typeface="+mn-cs"/>
                <a:sym typeface="Symbol" charset="0"/>
              </a:rPr>
              <a:t>s&lt; </a:t>
            </a:r>
            <a:r>
              <a:rPr lang="en-US" sz="2800" dirty="0" err="1">
                <a:cs typeface="+mn-cs"/>
              </a:rPr>
              <a:t>arg</a:t>
            </a:r>
            <a:r>
              <a:rPr lang="en-US" sz="2800" dirty="0">
                <a:cs typeface="+mn-cs"/>
              </a:rPr>
              <a:t>&gt;</a:t>
            </a:r>
            <a:r>
              <a:rPr lang="en-US" sz="2800" u="sng" dirty="0">
                <a:cs typeface="+mn-cs"/>
              </a:rPr>
              <a:t>)</a:t>
            </a:r>
            <a:r>
              <a:rPr lang="en-US" dirty="0">
                <a:cs typeface="+mn-cs"/>
              </a:rPr>
              <a:t> 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5867400" y="4191000"/>
            <a:ext cx="2438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cs typeface="+mn-cs"/>
              </a:rPr>
              <a:t>indexScan(R, </a:t>
            </a:r>
            <a:r>
              <a:rPr lang="en-US" sz="2000">
                <a:latin typeface="Symbol" charset="0"/>
                <a:cs typeface="+mn-cs"/>
                <a:sym typeface="Symbol" charset="0"/>
              </a:rPr>
              <a:t>s&lt; </a:t>
            </a:r>
            <a:r>
              <a:rPr lang="en-US" sz="1800">
                <a:cs typeface="+mn-cs"/>
              </a:rPr>
              <a:t>arg&gt;</a:t>
            </a:r>
            <a:r>
              <a:rPr lang="en-US" sz="1800" u="sng">
                <a:cs typeface="+mn-cs"/>
              </a:rPr>
              <a:t>)</a:t>
            </a:r>
            <a:endParaRPr lang="en-US" sz="2000">
              <a:cs typeface="+mn-cs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 flipV="1">
            <a:off x="6858000" y="29718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51DBF-B55B-F147-B8F0-32C26ECBC5E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Index 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8691" name="Group 19"/>
          <p:cNvGraphicFramePr>
            <a:graphicFrameLocks noGrp="1"/>
          </p:cNvGraphicFramePr>
          <p:nvPr/>
        </p:nvGraphicFramePr>
        <p:xfrm>
          <a:off x="5867400" y="2438400"/>
          <a:ext cx="1371600" cy="124304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scanNode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table()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predicate()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2743200" y="2743200"/>
            <a:ext cx="2438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cs typeface="+mn-cs"/>
              </a:rPr>
              <a:t>indexScan(R, </a:t>
            </a:r>
            <a:r>
              <a:rPr lang="en-US" sz="2000">
                <a:latin typeface="Symbol" charset="0"/>
                <a:cs typeface="+mn-cs"/>
                <a:sym typeface="Symbol" charset="0"/>
              </a:rPr>
              <a:t>s&lt; </a:t>
            </a:r>
            <a:r>
              <a:rPr lang="en-US" sz="1800">
                <a:cs typeface="+mn-cs"/>
              </a:rPr>
              <a:t>arg&gt;</a:t>
            </a:r>
            <a:r>
              <a:rPr lang="en-US" sz="1800" u="sng">
                <a:cs typeface="+mn-cs"/>
              </a:rPr>
              <a:t>)</a:t>
            </a:r>
            <a:endParaRPr lang="en-US" sz="20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82645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8C3D8-09AE-7847-B421-F343C384944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Cost &amp; Other properties </a:t>
            </a:r>
            <a:r>
              <a:rPr lang="en-US" i="1">
                <a:cs typeface="+mj-cs"/>
              </a:rPr>
              <a:t>(sorted)</a:t>
            </a:r>
            <a:endParaRPr lang="en-US">
              <a:cs typeface="+mj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1: Consider in execution, a stream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of records flowing up the trees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(</a:t>
            </a:r>
            <a:r>
              <a:rPr lang="en-US" u="sng">
                <a:cs typeface="+mn-cs"/>
              </a:rPr>
              <a:t>pipelining)</a:t>
            </a:r>
            <a:endParaRPr lang="en-US">
              <a:cs typeface="+mn-cs"/>
            </a:endParaRP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5867400" y="4191000"/>
            <a:ext cx="2438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cs typeface="+mn-cs"/>
              </a:rPr>
              <a:t>indexScan(R, </a:t>
            </a:r>
            <a:r>
              <a:rPr lang="en-US" sz="2000">
                <a:latin typeface="Symbol" charset="0"/>
                <a:cs typeface="+mn-cs"/>
                <a:sym typeface="Symbol" charset="0"/>
              </a:rPr>
              <a:t>s&lt; </a:t>
            </a:r>
            <a:r>
              <a:rPr lang="en-US" sz="1800">
                <a:cs typeface="+mn-cs"/>
              </a:rPr>
              <a:t>arg&gt;</a:t>
            </a:r>
            <a:r>
              <a:rPr lang="en-US" sz="1800" u="sng">
                <a:cs typeface="+mn-cs"/>
              </a:rPr>
              <a:t>)</a:t>
            </a:r>
            <a:endParaRPr lang="en-US" sz="2000">
              <a:cs typeface="+mn-cs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 flipV="1">
            <a:off x="6858000" y="29718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 flipV="1">
            <a:off x="6553200" y="2819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A7DEA-0F1A-8D4F-85EB-6E2BAEC67A8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Statistical Properties Kept for Query Optimization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000">
                <a:cs typeface="+mn-cs"/>
              </a:rPr>
              <a:t>Size of table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rows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blocks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bytes/row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clustering </a:t>
            </a:r>
          </a:p>
          <a:p>
            <a:pPr lvl="1" eaLnBrk="1" hangingPunct="1">
              <a:lnSpc>
                <a:spcPct val="70000"/>
              </a:lnSpc>
              <a:defRPr/>
            </a:pPr>
            <a:endParaRPr lang="en-US" sz="1800"/>
          </a:p>
          <a:p>
            <a:pPr eaLnBrk="1" hangingPunct="1">
              <a:lnSpc>
                <a:spcPct val="70000"/>
              </a:lnSpc>
              <a:defRPr/>
            </a:pPr>
            <a:r>
              <a:rPr lang="en-US" sz="2000">
                <a:cs typeface="+mn-cs"/>
              </a:rPr>
              <a:t>Properties of attributes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data types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number of unique values (enumerated types)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min/max value (continuous types)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best system, by reputation (DB2) histogram of 10 most frequently occurring values</a:t>
            </a:r>
          </a:p>
          <a:p>
            <a:pPr eaLnBrk="1" hangingPunct="1">
              <a:lnSpc>
                <a:spcPct val="70000"/>
              </a:lnSpc>
              <a:defRPr/>
            </a:pPr>
            <a:endParaRPr lang="en-US" sz="2000">
              <a:cs typeface="+mn-cs"/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sz="2000">
                <a:cs typeface="+mn-cs"/>
              </a:rPr>
              <a:t>Some values 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incrementally maintained in real time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1800"/>
              <a:t>explicitly recalculated by DBA command, or daemon</a:t>
            </a:r>
            <a:r>
              <a:rPr lang="en-US" sz="2400"/>
              <a:t> </a:t>
            </a:r>
            <a:r>
              <a:rPr lang="en-US" sz="1600"/>
              <a:t>(eg. db2: runstats)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8264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8264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-10748264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-10748264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D1FD5-186F-B14D-8DCC-CDDDD9A30C1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Sorted as a Property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72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cs typeface="+mn-cs"/>
              </a:rPr>
              <a:t>Many database operations have good algorithmic solutions if the data is sorted.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remove duplicates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max/min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merge-sort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cs typeface="+mn-cs"/>
              </a:rPr>
              <a:t>Thus, maintain adornement of sorted attributes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cs typeface="+mn-cs"/>
              </a:rPr>
              <a:t>If access-path = B+tree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sorted on search key</a:t>
            </a:r>
          </a:p>
        </p:txBody>
      </p:sp>
      <p:graphicFrame>
        <p:nvGraphicFramePr>
          <p:cNvPr id="32790" name="Group 22"/>
          <p:cNvGraphicFramePr>
            <a:graphicFrameLocks noGrp="1"/>
          </p:cNvGraphicFramePr>
          <p:nvPr/>
        </p:nvGraphicFramePr>
        <p:xfrm>
          <a:off x="5638800" y="1752600"/>
          <a:ext cx="2286000" cy="2311401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planTreeNode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relationSchema()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costAttributes()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list children()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key sortedAttributes()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5638800" y="3048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1" name="Oval 23"/>
          <p:cNvSpPr>
            <a:spLocks noChangeArrowheads="1"/>
          </p:cNvSpPr>
          <p:nvPr/>
        </p:nvSpPr>
        <p:spPr bwMode="auto">
          <a:xfrm>
            <a:off x="5867400" y="5029200"/>
            <a:ext cx="2438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cs typeface="+mn-cs"/>
              </a:rPr>
              <a:t>indexScan(R, </a:t>
            </a:r>
            <a:r>
              <a:rPr lang="en-US" sz="2000">
                <a:latin typeface="Symbol" charset="0"/>
                <a:cs typeface="+mn-cs"/>
                <a:sym typeface="Symbol" charset="0"/>
              </a:rPr>
              <a:t>s&lt; </a:t>
            </a:r>
            <a:r>
              <a:rPr lang="en-US" sz="1800">
                <a:cs typeface="+mn-cs"/>
              </a:rPr>
              <a:t>arg&gt;</a:t>
            </a:r>
            <a:r>
              <a:rPr lang="en-US" sz="1800" u="sng">
                <a:cs typeface="+mn-cs"/>
              </a:rPr>
              <a:t>)</a:t>
            </a:r>
            <a:endParaRPr lang="en-US" sz="2000">
              <a:cs typeface="+mn-cs"/>
            </a:endParaRPr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H="1" flipV="1">
            <a:off x="6858000" y="4419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3" name="AutoShape 25"/>
          <p:cNvSpPr>
            <a:spLocks/>
          </p:cNvSpPr>
          <p:nvPr/>
        </p:nvSpPr>
        <p:spPr bwMode="auto">
          <a:xfrm>
            <a:off x="5257800" y="3352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4114800" y="38100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4038600" y="57150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E3735-D695-A948-933B-20E8E94F151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>
                <a:cs typeface="+mj-cs"/>
              </a:rPr>
              <a:t>System Catalog</a:t>
            </a:r>
            <a:r>
              <a:rPr lang="en-US">
                <a:cs typeface="+mj-cs"/>
              </a:rPr>
              <a:t>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(a.k.a </a:t>
            </a:r>
            <a:r>
              <a:rPr lang="en-US" u="sng">
                <a:cs typeface="+mj-cs"/>
              </a:rPr>
              <a:t>data dictionary</a:t>
            </a:r>
            <a:r>
              <a:rPr lang="en-US">
                <a:cs typeface="+mj-cs"/>
              </a:rPr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A database system catalog contains: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The schema in the database</a:t>
            </a:r>
          </a:p>
          <a:p>
            <a:pPr lvl="1" eaLnBrk="1" hangingPunct="1">
              <a:defRPr/>
            </a:pPr>
            <a:r>
              <a:rPr lang="en-US"/>
              <a:t>relation names, their attributes, their types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Statistics about the data</a:t>
            </a:r>
          </a:p>
          <a:p>
            <a:pPr lvl="1" eaLnBrk="1" hangingPunct="1">
              <a:defRPr/>
            </a:pPr>
            <a:r>
              <a:rPr lang="en-US"/>
              <a:t>size of each field</a:t>
            </a:r>
          </a:p>
          <a:p>
            <a:pPr lvl="1" eaLnBrk="1" hangingPunct="1">
              <a:defRPr/>
            </a:pPr>
            <a:r>
              <a:rPr lang="en-US"/>
              <a:t>number of rows in each table</a:t>
            </a:r>
          </a:p>
          <a:p>
            <a:pPr lvl="1" eaLnBrk="1" hangingPunct="1">
              <a:defRPr/>
            </a:pPr>
            <a:r>
              <a:rPr lang="en-US"/>
              <a:t>statistical properties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F9D95-3CF3-8140-911E-0DA8846FEDF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cs typeface="+mj-cs"/>
              </a:rPr>
              <a:t>Other things to know about the catalog.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Commonly represented itself as a set of database tables.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catalog structure outside SQL standards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(But interfaces like JDBC standardize a lot of this)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>
              <a:cs typeface="+mn-cs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1219200" y="3124200"/>
          <a:ext cx="7162800" cy="207327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Table_name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Attribute_name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customer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cid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customer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varchar[]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29986-974D-FD4B-87BD-5180D0FAFF0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Cost Model - Text Notation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n-cs"/>
              </a:rPr>
              <a:t>B(R) , number of </a:t>
            </a:r>
            <a:r>
              <a:rPr lang="en-US" sz="2400">
                <a:cs typeface="+mn-cs"/>
              </a:rPr>
              <a:t>blocks in R, </a:t>
            </a:r>
            <a:r>
              <a:rPr lang="en-US" sz="1800">
                <a:cs typeface="+mn-cs"/>
              </a:rPr>
              <a:t>( ||R|| is common)</a:t>
            </a:r>
          </a:p>
          <a:p>
            <a:pPr eaLnBrk="1" hangingPunct="1">
              <a:defRPr/>
            </a:pPr>
            <a:r>
              <a:rPr lang="en-US" sz="2400">
                <a:cs typeface="+mn-cs"/>
              </a:rPr>
              <a:t>T(R) , number of tuples in R</a:t>
            </a:r>
          </a:p>
          <a:p>
            <a:pPr eaLnBrk="1" hangingPunct="1">
              <a:defRPr/>
            </a:pPr>
            <a:r>
              <a:rPr lang="en-US" sz="2400">
                <a:cs typeface="+mn-cs"/>
              </a:rPr>
              <a:t>T(R)/B(R), an estimate of the number of tuples per block.  (Why?)</a:t>
            </a:r>
          </a:p>
          <a:p>
            <a:pPr eaLnBrk="1" hangingPunct="1">
              <a:defRPr/>
            </a:pPr>
            <a:r>
              <a:rPr lang="en-US" sz="2400">
                <a:cs typeface="+mn-cs"/>
              </a:rPr>
              <a:t>V(R,a), number of distinct values of attribute a in R</a:t>
            </a:r>
          </a:p>
          <a:p>
            <a:pPr eaLnBrk="1" hangingPunct="1">
              <a:buFontTx/>
              <a:buNone/>
              <a:defRPr/>
            </a:pPr>
            <a:endParaRPr lang="en-US" sz="240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400">
                <a:cs typeface="+mn-cs"/>
              </a:rPr>
              <a:t>Text almost exclusively considers linear cost model: read/write disk block = avg. seek time (no matter what) </a:t>
            </a:r>
          </a:p>
          <a:p>
            <a:pPr eaLnBrk="1" hangingPunct="1">
              <a:buFontTx/>
              <a:buNone/>
              <a:defRPr/>
            </a:pPr>
            <a:r>
              <a:rPr lang="en-US" sz="2400">
                <a:cs typeface="+mn-cs"/>
              </a:rPr>
              <a:t>	- we can ignore actual constants and just count blocks</a:t>
            </a:r>
            <a:endParaRPr lang="en-US" sz="2800"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990E7-E4EA-A845-886A-273431F1E51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 About Writing the Result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Book convention – </a:t>
            </a:r>
          </a:p>
          <a:p>
            <a:pPr lvl="1" eaLnBrk="1" hangingPunct="1">
              <a:defRPr/>
            </a:pPr>
            <a:r>
              <a:rPr lang="en-US" dirty="0"/>
              <a:t>no cost in the operator for the result</a:t>
            </a:r>
          </a:p>
          <a:p>
            <a:pPr lvl="2" eaLnBrk="1" hangingPunct="1">
              <a:defRPr/>
            </a:pPr>
            <a:r>
              <a:rPr lang="en-US" dirty="0"/>
              <a:t>in some cases, results are immediately input to another operator.  (pipelining)</a:t>
            </a:r>
          </a:p>
          <a:p>
            <a:pPr lvl="3" eaLnBrk="1" hangingPunct="1">
              <a:defRPr/>
            </a:pPr>
            <a:r>
              <a:rPr lang="en-US" dirty="0"/>
              <a:t>no I/O cost for output</a:t>
            </a:r>
          </a:p>
          <a:p>
            <a:pPr lvl="2" eaLnBrk="1" hangingPunct="1">
              <a:defRPr/>
            </a:pPr>
            <a:r>
              <a:rPr lang="en-US" dirty="0"/>
              <a:t>introduce an explicit new operator</a:t>
            </a:r>
          </a:p>
          <a:p>
            <a:pPr lvl="3" eaLnBrk="1" hangingPunct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Save intermediate result to disk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DF682-36F6-0D4D-8268-1FA434C9786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124200" y="2895600"/>
            <a:ext cx="6248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sz="2800">
              <a:cs typeface="+mn-cs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cs typeface="+mn-cs"/>
                <a:sym typeface="Symbol" charset="0"/>
              </a:rPr>
              <a:t>				</a:t>
            </a:r>
            <a:r>
              <a:rPr lang="en-US" sz="2800" baseline="-25000">
                <a:cs typeface="+mn-cs"/>
                <a:sym typeface="Symbol" charset="0"/>
              </a:rPr>
              <a:t>B,D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aseline="-25000">
                <a:cs typeface="+mn-cs"/>
                <a:sym typeface="Symbol" charset="0"/>
              </a:rPr>
              <a:t>		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aseline="-25000">
                <a:cs typeface="+mn-cs"/>
                <a:sym typeface="Symbol" charset="0"/>
              </a:rPr>
              <a:t>				 </a:t>
            </a:r>
            <a:r>
              <a:rPr lang="en-US" sz="3200">
                <a:latin typeface="Symbol" charset="0"/>
                <a:cs typeface="+mn-cs"/>
                <a:sym typeface="Symbol" charset="0"/>
              </a:rPr>
              <a:t>s</a:t>
            </a:r>
            <a:r>
              <a:rPr lang="en-US" sz="2800" baseline="-25000">
                <a:cs typeface="+mn-cs"/>
                <a:sym typeface="Symbol" charset="0"/>
              </a:rPr>
              <a:t>R.A</a:t>
            </a:r>
            <a:r>
              <a:rPr lang="en-US" sz="3200" baseline="-25000">
                <a:cs typeface="+mn-cs"/>
                <a:sym typeface="Symbol" charset="0"/>
              </a:rPr>
              <a:t>=</a:t>
            </a:r>
            <a:r>
              <a:rPr lang="ja-JP" altLang="en-US" sz="3200" baseline="-25000">
                <a:latin typeface="Arial"/>
                <a:cs typeface="+mn-cs"/>
                <a:sym typeface="Symbol" charset="0"/>
              </a:rPr>
              <a:t>“</a:t>
            </a:r>
            <a:r>
              <a:rPr lang="en-US" sz="3200" baseline="-25000">
                <a:cs typeface="+mn-cs"/>
                <a:sym typeface="Symbol" charset="0"/>
              </a:rPr>
              <a:t>c</a:t>
            </a:r>
            <a:r>
              <a:rPr lang="ja-JP" altLang="en-US" sz="3200" baseline="-25000">
                <a:latin typeface="Arial"/>
                <a:cs typeface="+mn-cs"/>
                <a:sym typeface="Symbol" charset="0"/>
              </a:rPr>
              <a:t>”</a:t>
            </a:r>
            <a:r>
              <a:rPr lang="en-US" sz="2800" baseline="-25000">
                <a:cs typeface="+mn-cs"/>
                <a:sym typeface="Symbol" charset="0"/>
              </a:rPr>
              <a:t> S.E=2  R.C=S.C</a:t>
            </a:r>
            <a:endParaRPr lang="en-US" sz="2800" baseline="-25000">
              <a:latin typeface="Symbol" charset="0"/>
              <a:cs typeface="+mn-cs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sz="2800">
              <a:latin typeface="Symbol" charset="0"/>
              <a:cs typeface="+mn-cs"/>
              <a:sym typeface="Symbol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2800">
                <a:latin typeface="Symbol" charset="0"/>
                <a:cs typeface="+mn-cs"/>
                <a:sym typeface="Symbol" charset="0"/>
              </a:rPr>
              <a:t>				 </a:t>
            </a:r>
            <a:r>
              <a:rPr lang="en-US" sz="2800">
                <a:cs typeface="+mn-cs"/>
                <a:sym typeface="Symbol" charset="0"/>
              </a:rPr>
              <a:t>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cs typeface="+mn-cs"/>
                <a:sym typeface="Symbol" charset="0"/>
              </a:rPr>
              <a:t>			R		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sz="2800">
              <a:cs typeface="+mn-cs"/>
              <a:sym typeface="Symbo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 from Last Time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>
                <a:cs typeface="+mn-cs"/>
              </a:rPr>
              <a:t>Parse/compile SQL queries --&gt; Naïve logical expression trees.</a:t>
            </a:r>
            <a:endParaRPr lang="en-US">
              <a:cs typeface="+mn-cs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Select B,D</a:t>
            </a:r>
          </a:p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From R,S</a:t>
            </a:r>
          </a:p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Where </a:t>
            </a:r>
          </a:p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	R.A = </a:t>
            </a:r>
            <a:r>
              <a:rPr lang="ja-JP" altLang="en-US" sz="1600">
                <a:latin typeface="Arial"/>
                <a:cs typeface="+mn-cs"/>
              </a:rPr>
              <a:t>“</a:t>
            </a:r>
            <a:r>
              <a:rPr lang="en-US" sz="1600">
                <a:cs typeface="+mn-cs"/>
              </a:rPr>
              <a:t>c</a:t>
            </a:r>
            <a:r>
              <a:rPr lang="ja-JP" altLang="en-US" sz="1600">
                <a:latin typeface="Arial"/>
                <a:cs typeface="+mn-cs"/>
              </a:rPr>
              <a:t>”</a:t>
            </a:r>
            <a:r>
              <a:rPr lang="en-US" sz="1600">
                <a:cs typeface="+mn-cs"/>
              </a:rPr>
              <a:t>  </a:t>
            </a:r>
            <a:r>
              <a:rPr lang="en-US" sz="1600">
                <a:cs typeface="+mn-cs"/>
                <a:sym typeface="Symbol" charset="0"/>
              </a:rPr>
              <a:t></a:t>
            </a:r>
            <a:r>
              <a:rPr lang="en-US" sz="1600">
                <a:cs typeface="+mn-cs"/>
              </a:rPr>
              <a:t>  S.E = 2 </a:t>
            </a:r>
            <a:r>
              <a:rPr lang="en-US" sz="1600">
                <a:cs typeface="+mn-cs"/>
                <a:sym typeface="Symbol" charset="0"/>
              </a:rPr>
              <a:t></a:t>
            </a:r>
            <a:r>
              <a:rPr lang="en-US" sz="1600">
                <a:cs typeface="+mn-cs"/>
              </a:rPr>
              <a:t>  R.C=S.C</a:t>
            </a:r>
            <a:endParaRPr lang="en-US">
              <a:cs typeface="+mn-cs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6096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6096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477000" y="5486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5334000" y="5410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648200" y="3352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8888A-701A-484D-82E8-EA16E89866D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Cost models for table scans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>
                <a:cs typeface="+mn-cs"/>
              </a:rPr>
              <a:t>[Sequential table scans]</a:t>
            </a:r>
          </a:p>
          <a:p>
            <a:pPr eaLnBrk="1" hangingPunct="1">
              <a:buFontTx/>
              <a:buNone/>
              <a:defRPr/>
            </a:pPr>
            <a:endParaRPr lang="en-US" sz="280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800">
                <a:cs typeface="+mn-cs"/>
              </a:rPr>
              <a:t>tableScan.IO =  B(R)	// number of blocks read</a:t>
            </a:r>
          </a:p>
          <a:p>
            <a:pPr eaLnBrk="1" hangingPunct="1">
              <a:buFontTx/>
              <a:buNone/>
              <a:defRPr/>
            </a:pPr>
            <a:r>
              <a:rPr lang="en-US" sz="2800">
                <a:cs typeface="+mn-cs"/>
              </a:rPr>
              <a:t>tableScan.tuples = T(R)    // </a:t>
            </a:r>
          </a:p>
          <a:p>
            <a:pPr eaLnBrk="1" hangingPunct="1">
              <a:buFontTx/>
              <a:buNone/>
              <a:defRPr/>
            </a:pPr>
            <a:endParaRPr lang="en-US" sz="280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800">
                <a:cs typeface="+mn-cs"/>
              </a:rPr>
              <a:t>Table statistics passed from catalog into a tree adornment.</a:t>
            </a:r>
          </a:p>
          <a:p>
            <a:pPr eaLnBrk="1" hangingPunct="1">
              <a:buFontTx/>
              <a:buNone/>
              <a:defRPr/>
            </a:pPr>
            <a:endParaRPr lang="en-US" sz="2800"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010A5-A986-A141-9D10-0F873C9729A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Cost models for index scans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cs typeface="+mn-cs"/>
              </a:rPr>
              <a:t>Must consider the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cs typeface="+mn-cs"/>
              </a:rPr>
              <a:t>	- number of blocks accessed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cs typeface="+mn-cs"/>
              </a:rPr>
              <a:t>	- size of result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cs typeface="+mn-cs"/>
              </a:rPr>
              <a:t>		- as a function(input size)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cs typeface="+mn-cs"/>
              </a:rPr>
              <a:t>Recall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cs typeface="+mn-cs"/>
              </a:rPr>
              <a:t>	city = </a:t>
            </a:r>
            <a:r>
              <a:rPr lang="ja-JP" altLang="en-US" sz="2400">
                <a:latin typeface="Arial"/>
                <a:cs typeface="+mn-cs"/>
              </a:rPr>
              <a:t>“</a:t>
            </a:r>
            <a:r>
              <a:rPr lang="en-US" sz="2400">
                <a:cs typeface="+mn-cs"/>
              </a:rPr>
              <a:t>Austin</a:t>
            </a:r>
            <a:r>
              <a:rPr lang="ja-JP" altLang="en-US" sz="2400">
                <a:latin typeface="Arial"/>
                <a:cs typeface="+mn-cs"/>
              </a:rPr>
              <a:t>”</a:t>
            </a:r>
            <a:endParaRPr lang="en-US" sz="240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cs typeface="+mn-cs"/>
              </a:rPr>
              <a:t>c = 10 cities in the database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cs typeface="+mn-cs"/>
              </a:rPr>
              <a:t>c = 100 cities in the database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cs typeface="+mn-cs"/>
              </a:rPr>
              <a:t>c = 1000 citites in the database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23CC5-D23F-1547-A5DF-016F0B1A35A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Cost models select predicates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>
                <a:cs typeface="+mn-cs"/>
              </a:rPr>
              <a:t>		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858FD-6FCF-BA41-83AF-43290C7C8BF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Estimating Size of Selects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+mn-cs"/>
              </a:rPr>
              <a:t>Simplest case: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Equal to a constant (one value)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+mn-cs"/>
              </a:rPr>
              <a:t>Catalog contains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V(</a:t>
            </a:r>
            <a:r>
              <a:rPr lang="en-US" sz="2000" dirty="0" err="1">
                <a:cs typeface="+mn-cs"/>
              </a:rPr>
              <a:t>R,a</a:t>
            </a:r>
            <a:r>
              <a:rPr lang="en-US" sz="2000" dirty="0">
                <a:cs typeface="+mn-cs"/>
              </a:rPr>
              <a:t>), number of distinct values of attribute a for relation 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T(R), number of tuples of 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+mn-cs"/>
              </a:rPr>
              <a:t>Result size is  T(R)/V(</a:t>
            </a:r>
            <a:r>
              <a:rPr lang="en-US" sz="2000" dirty="0" err="1">
                <a:cs typeface="+mn-cs"/>
              </a:rPr>
              <a:t>R,a</a:t>
            </a:r>
            <a:r>
              <a:rPr lang="en-US" sz="2000" dirty="0"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2209800"/>
            <a:ext cx="4648200" cy="83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dirty="0">
                <a:latin typeface="Tahoma" charset="0"/>
                <a:cs typeface="+mn-cs"/>
                <a:sym typeface="Symbol" charset="0"/>
              </a:rPr>
              <a:t>S= </a:t>
            </a:r>
            <a:r>
              <a:rPr lang="en-US" sz="3200" baseline="-25000" dirty="0" err="1">
                <a:latin typeface="Tahoma" charset="0"/>
                <a:cs typeface="+mn-cs"/>
                <a:sym typeface="Symbol" charset="0"/>
              </a:rPr>
              <a:t>R.city</a:t>
            </a:r>
            <a:r>
              <a:rPr lang="en-US" sz="3200" baseline="-25000" dirty="0">
                <a:latin typeface="Tahoma" charset="0"/>
                <a:cs typeface="+mn-cs"/>
                <a:sym typeface="Symbol" charset="0"/>
              </a:rPr>
              <a:t> = </a:t>
            </a:r>
            <a:r>
              <a:rPr lang="en-US" sz="3200" baseline="-25000" dirty="0" err="1">
                <a:latin typeface="Tahoma" charset="0"/>
                <a:cs typeface="+mn-cs"/>
                <a:sym typeface="Symbol" charset="0"/>
              </a:rPr>
              <a:t>austin</a:t>
            </a:r>
            <a:r>
              <a:rPr lang="en-US" sz="3200" dirty="0">
                <a:latin typeface="Tahoma" charset="0"/>
                <a:cs typeface="+mn-cs"/>
                <a:sym typeface="Symbol" charset="0"/>
              </a:rPr>
              <a:t> R</a:t>
            </a:r>
            <a:endParaRPr lang="en-US" sz="1400" dirty="0">
              <a:latin typeface="Tahoma" charset="0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858FD-6FCF-BA41-83AF-43290C7C8BF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Estimating Size of Selects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162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+mn-cs"/>
              </a:rPr>
              <a:t>Simplest case: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+mn-cs"/>
              </a:rPr>
              <a:t>Catalog contains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T(R) = 1,000,000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+mn-cs"/>
              </a:rPr>
              <a:t>Result size is  T(S) = T(R)/V(</a:t>
            </a:r>
            <a:r>
              <a:rPr lang="en-US" sz="2000" dirty="0" err="1">
                <a:cs typeface="+mn-cs"/>
              </a:rPr>
              <a:t>R,city</a:t>
            </a:r>
            <a:r>
              <a:rPr lang="en-US" sz="2000" dirty="0">
                <a:cs typeface="+mn-cs"/>
              </a:rPr>
              <a:t>) = 1,000,000/100 = 10,000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2209800"/>
            <a:ext cx="4648200" cy="83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dirty="0">
                <a:latin typeface="Tahoma" charset="0"/>
                <a:cs typeface="+mn-cs"/>
                <a:sym typeface="Symbol" charset="0"/>
              </a:rPr>
              <a:t>S= </a:t>
            </a:r>
            <a:r>
              <a:rPr lang="en-US" sz="3200" baseline="-25000" dirty="0" err="1">
                <a:latin typeface="Tahoma" charset="0"/>
                <a:cs typeface="+mn-cs"/>
                <a:sym typeface="Symbol" charset="0"/>
              </a:rPr>
              <a:t>R.city</a:t>
            </a:r>
            <a:r>
              <a:rPr lang="en-US" sz="3200" baseline="-25000" dirty="0">
                <a:latin typeface="Tahoma" charset="0"/>
                <a:cs typeface="+mn-cs"/>
                <a:sym typeface="Symbol" charset="0"/>
              </a:rPr>
              <a:t> = </a:t>
            </a:r>
            <a:r>
              <a:rPr lang="en-US" sz="3200" baseline="-25000" dirty="0" err="1">
                <a:latin typeface="Tahoma" charset="0"/>
                <a:cs typeface="+mn-cs"/>
                <a:sym typeface="Symbol" charset="0"/>
              </a:rPr>
              <a:t>austin</a:t>
            </a:r>
            <a:r>
              <a:rPr lang="en-US" sz="3200" dirty="0">
                <a:latin typeface="Tahoma" charset="0"/>
                <a:cs typeface="+mn-cs"/>
                <a:sym typeface="Symbol" charset="0"/>
              </a:rPr>
              <a:t> R</a:t>
            </a:r>
            <a:endParaRPr lang="en-US" sz="1400" dirty="0">
              <a:latin typeface="Tahoma" charset="0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09216"/>
              </p:ext>
            </p:extLst>
          </p:nvPr>
        </p:nvGraphicFramePr>
        <p:xfrm>
          <a:off x="838200" y="4191001"/>
          <a:ext cx="6553200" cy="1381788"/>
        </p:xfrm>
        <a:graphic>
          <a:graphicData uri="http://schemas.openxmlformats.org/drawingml/2006/table">
            <a:tbl>
              <a:tblPr/>
              <a:tblGrid>
                <a:gridCol w="177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Table_name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Attribute_name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T()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r-I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city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Varchar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[]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mr-IN" sz="1800" dirty="0"/>
                        <a:t>…</a:t>
                      </a:r>
                      <a:endParaRPr lang="en-US" sz="1800" dirty="0"/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00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28814-4805-F34B-A5A2-B1E22BC151D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Select Size for Richer Predicates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less than,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>
                <a:latin typeface="Tahoma" charset="0"/>
                <a:sym typeface="Symbol" charset="0"/>
              </a:rPr>
              <a:t></a:t>
            </a:r>
            <a:r>
              <a:rPr lang="en-US" sz="3200" baseline="-25000" dirty="0">
                <a:latin typeface="Tahoma" charset="0"/>
              </a:rPr>
              <a:t>a&lt;10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1000" baseline="-25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text: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output of select, T(S)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T(S) = T(R)/3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other practice: catalog contains max &amp; min values,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output proportional to 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(10 – </a:t>
            </a:r>
            <a:r>
              <a:rPr lang="en-US" sz="2000" dirty="0" err="1"/>
              <a:t>min_value</a:t>
            </a:r>
            <a:r>
              <a:rPr lang="en-US" sz="2000" dirty="0"/>
              <a:t>) / (</a:t>
            </a:r>
            <a:r>
              <a:rPr lang="en-US" sz="2000" dirty="0" err="1"/>
              <a:t>max_value</a:t>
            </a:r>
            <a:r>
              <a:rPr lang="en-US" sz="2000" dirty="0"/>
              <a:t> – </a:t>
            </a:r>
            <a:r>
              <a:rPr lang="en-US" sz="2000" dirty="0" err="1"/>
              <a:t>min_value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9B1C7-2C75-F241-9A43-60DC92A6040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Richer predicates cont</a:t>
            </a:r>
            <a:r>
              <a:rPr lang="ja-JP" altLang="en-US">
                <a:latin typeface="Arial"/>
                <a:cs typeface="+mj-cs"/>
              </a:rPr>
              <a:t>’</a:t>
            </a:r>
            <a:r>
              <a:rPr lang="en-US">
                <a:cs typeface="+mj-cs"/>
              </a:rPr>
              <a:t>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dirty="0">
                <a:cs typeface="+mn-cs"/>
              </a:rPr>
              <a:t>conjunction of predicates, a &lt; 10 and city = </a:t>
            </a:r>
            <a:r>
              <a:rPr lang="en-US" sz="2800" dirty="0" err="1">
                <a:cs typeface="+mn-cs"/>
              </a:rPr>
              <a:t>austin</a:t>
            </a: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treat as if a sequence of composed selects</a:t>
            </a:r>
          </a:p>
          <a:p>
            <a:pPr eaLnBrk="1" hangingPunct="1">
              <a:buFontTx/>
              <a:buNone/>
              <a:defRPr/>
            </a:pPr>
            <a:endParaRPr lang="en-US" sz="2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like probabilities, effect of each predicate multiplies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T(S) = T(R)</a:t>
            </a:r>
            <a:r>
              <a:rPr lang="en-US" sz="2400"/>
              <a:t>/(3 </a:t>
            </a:r>
            <a:r>
              <a:rPr lang="en-US" sz="2400" dirty="0"/>
              <a:t>* V(</a:t>
            </a:r>
            <a:r>
              <a:rPr lang="en-US" sz="2400" dirty="0" err="1"/>
              <a:t>R,city</a:t>
            </a:r>
            <a:r>
              <a:rPr lang="en-US" sz="2400" dirty="0"/>
              <a:t>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D3A88-08E5-C84E-A1BA-D3F68CD1775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Disjunctions: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a &lt; 10 or city = Austin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Text: simply add two estimated size together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overestimate, since some tuples will satisfy both predicates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But don’t forget: assume two predicates are independent, follow through with probability theory,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if n tuples, m1 tuples satisfy a &lt;10,  m2 city = Austin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T(S) = n (1 – (1 – m1/n) (1 – m2/n))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F6933-AB1D-7C41-8218-4EA365CAFB6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I/O Cost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cs typeface="+mn-cs"/>
              </a:rPr>
              <a:t>Choice of access path is critical: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select argument are primary index key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--&gt; contiguous block of records  select arguments secondary index key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detailed clustering models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+mn-cs"/>
              </a:rPr>
              <a:t>// but text uses linear model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+mn-cs"/>
              </a:rPr>
              <a:t>// for the course, unless explicitly noted, only count rows and blocks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cs typeface="+mn-cs"/>
              </a:rPr>
              <a:t>i.e. rows will be 100% clustered, or random and uniformly distributed</a:t>
            </a:r>
            <a:endParaRPr lang="en-US" sz="2800" dirty="0">
              <a:cs typeface="+mn-cs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7E5D9-3924-F54D-AAA6-E9B1962E966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 from Last Time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>
                <a:cs typeface="+mn-cs"/>
              </a:rPr>
              <a:t>Parse/compile SQL queries --&gt; Naïve logical expression trees.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>
                <a:cs typeface="+mn-cs"/>
              </a:rPr>
              <a:t>Logically optimization</a:t>
            </a:r>
            <a:endParaRPr lang="en-US">
              <a:cs typeface="+mn-cs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Select B,D</a:t>
            </a:r>
          </a:p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From R,S</a:t>
            </a:r>
          </a:p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Where </a:t>
            </a:r>
          </a:p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	R.A = </a:t>
            </a:r>
            <a:r>
              <a:rPr lang="ja-JP" altLang="en-US" sz="1600">
                <a:latin typeface="Arial"/>
                <a:cs typeface="+mn-cs"/>
              </a:rPr>
              <a:t>“</a:t>
            </a:r>
            <a:r>
              <a:rPr lang="en-US" sz="1600">
                <a:cs typeface="+mn-cs"/>
              </a:rPr>
              <a:t>c</a:t>
            </a:r>
            <a:r>
              <a:rPr lang="ja-JP" altLang="en-US" sz="1600">
                <a:latin typeface="Arial"/>
                <a:cs typeface="+mn-cs"/>
              </a:rPr>
              <a:t>”</a:t>
            </a:r>
            <a:r>
              <a:rPr lang="en-US" sz="1600">
                <a:cs typeface="+mn-cs"/>
              </a:rPr>
              <a:t>  </a:t>
            </a:r>
            <a:r>
              <a:rPr lang="en-US" sz="1600">
                <a:cs typeface="+mn-cs"/>
                <a:sym typeface="Symbol" charset="0"/>
              </a:rPr>
              <a:t></a:t>
            </a:r>
            <a:r>
              <a:rPr lang="en-US" sz="1600">
                <a:cs typeface="+mn-cs"/>
              </a:rPr>
              <a:t>  S.E = 2 </a:t>
            </a:r>
            <a:r>
              <a:rPr lang="en-US" sz="1600">
                <a:cs typeface="+mn-cs"/>
                <a:sym typeface="Symbol" charset="0"/>
              </a:rPr>
              <a:t></a:t>
            </a:r>
            <a:r>
              <a:rPr lang="en-US" sz="1600">
                <a:cs typeface="+mn-cs"/>
              </a:rPr>
              <a:t>  R.C=S.C</a:t>
            </a:r>
            <a:endParaRPr lang="en-US">
              <a:cs typeface="+mn-cs"/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648200" y="3352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200400" y="2743200"/>
            <a:ext cx="5105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sz="320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cs typeface="+mn-cs"/>
                <a:sym typeface="Symbol" charset="0"/>
              </a:rPr>
              <a:t>				</a:t>
            </a:r>
            <a:r>
              <a:rPr lang="en-US" sz="3200" baseline="-25000">
                <a:cs typeface="+mn-cs"/>
                <a:sym typeface="Symbol" charset="0"/>
              </a:rPr>
              <a:t>B,D </a:t>
            </a:r>
            <a:endParaRPr lang="en-US" sz="320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baseline="-25000">
                <a:cs typeface="+mn-cs"/>
                <a:sym typeface="Symbol" charset="0"/>
              </a:rPr>
              <a:t> 			</a:t>
            </a:r>
            <a:r>
              <a:rPr lang="en-US" sz="3600">
                <a:latin typeface="Symbol" charset="0"/>
                <a:cs typeface="+mn-cs"/>
                <a:sym typeface="Symbol" charset="0"/>
              </a:rPr>
              <a:t>s</a:t>
            </a:r>
            <a:r>
              <a:rPr lang="en-US" sz="3200" baseline="-25000">
                <a:cs typeface="+mn-cs"/>
                <a:sym typeface="Symbol" charset="0"/>
              </a:rPr>
              <a:t>R.A = </a:t>
            </a:r>
            <a:r>
              <a:rPr lang="ja-JP" altLang="en-US" sz="3200" baseline="-25000">
                <a:latin typeface="Arial"/>
                <a:cs typeface="+mn-cs"/>
                <a:sym typeface="Symbol" charset="0"/>
              </a:rPr>
              <a:t>“</a:t>
            </a:r>
            <a:r>
              <a:rPr lang="en-US" sz="3200" baseline="-25000">
                <a:cs typeface="+mn-cs"/>
                <a:sym typeface="Symbol" charset="0"/>
              </a:rPr>
              <a:t>c</a:t>
            </a:r>
            <a:r>
              <a:rPr lang="ja-JP" altLang="en-US" sz="3200" baseline="-25000">
                <a:latin typeface="Arial"/>
                <a:cs typeface="+mn-cs"/>
                <a:sym typeface="Symbol" charset="0"/>
              </a:rPr>
              <a:t>”</a:t>
            </a:r>
            <a:r>
              <a:rPr lang="en-US" sz="3600" baseline="-25000">
                <a:cs typeface="+mn-cs"/>
                <a:sym typeface="Symbol" charset="0"/>
              </a:rPr>
              <a:t>	 </a:t>
            </a:r>
            <a:r>
              <a:rPr lang="en-US" sz="3600">
                <a:latin typeface="Symbol" charset="0"/>
                <a:cs typeface="+mn-cs"/>
                <a:sym typeface="Symbol" charset="0"/>
              </a:rPr>
              <a:t>s</a:t>
            </a:r>
            <a:r>
              <a:rPr lang="en-US" sz="3200" baseline="-25000">
                <a:cs typeface="+mn-cs"/>
                <a:sym typeface="Symbol" charset="0"/>
              </a:rPr>
              <a:t>S.E = 2</a:t>
            </a:r>
            <a:endParaRPr lang="en-US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>
                <a:cs typeface="+mn-cs"/>
                <a:sym typeface="Symbol" charset="0"/>
              </a:rPr>
              <a:t>			R		  S</a:t>
            </a:r>
            <a:endParaRPr lang="en-US" baseline="-25000">
              <a:cs typeface="+mn-cs"/>
              <a:sym typeface="Symbol" charset="0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352800" y="2895600"/>
            <a:ext cx="152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3600">
              <a:cs typeface="+mn-cs"/>
            </a:endParaRPr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 rot="-5400000">
            <a:off x="6057900" y="40767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172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54102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6705600" y="4419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2578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7239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7809C-247F-3E41-9E45-E13A46419DD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Last Time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>
                <a:cs typeface="+mn-cs"/>
              </a:rPr>
              <a:t>Parse/compile SQL queries --&gt; Naïve logical expression trees.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>
                <a:cs typeface="+mn-cs"/>
              </a:rPr>
              <a:t>Logically optimization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>
                <a:cs typeface="+mn-cs"/>
              </a:rPr>
              <a:t>Physical optimazation</a:t>
            </a:r>
          </a:p>
          <a:p>
            <a:pPr marL="990600" lvl="1" indent="-533400" eaLnBrk="1" hangingPunct="1">
              <a:buFont typeface="Times" charset="0"/>
              <a:buNone/>
              <a:defRPr/>
            </a:pPr>
            <a:r>
              <a:rPr lang="en-US"/>
              <a:t>	</a:t>
            </a:r>
            <a:r>
              <a:rPr lang="en-US" sz="1800" i="1"/>
              <a:t>new: viewing and implementing the process as </a:t>
            </a:r>
            <a:r>
              <a:rPr lang="en-US" sz="1800" i="1" u="sng"/>
              <a:t>adorning the expression trees</a:t>
            </a:r>
          </a:p>
          <a:p>
            <a:pPr marL="990600" lvl="1" indent="-533400" eaLnBrk="1" hangingPunct="1">
              <a:buFont typeface="Times" charset="0"/>
              <a:buNone/>
              <a:defRPr/>
            </a:pPr>
            <a:r>
              <a:rPr lang="en-US" sz="1800" i="1" u="sng"/>
              <a:t>	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>
                <a:cs typeface="+mn-cs"/>
              </a:rPr>
              <a:t>Generate executable code</a:t>
            </a:r>
            <a:endParaRPr lang="en-US">
              <a:cs typeface="+mn-cs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191000" cy="4114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600" dirty="0">
                <a:cs typeface="+mn-cs"/>
              </a:rPr>
              <a:t>Select B,D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cs typeface="+mn-cs"/>
              </a:rPr>
              <a:t>From R,S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cs typeface="+mn-cs"/>
              </a:rPr>
              <a:t>Where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cs typeface="+mn-cs"/>
              </a:rPr>
              <a:t>	R.A = </a:t>
            </a:r>
            <a:r>
              <a:rPr lang="ja-JP" altLang="en-US" sz="1600">
                <a:latin typeface="Arial"/>
                <a:cs typeface="+mn-cs"/>
              </a:rPr>
              <a:t>“</a:t>
            </a:r>
            <a:r>
              <a:rPr lang="en-US" sz="1600" dirty="0">
                <a:cs typeface="+mn-cs"/>
              </a:rPr>
              <a:t>c</a:t>
            </a:r>
            <a:r>
              <a:rPr lang="ja-JP" altLang="en-US" sz="1600">
                <a:latin typeface="Arial"/>
                <a:cs typeface="+mn-cs"/>
              </a:rPr>
              <a:t>”</a:t>
            </a:r>
            <a:r>
              <a:rPr lang="en-US" sz="1600" dirty="0">
                <a:cs typeface="+mn-cs"/>
              </a:rPr>
              <a:t>  </a:t>
            </a:r>
            <a:r>
              <a:rPr lang="en-US" sz="1600" dirty="0">
                <a:cs typeface="+mn-cs"/>
                <a:sym typeface="Symbol" charset="0"/>
              </a:rPr>
              <a:t></a:t>
            </a:r>
            <a:r>
              <a:rPr lang="en-US" sz="1600" dirty="0">
                <a:cs typeface="+mn-cs"/>
              </a:rPr>
              <a:t>  S.E = 2 </a:t>
            </a:r>
            <a:r>
              <a:rPr lang="en-US" sz="1600" dirty="0">
                <a:cs typeface="+mn-cs"/>
                <a:sym typeface="Symbol" charset="0"/>
              </a:rPr>
              <a:t></a:t>
            </a:r>
            <a:r>
              <a:rPr lang="en-US" sz="1600" dirty="0">
                <a:cs typeface="+mn-cs"/>
              </a:rPr>
              <a:t>  R.C=S.C</a:t>
            </a:r>
            <a:endParaRPr lang="en-US" dirty="0">
              <a:cs typeface="+mn-cs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648200" y="3352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200400" y="2743200"/>
            <a:ext cx="5638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dirty="0">
                <a:cs typeface="+mn-cs"/>
                <a:sym typeface="Symbol" charset="0"/>
              </a:rPr>
              <a:t>				</a:t>
            </a:r>
            <a:r>
              <a:rPr lang="en-US" sz="3200" baseline="-25000" dirty="0">
                <a:cs typeface="+mn-cs"/>
                <a:sym typeface="Symbol" charset="0"/>
              </a:rPr>
              <a:t>B,D </a:t>
            </a:r>
            <a:endParaRPr lang="en-US" sz="3200" dirty="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baseline="-25000" dirty="0">
                <a:cs typeface="+mn-cs"/>
                <a:sym typeface="Symbol" charset="0"/>
              </a:rPr>
              <a:t> 			 </a:t>
            </a:r>
            <a:r>
              <a:rPr lang="en-US" sz="3600" baseline="-25000" dirty="0">
                <a:cs typeface="+mn-cs"/>
                <a:sym typeface="Symbol" charset="0"/>
              </a:rPr>
              <a:t>	 	</a:t>
            </a:r>
            <a:r>
              <a:rPr lang="en-US" sz="3600" dirty="0" err="1">
                <a:latin typeface="Symbol" charset="0"/>
                <a:cs typeface="+mn-cs"/>
                <a:sym typeface="Symbol" charset="0"/>
              </a:rPr>
              <a:t>s</a:t>
            </a:r>
            <a:r>
              <a:rPr lang="en-US" sz="3200" baseline="-25000" dirty="0" err="1">
                <a:cs typeface="+mn-cs"/>
                <a:sym typeface="Symbol" charset="0"/>
              </a:rPr>
              <a:t>S.E</a:t>
            </a:r>
            <a:r>
              <a:rPr lang="en-US" sz="3200" baseline="-25000" dirty="0">
                <a:cs typeface="+mn-cs"/>
                <a:sym typeface="Symbol" charset="0"/>
              </a:rPr>
              <a:t> = 2</a:t>
            </a:r>
            <a:endParaRPr lang="en-US" dirty="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dirty="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>
                <a:cs typeface="+mn-cs"/>
                <a:sym typeface="Symbol" charset="0"/>
              </a:rPr>
              <a:t>			</a:t>
            </a:r>
            <a:r>
              <a:rPr lang="en-US" dirty="0" err="1">
                <a:cs typeface="+mn-cs"/>
                <a:sym typeface="Symbol" charset="0"/>
              </a:rPr>
              <a:t>R</a:t>
            </a:r>
            <a:r>
              <a:rPr lang="en-US" sz="1600" dirty="0" err="1">
                <a:cs typeface="+mn-cs"/>
                <a:sym typeface="Symbol" charset="0"/>
              </a:rPr>
              <a:t>:index-scan</a:t>
            </a:r>
            <a:r>
              <a:rPr lang="en-US" sz="1600" dirty="0">
                <a:cs typeface="+mn-cs"/>
                <a:sym typeface="Symbol" charset="0"/>
              </a:rPr>
              <a:t>(R.A=</a:t>
            </a:r>
            <a:r>
              <a:rPr lang="ja-JP" altLang="en-US" sz="1600">
                <a:latin typeface="Arial"/>
                <a:cs typeface="+mn-cs"/>
                <a:sym typeface="Symbol" charset="0"/>
              </a:rPr>
              <a:t>“</a:t>
            </a:r>
            <a:r>
              <a:rPr lang="en-US" sz="1600" dirty="0">
                <a:cs typeface="+mn-cs"/>
                <a:sym typeface="Symbol" charset="0"/>
              </a:rPr>
              <a:t>c</a:t>
            </a:r>
            <a:r>
              <a:rPr lang="ja-JP" altLang="en-US" sz="1600">
                <a:latin typeface="Arial"/>
                <a:cs typeface="+mn-cs"/>
                <a:sym typeface="Symbol" charset="0"/>
              </a:rPr>
              <a:t>”</a:t>
            </a:r>
            <a:r>
              <a:rPr lang="en-US" sz="1600" dirty="0">
                <a:cs typeface="+mn-cs"/>
                <a:sym typeface="Symbol" charset="0"/>
              </a:rPr>
              <a:t>)   </a:t>
            </a:r>
            <a:r>
              <a:rPr lang="en-US" sz="1800" dirty="0" err="1">
                <a:cs typeface="+mn-cs"/>
                <a:sym typeface="Symbol" charset="0"/>
              </a:rPr>
              <a:t>S:table-scan</a:t>
            </a:r>
            <a:r>
              <a:rPr lang="en-US" sz="1800" dirty="0">
                <a:cs typeface="+mn-cs"/>
                <a:sym typeface="Symbol" charset="0"/>
              </a:rPr>
              <a:t>(S)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rot="-5400000">
            <a:off x="6057900" y="40767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172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5486400" y="4495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6705600" y="4419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7239000" y="5257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781800" y="41148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:nested-loop-join</a:t>
            </a: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AEE17-3ADA-8C42-B82C-21CF998EFF4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Last Time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 dirty="0">
                <a:cs typeface="+mn-cs"/>
              </a:rPr>
              <a:t>Parse/compile SQL queries --&gt; Naïve logical expression trees.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 dirty="0">
                <a:cs typeface="+mn-cs"/>
              </a:rPr>
              <a:t>Logically optimization</a:t>
            </a:r>
          </a:p>
          <a:p>
            <a:pPr marL="609600" indent="-609600" eaLnBrk="1" hangingPunct="1">
              <a:buFont typeface="Times" charset="0"/>
              <a:buAutoNum type="arabicPeriod"/>
              <a:defRPr/>
            </a:pPr>
            <a:r>
              <a:rPr lang="en-US" sz="1800" dirty="0">
                <a:cs typeface="+mn-cs"/>
              </a:rPr>
              <a:t>Physical optimization</a:t>
            </a:r>
          </a:p>
          <a:p>
            <a:pPr marL="990600" lvl="1" indent="-533400" eaLnBrk="1" hangingPunct="1">
              <a:buFont typeface="Times" charset="0"/>
              <a:buNone/>
              <a:defRPr/>
            </a:pPr>
            <a:r>
              <a:rPr lang="en-US" dirty="0"/>
              <a:t>	</a:t>
            </a:r>
            <a:r>
              <a:rPr lang="en-US" sz="1800" dirty="0"/>
              <a:t>BTW: Often the search processes cycles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Select B,D</a:t>
            </a:r>
          </a:p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From R,S</a:t>
            </a:r>
          </a:p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Where </a:t>
            </a:r>
          </a:p>
          <a:p>
            <a:pPr eaLnBrk="1" hangingPunct="1">
              <a:buFontTx/>
              <a:buNone/>
              <a:defRPr/>
            </a:pPr>
            <a:r>
              <a:rPr lang="en-US" sz="1600">
                <a:cs typeface="+mn-cs"/>
              </a:rPr>
              <a:t>	R.A = </a:t>
            </a:r>
            <a:r>
              <a:rPr lang="ja-JP" altLang="en-US" sz="1600">
                <a:latin typeface="Arial"/>
                <a:cs typeface="+mn-cs"/>
              </a:rPr>
              <a:t>“</a:t>
            </a:r>
            <a:r>
              <a:rPr lang="en-US" sz="1600">
                <a:cs typeface="+mn-cs"/>
              </a:rPr>
              <a:t>c</a:t>
            </a:r>
            <a:r>
              <a:rPr lang="ja-JP" altLang="en-US" sz="1600">
                <a:latin typeface="Arial"/>
                <a:cs typeface="+mn-cs"/>
              </a:rPr>
              <a:t>”</a:t>
            </a:r>
            <a:r>
              <a:rPr lang="en-US" sz="1600">
                <a:cs typeface="+mn-cs"/>
              </a:rPr>
              <a:t>  </a:t>
            </a:r>
            <a:r>
              <a:rPr lang="en-US" sz="1600">
                <a:cs typeface="+mn-cs"/>
                <a:sym typeface="Symbol" charset="0"/>
              </a:rPr>
              <a:t></a:t>
            </a:r>
            <a:r>
              <a:rPr lang="en-US" sz="1600">
                <a:cs typeface="+mn-cs"/>
              </a:rPr>
              <a:t>  S.E = 2 </a:t>
            </a:r>
            <a:r>
              <a:rPr lang="en-US" sz="1600">
                <a:cs typeface="+mn-cs"/>
                <a:sym typeface="Symbol" charset="0"/>
              </a:rPr>
              <a:t></a:t>
            </a:r>
            <a:r>
              <a:rPr lang="en-US" sz="1600">
                <a:cs typeface="+mn-cs"/>
              </a:rPr>
              <a:t>  R.C=S.C</a:t>
            </a:r>
            <a:endParaRPr lang="en-US">
              <a:cs typeface="+mn-cs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648200" y="3352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00400" y="2743200"/>
            <a:ext cx="5638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sz="320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cs typeface="+mn-cs"/>
                <a:sym typeface="Symbol" charset="0"/>
              </a:rPr>
              <a:t>				</a:t>
            </a:r>
            <a:r>
              <a:rPr lang="en-US" sz="3200" baseline="-25000">
                <a:cs typeface="+mn-cs"/>
                <a:sym typeface="Symbol" charset="0"/>
              </a:rPr>
              <a:t>B,D </a:t>
            </a:r>
            <a:endParaRPr lang="en-US" sz="320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baseline="-25000">
                <a:cs typeface="+mn-cs"/>
                <a:sym typeface="Symbol" charset="0"/>
              </a:rPr>
              <a:t> 			 </a:t>
            </a:r>
            <a:r>
              <a:rPr lang="en-US" sz="3600" baseline="-25000">
                <a:cs typeface="+mn-cs"/>
                <a:sym typeface="Symbol" charset="0"/>
              </a:rPr>
              <a:t>	 	</a:t>
            </a:r>
            <a:r>
              <a:rPr lang="en-US" sz="3600">
                <a:latin typeface="Symbol" charset="0"/>
                <a:cs typeface="+mn-cs"/>
                <a:sym typeface="Symbol" charset="0"/>
              </a:rPr>
              <a:t>s</a:t>
            </a:r>
            <a:r>
              <a:rPr lang="en-US" sz="3200" baseline="-25000">
                <a:cs typeface="+mn-cs"/>
                <a:sym typeface="Symbol" charset="0"/>
              </a:rPr>
              <a:t>S.E = 2</a:t>
            </a:r>
            <a:endParaRPr lang="en-US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>
              <a:cs typeface="+mn-cs"/>
              <a:sym typeface="Symbo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>
                <a:cs typeface="+mn-cs"/>
                <a:sym typeface="Symbol" charset="0"/>
              </a:rPr>
              <a:t>			R</a:t>
            </a:r>
            <a:r>
              <a:rPr lang="en-US" sz="1600">
                <a:cs typeface="+mn-cs"/>
                <a:sym typeface="Symbol" charset="0"/>
              </a:rPr>
              <a:t>:index-scan(R.A=</a:t>
            </a:r>
            <a:r>
              <a:rPr lang="ja-JP" altLang="en-US" sz="1600">
                <a:latin typeface="Arial"/>
                <a:cs typeface="+mn-cs"/>
                <a:sym typeface="Symbol" charset="0"/>
              </a:rPr>
              <a:t>“</a:t>
            </a:r>
            <a:r>
              <a:rPr lang="en-US" sz="1600">
                <a:cs typeface="+mn-cs"/>
                <a:sym typeface="Symbol" charset="0"/>
              </a:rPr>
              <a:t>c</a:t>
            </a:r>
            <a:r>
              <a:rPr lang="ja-JP" altLang="en-US" sz="1600">
                <a:latin typeface="Arial"/>
                <a:cs typeface="+mn-cs"/>
                <a:sym typeface="Symbol" charset="0"/>
              </a:rPr>
              <a:t>”</a:t>
            </a:r>
            <a:r>
              <a:rPr lang="en-US" sz="1600">
                <a:cs typeface="+mn-cs"/>
                <a:sym typeface="Symbol" charset="0"/>
              </a:rPr>
              <a:t>)</a:t>
            </a:r>
            <a:r>
              <a:rPr lang="en-US">
                <a:cs typeface="+mn-cs"/>
                <a:sym typeface="Symbol" charset="0"/>
              </a:rPr>
              <a:t>	  S</a:t>
            </a:r>
            <a:endParaRPr lang="en-US" sz="1800">
              <a:cs typeface="+mn-cs"/>
              <a:sym typeface="Symbol" charset="0"/>
            </a:endParaRP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 rot="-5400000">
            <a:off x="6057900" y="40767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172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5486400" y="4495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705600" y="4419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239000" y="5257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781800" y="4114800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i="1">
                <a:cs typeface="+mn-cs"/>
              </a:rPr>
              <a:t>:indexed</a:t>
            </a:r>
            <a:r>
              <a:rPr lang="en-US" sz="1800">
                <a:cs typeface="+mn-cs"/>
              </a:rPr>
              <a:t>-nested-loop</a:t>
            </a:r>
            <a:endParaRPr lang="en-US">
              <a:cs typeface="+mn-cs"/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438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438400" y="4343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3962400" y="2743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35814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3505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3505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A0821-4BCD-1E43-A8A0-E96150DE98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Storage Manager Interface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Synopsis: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Access-Paths (Scan operators)</a:t>
            </a:r>
          </a:p>
          <a:p>
            <a:pPr lvl="1" eaLnBrk="1" hangingPunct="1">
              <a:defRPr/>
            </a:pPr>
            <a:r>
              <a:rPr lang="en-US"/>
              <a:t>sequential</a:t>
            </a:r>
          </a:p>
          <a:p>
            <a:pPr lvl="1" eaLnBrk="1" hangingPunct="1">
              <a:defRPr/>
            </a:pPr>
            <a:r>
              <a:rPr lang="en-US"/>
              <a:t>index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Cost related attributes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Coping with Disk Blocks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D7964-35DB-794E-BB79-DF987765090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Access-Path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u="sng">
                <a:cs typeface="+mn-cs"/>
              </a:rPr>
              <a:t>Access-Path:</a:t>
            </a:r>
            <a:r>
              <a:rPr lang="en-US">
                <a:cs typeface="+mn-cs"/>
              </a:rPr>
              <a:t> A method for fetching data from disk.  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	Usage: 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Choose an access path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, 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	e.g. either a sequential scan based on the primary index, or an available secondary index. </a:t>
            </a:r>
            <a:endParaRPr lang="en-US" u="sng"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FBD02-EBD8-0348-A4D2-7C2EEBEE0C7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Scans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u="sng">
                <a:cs typeface="+mn-cs"/>
              </a:rPr>
              <a:t>Table-scan</a:t>
            </a:r>
            <a:r>
              <a:rPr lang="en-US">
                <a:cs typeface="+mn-cs"/>
              </a:rPr>
              <a:t> : sequentially read an entire table.</a:t>
            </a:r>
          </a:p>
          <a:p>
            <a:pPr eaLnBrk="1" hangingPunct="1">
              <a:buFontTx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Physical operator: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	</a:t>
            </a:r>
            <a:r>
              <a:rPr lang="en-US" u="sng">
                <a:cs typeface="+mn-cs"/>
              </a:rPr>
              <a:t>scan(R)</a:t>
            </a:r>
            <a:r>
              <a:rPr lang="en-US">
                <a:cs typeface="+mn-cs"/>
              </a:rPr>
              <a:t> 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6477000" y="4191000"/>
            <a:ext cx="914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cs typeface="+mn-cs"/>
              </a:rPr>
              <a:t>scan(R)</a:t>
            </a:r>
            <a:endParaRPr lang="en-US">
              <a:cs typeface="+mn-cs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 flipV="1">
            <a:off x="6858000" y="29718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12: plan trees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Management &amp; Engineering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13293-5973-3749-82F0-50734FE6A37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Class Protocol </a:t>
            </a:r>
            <a:r>
              <a:rPr lang="en-US" sz="2800">
                <a:cs typeface="+mj-cs"/>
              </a:rPr>
              <a:t>(double entendre intended)</a:t>
            </a:r>
            <a:endParaRPr lang="en-US">
              <a:cs typeface="+mj-cs"/>
            </a:endParaRPr>
          </a:p>
        </p:txBody>
      </p:sp>
      <p:graphicFrame>
        <p:nvGraphicFramePr>
          <p:cNvPr id="31781" name="Group 37"/>
          <p:cNvGraphicFramePr>
            <a:graphicFrameLocks noGrp="1"/>
          </p:cNvGraphicFramePr>
          <p:nvPr/>
        </p:nvGraphicFramePr>
        <p:xfrm>
          <a:off x="1524000" y="2133600"/>
          <a:ext cx="1752600" cy="1609725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planTreeNode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relationSchema()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costAttributes()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list children()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1524000" y="3429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83" name="AutoShape 39"/>
          <p:cNvSpPr>
            <a:spLocks/>
          </p:cNvSpPr>
          <p:nvPr/>
        </p:nvSpPr>
        <p:spPr bwMode="auto">
          <a:xfrm>
            <a:off x="3429000" y="2590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3717925" y="2632075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structure/content as seen from above</a:t>
            </a:r>
          </a:p>
        </p:txBody>
      </p:sp>
      <p:graphicFrame>
        <p:nvGraphicFramePr>
          <p:cNvPr id="3179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16826"/>
              </p:ext>
            </p:extLst>
          </p:nvPr>
        </p:nvGraphicFramePr>
        <p:xfrm>
          <a:off x="1600200" y="4495800"/>
          <a:ext cx="1600200" cy="1401972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scanNode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800" name="Line 56"/>
          <p:cNvSpPr>
            <a:spLocks noChangeShapeType="1"/>
          </p:cNvSpPr>
          <p:nvPr/>
        </p:nvSpPr>
        <p:spPr bwMode="auto">
          <a:xfrm flipH="1" flipV="1">
            <a:off x="23622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000000"/>
                </a:solidFill>
              </a:ln>
              <a:cs typeface="+mn-cs"/>
            </a:endParaRPr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3276600" y="1600200"/>
            <a:ext cx="354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Tree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s built from base class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2209800" y="3733800"/>
            <a:ext cx="304800" cy="304800"/>
          </a:xfrm>
          <a:prstGeom prst="triangle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82645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82645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44047</TotalTime>
  <Words>1322</Words>
  <Application>Microsoft Macintosh PowerPoint</Application>
  <PresentationFormat>On-screen Show (4:3)</PresentationFormat>
  <Paragraphs>364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Symbol</vt:lpstr>
      <vt:lpstr>Tahoma</vt:lpstr>
      <vt:lpstr>Times</vt:lpstr>
      <vt:lpstr>Times New Roman</vt:lpstr>
      <vt:lpstr>Default Design</vt:lpstr>
      <vt:lpstr> When does Join(R,S) ≠ Join(S,R)? Physical Plan Trees,  Cost Related Adornments &amp; Block Nested-Loops </vt:lpstr>
      <vt:lpstr>Review from Last Time</vt:lpstr>
      <vt:lpstr>Review from Last Time</vt:lpstr>
      <vt:lpstr>Last Time</vt:lpstr>
      <vt:lpstr>Last Time</vt:lpstr>
      <vt:lpstr>Storage Manager Interface</vt:lpstr>
      <vt:lpstr>Access-Path</vt:lpstr>
      <vt:lpstr>Scans</vt:lpstr>
      <vt:lpstr>Class Protocol (double entendre intended)</vt:lpstr>
      <vt:lpstr>Table Scan</vt:lpstr>
      <vt:lpstr>Scans (2)</vt:lpstr>
      <vt:lpstr>Index Scan</vt:lpstr>
      <vt:lpstr>Cost &amp; Other properties (sorted)</vt:lpstr>
      <vt:lpstr>Statistical Properties Kept for Query Optimization</vt:lpstr>
      <vt:lpstr>Sorted as a Property</vt:lpstr>
      <vt:lpstr>System Catalog  (a.k.a data dictionary)</vt:lpstr>
      <vt:lpstr>Other things to know about the catalog.</vt:lpstr>
      <vt:lpstr>Cost Model - Text Notation</vt:lpstr>
      <vt:lpstr>What About Writing the Result</vt:lpstr>
      <vt:lpstr>Cost models for table scans</vt:lpstr>
      <vt:lpstr>Cost models for index scans</vt:lpstr>
      <vt:lpstr>Cost models select predicates</vt:lpstr>
      <vt:lpstr>Estimating Size of Selects</vt:lpstr>
      <vt:lpstr>Estimating Size of Selects</vt:lpstr>
      <vt:lpstr>Select Size for Richer Predicates</vt:lpstr>
      <vt:lpstr>Richer predicates cont’d</vt:lpstr>
      <vt:lpstr>Disjunctions:</vt:lpstr>
      <vt:lpstr>I/O Cost</vt:lpstr>
    </vt:vector>
  </TitlesOfParts>
  <Company>University Of Texas Computer Sciences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Miranker</dc:creator>
  <cp:lastModifiedBy>Microsoft Office User</cp:lastModifiedBy>
  <cp:revision>23</cp:revision>
  <cp:lastPrinted>2007-10-09T20:09:54Z</cp:lastPrinted>
  <dcterms:created xsi:type="dcterms:W3CDTF">2003-01-21T18:57:12Z</dcterms:created>
  <dcterms:modified xsi:type="dcterms:W3CDTF">2020-02-24T15:02:09Z</dcterms:modified>
</cp:coreProperties>
</file>