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e1d5d21a2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e1d5d21a2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e1d5d21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e1d5d21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e1d5d21a2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e1d5d21a2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7e1d5d21a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7e1d5d21a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e1d5d21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e1d5d21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e1d5d21a2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7e1d5d21a2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7e1d5d21a2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7e1d5d21a2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TITLEANDBULLETS_C">
  <p:cSld name="TITLE_AND_BODY_2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27575" y="289525"/>
            <a:ext cx="3548100" cy="1093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27575" y="1565671"/>
            <a:ext cx="3548100" cy="328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/>
          <p:nvPr>
            <p:ph idx="2" type="pic"/>
          </p:nvPr>
        </p:nvSpPr>
        <p:spPr>
          <a:xfrm>
            <a:off x="4298349" y="316350"/>
            <a:ext cx="4510800" cy="45108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visioneval.or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lmwang@pdx.edu" TargetMode="External"/><Relationship Id="rId4" Type="http://schemas.openxmlformats.org/officeDocument/2006/relationships/hyperlink" Target="https://github.com/VisionEval/VisionEval-Dev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8" y="902557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 Neighborhoods for Modeling and Planning </a:t>
            </a:r>
            <a:r>
              <a:rPr lang="en"/>
              <a:t>Applications</a:t>
            </a:r>
            <a:endParaRPr/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3373357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Liming Wang, Ph.D., </a:t>
            </a:r>
            <a:br>
              <a:rPr lang="en"/>
            </a:br>
            <a:r>
              <a:rPr lang="en"/>
              <a:t>Portland State University</a:t>
            </a:r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5755725" y="91300"/>
            <a:ext cx="33252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MoMo </a:t>
            </a:r>
            <a:r>
              <a:rPr lang="en" sz="1800">
                <a:solidFill>
                  <a:schemeClr val="dk2"/>
                </a:solidFill>
              </a:rPr>
              <a:t>Minneapolis</a:t>
            </a:r>
            <a:r>
              <a:rPr lang="en" sz="1800">
                <a:solidFill>
                  <a:schemeClr val="dk2"/>
                </a:solidFill>
              </a:rPr>
              <a:t>, MN 2025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Impact of Built Environment Factors on Travel</a:t>
            </a:r>
            <a:endParaRPr b="1" sz="16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Many different measures on various scales: e.g. 3D/5D/7D …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Non-linear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Synergistic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Construct scenarios</a:t>
            </a:r>
            <a:endParaRPr/>
          </a:p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Existing Methods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Clustering, :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Pros: U</a:t>
            </a:r>
            <a:r>
              <a:rPr lang="en"/>
              <a:t>tilize</a:t>
            </a:r>
            <a:r>
              <a:rPr lang="en"/>
              <a:t> </a:t>
            </a:r>
            <a:r>
              <a:rPr lang="en"/>
              <a:t>multivariate</a:t>
            </a:r>
            <a:r>
              <a:rPr lang="en"/>
              <a:t>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Cons: Hard to interpret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PCA: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Reduce dimensions of </a:t>
            </a:r>
            <a:r>
              <a:rPr lang="en"/>
              <a:t>multivariate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Harder to interpret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Heuristics, such as place types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Pros: easier to interpret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Cons: not data driven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 Types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51" y="1157182"/>
            <a:ext cx="4502889" cy="3583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1402" y="1085045"/>
            <a:ext cx="4121896" cy="3572309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283675" y="4743223"/>
            <a:ext cx="85206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Source: Oregon DOT https://www.oregon.gov/lcd/cl/pages/place-types.aspx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73400" y="1085050"/>
            <a:ext cx="4276500" cy="61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Area Type describes the interdependencies of each neighborhood compared to the rest of the region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4771400" y="1064816"/>
            <a:ext cx="4276500" cy="614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Development Type describes the physical characteristics of each neighborhood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New Approach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have the cake &amp; eat it too?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Location Type: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Urban, Town, Rural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Area Type: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Regional Center, Urban Center, Inner </a:t>
            </a:r>
            <a:r>
              <a:rPr lang="en"/>
              <a:t>Neighborhoods</a:t>
            </a:r>
            <a:r>
              <a:rPr lang="en"/>
              <a:t>, Outer </a:t>
            </a:r>
            <a:r>
              <a:rPr lang="en"/>
              <a:t>Neighborhood</a:t>
            </a:r>
            <a:r>
              <a:rPr lang="en"/>
              <a:t>, Fringe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Diversity Type: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Residential, Employment, Mixed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4704325" y="12669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Combine </a:t>
            </a:r>
            <a:r>
              <a:rPr lang="en"/>
              <a:t>heuristics</a:t>
            </a:r>
            <a:r>
              <a:rPr lang="en"/>
              <a:t> with a data driven approach using Census geography (CBG):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b="1" lang="en"/>
              <a:t>Location Type</a:t>
            </a:r>
            <a:r>
              <a:rPr lang="en"/>
              <a:t>: Random Forest model trained on Census Urban Area classification for consistent criteria over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b="1" lang="en"/>
              <a:t>Area Type</a:t>
            </a:r>
            <a:r>
              <a:rPr lang="en"/>
              <a:t>: Shallow decision tree trained on NHTS + SLD for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</a:t>
            </a:r>
            <a:r>
              <a:rPr b="1" lang="en"/>
              <a:t>Diversity</a:t>
            </a:r>
            <a:r>
              <a:rPr b="1" lang="en"/>
              <a:t> Type</a:t>
            </a:r>
            <a:r>
              <a:rPr lang="en"/>
              <a:t>: Shallow decision tree trained on NHTS + SLD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Type &amp; Diversity Type Decision Trees </a:t>
            </a:r>
            <a:endParaRPr/>
          </a:p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1919800" y="1017725"/>
            <a:ext cx="11877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Area Type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75" y="1457108"/>
            <a:ext cx="4544950" cy="337393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130189" y="4765532"/>
            <a:ext cx="725100" cy="390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highlight>
                  <a:schemeClr val="lt1"/>
                </a:highlight>
              </a:rPr>
              <a:t>Center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2867350" y="3872000"/>
            <a:ext cx="4899600" cy="384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8"/>
          <p:cNvSpPr txBox="1"/>
          <p:nvPr>
            <p:ph idx="2" type="body"/>
          </p:nvPr>
        </p:nvSpPr>
        <p:spPr>
          <a:xfrm>
            <a:off x="1499314" y="4765532"/>
            <a:ext cx="725100" cy="390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highlight>
                  <a:schemeClr val="lt1"/>
                </a:highlight>
              </a:rPr>
              <a:t>Inner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2791539" y="4765532"/>
            <a:ext cx="725100" cy="390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highlight>
                  <a:schemeClr val="lt1"/>
                </a:highlight>
              </a:rPr>
              <a:t>Outer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4160314" y="4747457"/>
            <a:ext cx="725100" cy="3903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highlight>
                  <a:schemeClr val="lt1"/>
                </a:highlight>
              </a:rPr>
              <a:t>Fringe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118" y="1798356"/>
            <a:ext cx="4063551" cy="300237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6876625" y="964200"/>
            <a:ext cx="1508400" cy="4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Diversity Type</a:t>
            </a:r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4971747" y="4709025"/>
            <a:ext cx="1098900" cy="39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59595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employment</a:t>
            </a:r>
            <a:endParaRPr sz="1300">
              <a:solidFill>
                <a:srgbClr val="59595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6683875" y="4709025"/>
            <a:ext cx="725100" cy="39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59595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mix</a:t>
            </a:r>
            <a:endParaRPr sz="1300">
              <a:solidFill>
                <a:srgbClr val="59595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7982100" y="4709025"/>
            <a:ext cx="1187700" cy="390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59595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residential</a:t>
            </a:r>
            <a:endParaRPr sz="1300">
              <a:solidFill>
                <a:srgbClr val="595959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Results - Portland, OR</a:t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200" y="1217075"/>
            <a:ext cx="7036349" cy="35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&amp; Applications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 Use Types, used in the new VELandUse module for VisionEval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https://visioneval.org</a:t>
            </a:r>
            <a:r>
              <a:rPr lang="en"/>
              <a:t>)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good balance between prediction accuracy and level of details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three use cases with different specificity: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Case 1: user specifies CBG level population and employment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Case 2: user specifies CBG land use types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Case 3: Model predicts both CBG land use types, population and employment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27575" y="289525"/>
            <a:ext cx="7317600" cy="58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27575" y="1349869"/>
            <a:ext cx="3920100" cy="328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Oregon DOT for financial support via SPR-868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Technical Advisory Committee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Brian Gregor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4617275" y="1354300"/>
            <a:ext cx="4415100" cy="328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Email: </a:t>
            </a:r>
            <a:r>
              <a:rPr lang="en" u="sng">
                <a:solidFill>
                  <a:schemeClr val="hlink"/>
                </a:solidFill>
                <a:hlinkClick r:id="rId3"/>
              </a:rPr>
              <a:t>lmwang@pdx.edu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Github: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https://github.com/VisionEval/VisionEval-Dev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