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33"/>
  </p:notesMasterIdLst>
  <p:sldIdLst>
    <p:sldId id="4008" r:id="rId6"/>
    <p:sldId id="4039" r:id="rId7"/>
    <p:sldId id="4009" r:id="rId8"/>
    <p:sldId id="4010" r:id="rId9"/>
    <p:sldId id="4011" r:id="rId10"/>
    <p:sldId id="4020" r:id="rId11"/>
    <p:sldId id="4013" r:id="rId12"/>
    <p:sldId id="4090" r:id="rId13"/>
    <p:sldId id="4091" r:id="rId14"/>
    <p:sldId id="4083" r:id="rId15"/>
    <p:sldId id="4084" r:id="rId16"/>
    <p:sldId id="4085" r:id="rId17"/>
    <p:sldId id="4104" r:id="rId18"/>
    <p:sldId id="4103" r:id="rId19"/>
    <p:sldId id="4086" r:id="rId20"/>
    <p:sldId id="4087" r:id="rId21"/>
    <p:sldId id="4101" r:id="rId22"/>
    <p:sldId id="4089" r:id="rId23"/>
    <p:sldId id="4075" r:id="rId24"/>
    <p:sldId id="4109" r:id="rId25"/>
    <p:sldId id="4061" r:id="rId26"/>
    <p:sldId id="4031" r:id="rId27"/>
    <p:sldId id="4030" r:id="rId28"/>
    <p:sldId id="4065" r:id="rId29"/>
    <p:sldId id="4026" r:id="rId30"/>
    <p:sldId id="4108" r:id="rId31"/>
    <p:sldId id="402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C56252E-5CCB-114E-ED56-5C1D3ADFD207}" name="Brown, Skyler" initials="SB" userId="S::61395@icf.com::64f2b9f7-208a-4bdf-aa92-98e8162cc699" providerId="AD"/>
  <p188:author id="{D7B5384C-D250-F97C-2A2B-90A5A2F888C0}" name="Lee, Jonathan" initials="" userId="S::59618@icf.com::e9d817ba-73b3-4295-87bd-64c8b9340f91" providerId="AD"/>
  <p188:author id="{B981B2D3-7A06-B9F0-B858-F55636A52545}" name="Rebecca Martin" initials="RM" userId="S::rebecca.martin@ebp-us.com::ab460dfe-8033-4be3-8554-fba1c78c6ab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205C"/>
    <a:srgbClr val="BDE4FF"/>
    <a:srgbClr val="4FCEFF"/>
    <a:srgbClr val="9BD7FF"/>
    <a:srgbClr val="0071BB"/>
    <a:srgbClr val="000000"/>
    <a:srgbClr val="1130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60"/>
  </p:normalViewPr>
  <p:slideViewPr>
    <p:cSldViewPr snapToGrid="0">
      <p:cViewPr varScale="1">
        <p:scale>
          <a:sx n="120" d="100"/>
          <a:sy n="120" d="100"/>
        </p:scale>
        <p:origin x="1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8/10/relationships/authors" Target="authors.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yle Schroeckenthaler" userId="98051c55-173f-43dc-a2de-301d88f4c2ab" providerId="ADAL" clId="{8DF06658-C236-4ABE-9904-C4DE9E3A4383}"/>
    <pc:docChg chg="modSld">
      <pc:chgData name="Kyle Schroeckenthaler" userId="98051c55-173f-43dc-a2de-301d88f4c2ab" providerId="ADAL" clId="{8DF06658-C236-4ABE-9904-C4DE9E3A4383}" dt="2025-09-12T16:54:23.522" v="136" actId="20577"/>
      <pc:docMkLst>
        <pc:docMk/>
      </pc:docMkLst>
      <pc:sldChg chg="modSp mod">
        <pc:chgData name="Kyle Schroeckenthaler" userId="98051c55-173f-43dc-a2de-301d88f4c2ab" providerId="ADAL" clId="{8DF06658-C236-4ABE-9904-C4DE9E3A4383}" dt="2025-09-12T16:51:45.495" v="86" actId="20577"/>
        <pc:sldMkLst>
          <pc:docMk/>
          <pc:sldMk cId="1943060127" sldId="4010"/>
        </pc:sldMkLst>
        <pc:spChg chg="mod">
          <ac:chgData name="Kyle Schroeckenthaler" userId="98051c55-173f-43dc-a2de-301d88f4c2ab" providerId="ADAL" clId="{8DF06658-C236-4ABE-9904-C4DE9E3A4383}" dt="2025-09-12T16:51:45.495" v="86" actId="20577"/>
          <ac:spMkLst>
            <pc:docMk/>
            <pc:sldMk cId="1943060127" sldId="4010"/>
            <ac:spMk id="3" creationId="{00000000-0000-0000-0000-000000000000}"/>
          </ac:spMkLst>
        </pc:spChg>
      </pc:sldChg>
      <pc:sldChg chg="modSp mod">
        <pc:chgData name="Kyle Schroeckenthaler" userId="98051c55-173f-43dc-a2de-301d88f4c2ab" providerId="ADAL" clId="{8DF06658-C236-4ABE-9904-C4DE9E3A4383}" dt="2025-09-12T16:54:23.522" v="136" actId="20577"/>
        <pc:sldMkLst>
          <pc:docMk/>
          <pc:sldMk cId="3545013897" sldId="4109"/>
        </pc:sldMkLst>
        <pc:spChg chg="mod">
          <ac:chgData name="Kyle Schroeckenthaler" userId="98051c55-173f-43dc-a2de-301d88f4c2ab" providerId="ADAL" clId="{8DF06658-C236-4ABE-9904-C4DE9E3A4383}" dt="2025-09-12T16:54:23.522" v="136" actId="20577"/>
          <ac:spMkLst>
            <pc:docMk/>
            <pc:sldMk cId="3545013897" sldId="4109"/>
            <ac:spMk id="3" creationId="{10D1127B-66BD-CE15-3A2C-E0BD1B69737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Bundle</c:v>
                </c:pt>
              </c:strCache>
            </c:strRef>
          </c:tx>
          <c:spPr>
            <a:pattFill prst="wdDnDiag">
              <a:fgClr>
                <a:srgbClr val="06205C"/>
              </a:fgClr>
              <a:bgClr>
                <a:schemeClr val="bg1"/>
              </a:bgClr>
            </a:patt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Vehicle Lease Depreciation (per-mile_)</c:v>
                </c:pt>
                <c:pt idx="1">
                  <c:v>Parking Cash Out (use-based)</c:v>
                </c:pt>
                <c:pt idx="2">
                  <c:v>Vehicle Insurance (per-mile)</c:v>
                </c:pt>
                <c:pt idx="3">
                  <c:v>Vehicle Property Tax (per-mile)</c:v>
                </c:pt>
                <c:pt idx="4">
                  <c:v>Vehicle Registration (per-mile)</c:v>
                </c:pt>
                <c:pt idx="5">
                  <c:v>Vehicle Sales Tx (per-mile)</c:v>
                </c:pt>
                <c:pt idx="6">
                  <c:v>Bundle (total policy implementation)</c:v>
                </c:pt>
              </c:strCache>
            </c:strRef>
          </c:cat>
          <c:val>
            <c:numRef>
              <c:f>Sheet1!$B$2:$B$8</c:f>
              <c:numCache>
                <c:formatCode>General</c:formatCode>
                <c:ptCount val="7"/>
                <c:pt idx="0">
                  <c:v>6.0000000000000001E-3</c:v>
                </c:pt>
                <c:pt idx="1">
                  <c:v>4.9000000000000002E-2</c:v>
                </c:pt>
                <c:pt idx="2">
                  <c:v>0.10100000000000001</c:v>
                </c:pt>
                <c:pt idx="3">
                  <c:v>3.3000000000000002E-2</c:v>
                </c:pt>
                <c:pt idx="4">
                  <c:v>1.0999999999999999E-2</c:v>
                </c:pt>
                <c:pt idx="5">
                  <c:v>7.4999999999999997E-2</c:v>
                </c:pt>
                <c:pt idx="6">
                  <c:v>0.27500000000000002</c:v>
                </c:pt>
              </c:numCache>
            </c:numRef>
          </c:val>
          <c:extLst>
            <c:ext xmlns:c16="http://schemas.microsoft.com/office/drawing/2014/chart" uri="{C3380CC4-5D6E-409C-BE32-E72D297353CC}">
              <c16:uniqueId val="{00000000-07D5-42F4-8087-EFF6B822F1D9}"/>
            </c:ext>
          </c:extLst>
        </c:ser>
        <c:ser>
          <c:idx val="1"/>
          <c:order val="1"/>
          <c:tx>
            <c:strRef>
              <c:f>Sheet1!$C$1</c:f>
              <c:strCache>
                <c:ptCount val="1"/>
                <c:pt idx="0">
                  <c:v>Individual</c:v>
                </c:pt>
              </c:strCache>
            </c:strRef>
          </c:tx>
          <c:spPr>
            <a:solidFill>
              <a:srgbClr val="4FCEFF"/>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Vehicle Lease Depreciation (per-mile_)</c:v>
                </c:pt>
                <c:pt idx="1">
                  <c:v>Parking Cash Out (use-based)</c:v>
                </c:pt>
                <c:pt idx="2">
                  <c:v>Vehicle Insurance (per-mile)</c:v>
                </c:pt>
                <c:pt idx="3">
                  <c:v>Vehicle Property Tax (per-mile)</c:v>
                </c:pt>
                <c:pt idx="4">
                  <c:v>Vehicle Registration (per-mile)</c:v>
                </c:pt>
                <c:pt idx="5">
                  <c:v>Vehicle Sales Tx (per-mile)</c:v>
                </c:pt>
                <c:pt idx="6">
                  <c:v>Bundle (total policy implementation)</c:v>
                </c:pt>
              </c:strCache>
            </c:strRef>
          </c:cat>
          <c:val>
            <c:numRef>
              <c:f>Sheet1!$C$2:$C$8</c:f>
              <c:numCache>
                <c:formatCode>General</c:formatCode>
                <c:ptCount val="7"/>
                <c:pt idx="0">
                  <c:v>8.9999999999999993E-3</c:v>
                </c:pt>
                <c:pt idx="1">
                  <c:v>6.6000000000000003E-2</c:v>
                </c:pt>
                <c:pt idx="2">
                  <c:v>0.13200000000000001</c:v>
                </c:pt>
                <c:pt idx="3">
                  <c:v>3.5999999999999997E-2</c:v>
                </c:pt>
                <c:pt idx="4">
                  <c:v>1.0999999999999999E-2</c:v>
                </c:pt>
                <c:pt idx="5">
                  <c:v>8.5999999999999993E-2</c:v>
                </c:pt>
              </c:numCache>
            </c:numRef>
          </c:val>
          <c:extLst>
            <c:ext xmlns:c16="http://schemas.microsoft.com/office/drawing/2014/chart" uri="{C3380CC4-5D6E-409C-BE32-E72D297353CC}">
              <c16:uniqueId val="{00000000-B072-43BD-B90E-6B72F880E628}"/>
            </c:ext>
          </c:extLst>
        </c:ser>
        <c:dLbls>
          <c:showLegendKey val="0"/>
          <c:showVal val="1"/>
          <c:showCatName val="0"/>
          <c:showSerName val="0"/>
          <c:showPercent val="0"/>
          <c:showBubbleSize val="0"/>
        </c:dLbls>
        <c:gapWidth val="150"/>
        <c:overlap val="-25"/>
        <c:axId val="429880848"/>
        <c:axId val="429884208"/>
      </c:barChart>
      <c:catAx>
        <c:axId val="429880848"/>
        <c:scaling>
          <c:orientation val="minMax"/>
        </c:scaling>
        <c:delete val="1"/>
        <c:axPos val="l"/>
        <c:numFmt formatCode="General" sourceLinked="1"/>
        <c:majorTickMark val="none"/>
        <c:minorTickMark val="none"/>
        <c:tickLblPos val="nextTo"/>
        <c:crossAx val="429884208"/>
        <c:crosses val="autoZero"/>
        <c:auto val="1"/>
        <c:lblAlgn val="ctr"/>
        <c:lblOffset val="100"/>
        <c:noMultiLvlLbl val="0"/>
      </c:catAx>
      <c:valAx>
        <c:axId val="429884208"/>
        <c:scaling>
          <c:orientation val="minMax"/>
        </c:scaling>
        <c:delete val="0"/>
        <c:axPos val="b"/>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9880848"/>
        <c:crosses val="autoZero"/>
        <c:crossBetween val="between"/>
      </c:valAx>
      <c:spPr>
        <a:noFill/>
        <a:ln>
          <a:noFill/>
        </a:ln>
        <a:effectLst/>
      </c:spPr>
    </c:plotArea>
    <c:legend>
      <c:legendPos val="t"/>
      <c:layout>
        <c:manualLayout>
          <c:xMode val="edge"/>
          <c:yMode val="edge"/>
          <c:x val="0.37497587941172156"/>
          <c:y val="6.1533042780526744E-2"/>
          <c:w val="0.25004824117655688"/>
          <c:h val="5.146403771779610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Bundle</c:v>
                </c:pt>
              </c:strCache>
            </c:strRef>
          </c:tx>
          <c:spPr>
            <a:pattFill prst="wdDnDiag">
              <a:fgClr>
                <a:srgbClr val="06205C"/>
              </a:fgClr>
              <a:bgClr>
                <a:schemeClr val="bg1"/>
              </a:bgClr>
            </a:pattFill>
            <a:ln>
              <a:noFill/>
            </a:ln>
            <a:effectLst/>
          </c:spPr>
          <c:invertIfNegative val="0"/>
          <c:dPt>
            <c:idx val="3"/>
            <c:invertIfNegative val="0"/>
            <c:bubble3D val="0"/>
            <c:spPr>
              <a:pattFill prst="wdDnDiag">
                <a:fgClr>
                  <a:srgbClr val="06205C"/>
                </a:fgClr>
                <a:bgClr>
                  <a:schemeClr val="bg1"/>
                </a:bgClr>
              </a:pattFill>
              <a:ln>
                <a:solidFill>
                  <a:schemeClr val="tx1"/>
                </a:solidFill>
              </a:ln>
              <a:effectLst/>
            </c:spPr>
            <c:extLst>
              <c:ext xmlns:c16="http://schemas.microsoft.com/office/drawing/2014/chart" uri="{C3380CC4-5D6E-409C-BE32-E72D297353CC}">
                <c16:uniqueId val="{00000000-35C7-4C46-9DCA-3D18E41E5A9E}"/>
              </c:ext>
            </c:extLst>
          </c:dPt>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Vehicle Sales Tx (per-mile)</c:v>
                </c:pt>
                <c:pt idx="1">
                  <c:v>Vehicle Property Tax (per-mile)</c:v>
                </c:pt>
                <c:pt idx="2">
                  <c:v>Vehicle Registration (per-mile)</c:v>
                </c:pt>
                <c:pt idx="3">
                  <c:v>Bundle (total policy implementation)</c:v>
                </c:pt>
              </c:strCache>
            </c:strRef>
          </c:cat>
          <c:val>
            <c:numRef>
              <c:f>Sheet1!$B$2:$B$5</c:f>
              <c:numCache>
                <c:formatCode>General</c:formatCode>
                <c:ptCount val="4"/>
                <c:pt idx="0">
                  <c:v>7.9000000000000001E-2</c:v>
                </c:pt>
                <c:pt idx="1">
                  <c:v>3.5000000000000003E-2</c:v>
                </c:pt>
                <c:pt idx="2">
                  <c:v>1.0999999999999999E-2</c:v>
                </c:pt>
                <c:pt idx="3">
                  <c:v>0.124</c:v>
                </c:pt>
              </c:numCache>
            </c:numRef>
          </c:val>
          <c:extLst>
            <c:ext xmlns:c16="http://schemas.microsoft.com/office/drawing/2014/chart" uri="{C3380CC4-5D6E-409C-BE32-E72D297353CC}">
              <c16:uniqueId val="{00000000-4521-4F5F-907D-F7A8120763C4}"/>
            </c:ext>
          </c:extLst>
        </c:ser>
        <c:ser>
          <c:idx val="1"/>
          <c:order val="1"/>
          <c:tx>
            <c:strRef>
              <c:f>Sheet1!$C$1</c:f>
              <c:strCache>
                <c:ptCount val="1"/>
                <c:pt idx="0">
                  <c:v>Individual</c:v>
                </c:pt>
              </c:strCache>
            </c:strRef>
          </c:tx>
          <c:spPr>
            <a:solidFill>
              <a:srgbClr val="4FCEFF"/>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Vehicle Sales Tx (per-mile)</c:v>
                </c:pt>
                <c:pt idx="1">
                  <c:v>Vehicle Property Tax (per-mile)</c:v>
                </c:pt>
                <c:pt idx="2">
                  <c:v>Vehicle Registration (per-mile)</c:v>
                </c:pt>
                <c:pt idx="3">
                  <c:v>Bundle (total policy implementation)</c:v>
                </c:pt>
              </c:strCache>
            </c:strRef>
          </c:cat>
          <c:val>
            <c:numRef>
              <c:f>Sheet1!$C$2:$C$5</c:f>
              <c:numCache>
                <c:formatCode>General</c:formatCode>
                <c:ptCount val="4"/>
                <c:pt idx="0">
                  <c:v>8.5999999999999993E-2</c:v>
                </c:pt>
                <c:pt idx="1">
                  <c:v>3.5999999999999997E-2</c:v>
                </c:pt>
                <c:pt idx="2">
                  <c:v>1.0999999999999999E-2</c:v>
                </c:pt>
              </c:numCache>
            </c:numRef>
          </c:val>
          <c:extLst>
            <c:ext xmlns:c16="http://schemas.microsoft.com/office/drawing/2014/chart" uri="{C3380CC4-5D6E-409C-BE32-E72D297353CC}">
              <c16:uniqueId val="{00000001-4521-4F5F-907D-F7A8120763C4}"/>
            </c:ext>
          </c:extLst>
        </c:ser>
        <c:dLbls>
          <c:showLegendKey val="0"/>
          <c:showVal val="1"/>
          <c:showCatName val="0"/>
          <c:showSerName val="0"/>
          <c:showPercent val="0"/>
          <c:showBubbleSize val="0"/>
        </c:dLbls>
        <c:gapWidth val="150"/>
        <c:overlap val="-25"/>
        <c:axId val="429880848"/>
        <c:axId val="429884208"/>
      </c:barChart>
      <c:catAx>
        <c:axId val="429880848"/>
        <c:scaling>
          <c:orientation val="minMax"/>
        </c:scaling>
        <c:delete val="1"/>
        <c:axPos val="l"/>
        <c:numFmt formatCode="General" sourceLinked="1"/>
        <c:majorTickMark val="none"/>
        <c:minorTickMark val="none"/>
        <c:tickLblPos val="nextTo"/>
        <c:crossAx val="429884208"/>
        <c:crosses val="autoZero"/>
        <c:auto val="1"/>
        <c:lblAlgn val="ctr"/>
        <c:lblOffset val="100"/>
        <c:noMultiLvlLbl val="0"/>
      </c:catAx>
      <c:valAx>
        <c:axId val="429884208"/>
        <c:scaling>
          <c:orientation val="minMax"/>
        </c:scaling>
        <c:delete val="0"/>
        <c:axPos val="b"/>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9880848"/>
        <c:crosses val="autoZero"/>
        <c:crossBetween val="between"/>
      </c:valAx>
      <c:spPr>
        <a:noFill/>
        <a:ln>
          <a:noFill/>
        </a:ln>
        <a:effectLst/>
      </c:spPr>
    </c:plotArea>
    <c:legend>
      <c:legendPos val="t"/>
      <c:layout>
        <c:manualLayout>
          <c:xMode val="edge"/>
          <c:yMode val="edge"/>
          <c:x val="0.37497587941172156"/>
          <c:y val="6.1533042780526744E-2"/>
          <c:w val="0.25004824117655688"/>
          <c:h val="5.146403771779610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A56AD-F889-4C4B-80A5-FA8BC4140A7B}" type="datetimeFigureOut">
              <a:rPr lang="en-US" smtClean="0"/>
              <a:t>9/12/2025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41EED-5E3D-4861-A51F-E1BB63D069C6}" type="slidenum">
              <a:rPr lang="en-US" smtClean="0"/>
              <a:t>‹#›</a:t>
            </a:fld>
            <a:endParaRPr lang="en-US"/>
          </a:p>
        </p:txBody>
      </p:sp>
    </p:spTree>
    <p:extLst>
      <p:ext uri="{BB962C8B-B14F-4D97-AF65-F5344CB8AC3E}">
        <p14:creationId xmlns:p14="http://schemas.microsoft.com/office/powerpoint/2010/main" val="3616900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641EED-5E3D-4861-A51F-E1BB63D069C6}" type="slidenum">
              <a:rPr lang="en-US" smtClean="0"/>
              <a:t>1</a:t>
            </a:fld>
            <a:endParaRPr lang="en-US"/>
          </a:p>
        </p:txBody>
      </p:sp>
    </p:spTree>
    <p:extLst>
      <p:ext uri="{BB962C8B-B14F-4D97-AF65-F5344CB8AC3E}">
        <p14:creationId xmlns:p14="http://schemas.microsoft.com/office/powerpoint/2010/main" val="3973654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D33DC9-EC44-454D-AB38-E07A09589E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009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D33DC9-EC44-454D-AB38-E07A09589E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4111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D33DC9-EC44-454D-AB38-E07A09589E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3429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656B4-F0A3-FCC8-E33A-98B624C133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94B282-728C-D297-9243-853AD0DCCF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16CAE-BAFB-A0FF-4723-F94CCC26BDA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585256A-DD8E-6E0B-F02A-3E9A8D61145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D33DC9-EC44-454D-AB38-E07A09589E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8978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D33DC9-EC44-454D-AB38-E07A09589E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1828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D33DC9-EC44-454D-AB38-E07A09589E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3157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D33DC9-EC44-454D-AB38-E07A09589E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3157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D33DC9-EC44-454D-AB38-E07A09589E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310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D33DC9-EC44-454D-AB38-E07A09589E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1234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D33DC9-EC44-454D-AB38-E07A09589E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5669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37B90-E2B5-681E-A0CB-0173405989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5AD625-4B53-9A55-943B-5427B3013A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61FBF8-FAC0-4A3E-7EF0-FD5A2125F5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CECD8F-65AC-7548-4B77-E5AA5947407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D33DC9-EC44-454D-AB38-E07A09589E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2086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D33DC9-EC44-454D-AB38-E07A09589E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3624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D33DC9-EC44-454D-AB38-E07A09589EA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486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026" name="Picture 2" descr="black and white floor tiles">
            <a:extLst>
              <a:ext uri="{FF2B5EF4-FFF2-40B4-BE49-F238E27FC236}">
                <a16:creationId xmlns:a16="http://schemas.microsoft.com/office/drawing/2014/main" id="{848FA927-F101-3593-26D6-D5EC4D782F9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b="15761"/>
          <a:stretch/>
        </p:blipFill>
        <p:spPr bwMode="auto">
          <a:xfrm>
            <a:off x="0" y="0"/>
            <a:ext cx="1220556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latin typeface="Arial" panose="020B0604020202020204" pitchFamily="34" charset="0"/>
                <a:cs typeface="Arial" panose="020B0604020202020204" pitchFamily="34" charset="0"/>
              </a:defRPr>
            </a:lvl1pPr>
          </a:lstStyle>
          <a:p>
            <a:fld id="{A91C9530-703A-45A9-98F5-15EE0ED7D6FA}"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0B8DCDAE-849F-4278-A3B6-126065245978}" type="slidenum">
              <a:rPr lang="en-US" smtClean="0"/>
              <a:pPr/>
              <a:t>‹#›</a:t>
            </a:fld>
            <a:endParaRPr lang="en-US"/>
          </a:p>
        </p:txBody>
      </p:sp>
    </p:spTree>
    <p:extLst>
      <p:ext uri="{BB962C8B-B14F-4D97-AF65-F5344CB8AC3E}">
        <p14:creationId xmlns:p14="http://schemas.microsoft.com/office/powerpoint/2010/main" val="4230835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50EF0B5-841F-467A-9807-3E25C1E37140}" type="datetime1">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DCDAE-849F-4278-A3B6-126065245978}" type="slidenum">
              <a:rPr lang="en-US" smtClean="0"/>
              <a:t>‹#›</a:t>
            </a:fld>
            <a:endParaRPr lang="en-US"/>
          </a:p>
        </p:txBody>
      </p:sp>
    </p:spTree>
    <p:extLst>
      <p:ext uri="{BB962C8B-B14F-4D97-AF65-F5344CB8AC3E}">
        <p14:creationId xmlns:p14="http://schemas.microsoft.com/office/powerpoint/2010/main" val="2296927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732176"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838200" y="1825625"/>
            <a:ext cx="46482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A00C5C-3D50-6A26-2136-79963D27EEDC}"/>
              </a:ext>
            </a:extLst>
          </p:cNvPr>
          <p:cNvSpPr>
            <a:spLocks noGrp="1"/>
          </p:cNvSpPr>
          <p:nvPr>
            <p:ph type="dt" sz="half" idx="10"/>
          </p:nvPr>
        </p:nvSpPr>
        <p:spPr/>
        <p:txBody>
          <a:bodyPr/>
          <a:lstStyle/>
          <a:p>
            <a:fld id="{E8008020-D563-4295-9D28-187420AF2C2F}" type="datetime1">
              <a:rPr lang="en-US" smtClean="0"/>
              <a:t>9/12/2025</a:t>
            </a:fld>
            <a:endParaRPr lang="en-US"/>
          </a:p>
        </p:txBody>
      </p:sp>
      <p:sp>
        <p:nvSpPr>
          <p:cNvPr id="8" name="Footer Placeholder 7">
            <a:extLst>
              <a:ext uri="{FF2B5EF4-FFF2-40B4-BE49-F238E27FC236}">
                <a16:creationId xmlns:a16="http://schemas.microsoft.com/office/drawing/2014/main" id="{EA865011-85BD-4C4D-CF70-3636AD7D47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51B1D-E0BC-3EE6-730E-DD0DC9DEAD70}"/>
              </a:ext>
            </a:extLst>
          </p:cNvPr>
          <p:cNvSpPr>
            <a:spLocks noGrp="1"/>
          </p:cNvSpPr>
          <p:nvPr>
            <p:ph type="sldNum" sz="quarter" idx="12"/>
          </p:nvPr>
        </p:nvSpPr>
        <p:spPr/>
        <p:txBody>
          <a:bodyPr/>
          <a:lstStyle/>
          <a:p>
            <a:fld id="{0B8DCDAE-849F-4278-A3B6-126065245978}" type="slidenum">
              <a:rPr lang="en-US" smtClean="0"/>
              <a:pPr/>
              <a:t>‹#›</a:t>
            </a:fld>
            <a:endParaRPr lang="en-US"/>
          </a:p>
        </p:txBody>
      </p:sp>
    </p:spTree>
    <p:extLst>
      <p:ext uri="{BB962C8B-B14F-4D97-AF65-F5344CB8AC3E}">
        <p14:creationId xmlns:p14="http://schemas.microsoft.com/office/powerpoint/2010/main" val="1172505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581400" y="1709738"/>
            <a:ext cx="7766049"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3581400" y="4589463"/>
            <a:ext cx="776605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FC0478-7096-41D5-9857-83AA655053AA}" type="datetime1">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0B8DCDAE-849F-4278-A3B6-126065245978}" type="slidenum">
              <a:rPr lang="en-US" smtClean="0"/>
              <a:pPr/>
              <a:t>‹#›</a:t>
            </a:fld>
            <a:endParaRPr lang="en-US"/>
          </a:p>
        </p:txBody>
      </p:sp>
    </p:spTree>
    <p:extLst>
      <p:ext uri="{BB962C8B-B14F-4D97-AF65-F5344CB8AC3E}">
        <p14:creationId xmlns:p14="http://schemas.microsoft.com/office/powerpoint/2010/main" val="1608760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581400" y="524750"/>
            <a:ext cx="7766049"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3581400" y="4038957"/>
            <a:ext cx="77660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A90A2E-AF8A-43CC-B109-7C8565D13805}" type="datetime1">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DCDAE-849F-4278-A3B6-126065245978}" type="slidenum">
              <a:rPr lang="en-US" smtClean="0"/>
              <a:t>‹#›</a:t>
            </a:fld>
            <a:endParaRPr lang="en-US"/>
          </a:p>
        </p:txBody>
      </p:sp>
    </p:spTree>
    <p:extLst>
      <p:ext uri="{BB962C8B-B14F-4D97-AF65-F5344CB8AC3E}">
        <p14:creationId xmlns:p14="http://schemas.microsoft.com/office/powerpoint/2010/main" val="893574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39747" y="524750"/>
            <a:ext cx="5907702"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5439746" y="4038957"/>
            <a:ext cx="5907703"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2355A5-8BF1-4E40-8549-82AB80BD1CA6}" type="datetime1">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8DCDAE-849F-4278-A3B6-126065245978}" type="slidenum">
              <a:rPr lang="en-US" smtClean="0"/>
              <a:t>‹#›</a:t>
            </a:fld>
            <a:endParaRPr lang="en-US"/>
          </a:p>
        </p:txBody>
      </p:sp>
    </p:spTree>
    <p:extLst>
      <p:ext uri="{BB962C8B-B14F-4D97-AF65-F5344CB8AC3E}">
        <p14:creationId xmlns:p14="http://schemas.microsoft.com/office/powerpoint/2010/main" val="23730730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3833" cy="1325563"/>
          </a:xfr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9D426-AEC2-4381-8376-D0A626F4A990}" type="datetime1">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DCDAE-849F-4278-A3B6-126065245978}" type="slidenum">
              <a:rPr lang="en-US" smtClean="0"/>
              <a:t>‹#›</a:t>
            </a:fld>
            <a:endParaRPr lang="en-US"/>
          </a:p>
        </p:txBody>
      </p:sp>
    </p:spTree>
    <p:extLst>
      <p:ext uri="{BB962C8B-B14F-4D97-AF65-F5344CB8AC3E}">
        <p14:creationId xmlns:p14="http://schemas.microsoft.com/office/powerpoint/2010/main" val="36274803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8192245"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B190C5-F59D-4E1F-A29B-392120D4526C}" type="datetime1">
              <a:rPr lang="en-US" smtClean="0"/>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8DCDAE-849F-4278-A3B6-126065245978}" type="slidenum">
              <a:rPr lang="en-US" smtClean="0"/>
              <a:t>‹#›</a:t>
            </a:fld>
            <a:endParaRPr lang="en-US"/>
          </a:p>
        </p:txBody>
      </p:sp>
    </p:spTree>
    <p:extLst>
      <p:ext uri="{BB962C8B-B14F-4D97-AF65-F5344CB8AC3E}">
        <p14:creationId xmlns:p14="http://schemas.microsoft.com/office/powerpoint/2010/main" val="213549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5152" y="365125"/>
            <a:ext cx="8406882" cy="1305055"/>
          </a:xfrm>
          <a:solidFill>
            <a:schemeClr val="bg1"/>
          </a:solidFill>
        </p:spPr>
        <p:txBody>
          <a:bodyPr/>
          <a:lstStyle/>
          <a:p>
            <a:r>
              <a:rPr lang="en-US"/>
              <a:t>Click to edit Master title style</a:t>
            </a:r>
          </a:p>
        </p:txBody>
      </p:sp>
      <p:sp>
        <p:nvSpPr>
          <p:cNvPr id="3" name="Text Placeholder 2"/>
          <p:cNvSpPr>
            <a:spLocks noGrp="1"/>
          </p:cNvSpPr>
          <p:nvPr>
            <p:ph type="body" idx="1"/>
          </p:nvPr>
        </p:nvSpPr>
        <p:spPr>
          <a:xfrm>
            <a:off x="625151" y="1681163"/>
            <a:ext cx="482392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5151" y="2505075"/>
            <a:ext cx="482392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69CA5F-EF41-407A-B737-F44FA2D4B2CC}" type="datetime1">
              <a:rPr lang="en-US" smtClean="0"/>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8DCDAE-849F-4278-A3B6-126065245978}" type="slidenum">
              <a:rPr lang="en-US" smtClean="0"/>
              <a:t>‹#›</a:t>
            </a:fld>
            <a:endParaRPr lang="en-US"/>
          </a:p>
        </p:txBody>
      </p:sp>
    </p:spTree>
    <p:extLst>
      <p:ext uri="{BB962C8B-B14F-4D97-AF65-F5344CB8AC3E}">
        <p14:creationId xmlns:p14="http://schemas.microsoft.com/office/powerpoint/2010/main" val="2848733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5152" y="365125"/>
            <a:ext cx="4823927" cy="1305055"/>
          </a:xfrm>
          <a:noFill/>
        </p:spPr>
        <p:txBody>
          <a:bodyPr/>
          <a:lstStyle>
            <a:lvl1pPr>
              <a:defRPr>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25151" y="1681163"/>
            <a:ext cx="482392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5151" y="2505075"/>
            <a:ext cx="482392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BB4336-B221-41BB-B166-436C9C0A3F5B}" type="datetime1">
              <a:rPr lang="en-US" smtClean="0"/>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8DCDAE-849F-4278-A3B6-126065245978}" type="slidenum">
              <a:rPr lang="en-US" smtClean="0"/>
              <a:t>‹#›</a:t>
            </a:fld>
            <a:endParaRPr lang="en-US"/>
          </a:p>
        </p:txBody>
      </p:sp>
    </p:spTree>
    <p:extLst>
      <p:ext uri="{BB962C8B-B14F-4D97-AF65-F5344CB8AC3E}">
        <p14:creationId xmlns:p14="http://schemas.microsoft.com/office/powerpoint/2010/main" val="3764267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3833"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D9A9F0F-E28C-4AF3-AF9A-9C47D1F621B7}" type="datetime1">
              <a:rPr lang="en-US" smtClean="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8DCDAE-849F-4278-A3B6-126065245978}" type="slidenum">
              <a:rPr lang="en-US" smtClean="0"/>
              <a:t>‹#›</a:t>
            </a:fld>
            <a:endParaRPr lang="en-US"/>
          </a:p>
        </p:txBody>
      </p:sp>
    </p:spTree>
    <p:extLst>
      <p:ext uri="{BB962C8B-B14F-4D97-AF65-F5344CB8AC3E}">
        <p14:creationId xmlns:p14="http://schemas.microsoft.com/office/powerpoint/2010/main" val="3057019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F48EA-5A22-433C-BDF6-71913356281A}" type="datetime1">
              <a:rPr lang="en-US" smtClean="0"/>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8DCDAE-849F-4278-A3B6-126065245978}" type="slidenum">
              <a:rPr lang="en-US" smtClean="0"/>
              <a:t>‹#›</a:t>
            </a:fld>
            <a:endParaRPr lang="en-US"/>
          </a:p>
        </p:txBody>
      </p:sp>
    </p:spTree>
    <p:extLst>
      <p:ext uri="{BB962C8B-B14F-4D97-AF65-F5344CB8AC3E}">
        <p14:creationId xmlns:p14="http://schemas.microsoft.com/office/powerpoint/2010/main" val="30265113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502229"/>
            <a:ext cx="6172200" cy="43588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73DB27-57DB-4521-9113-49F69475D0FC}" type="datetime1">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DCDAE-849F-4278-A3B6-126065245978}" type="slidenum">
              <a:rPr lang="en-US" smtClean="0"/>
              <a:t>‹#›</a:t>
            </a:fld>
            <a:endParaRPr lang="en-US"/>
          </a:p>
        </p:txBody>
      </p:sp>
    </p:spTree>
    <p:extLst>
      <p:ext uri="{BB962C8B-B14F-4D97-AF65-F5344CB8AC3E}">
        <p14:creationId xmlns:p14="http://schemas.microsoft.com/office/powerpoint/2010/main" val="23412391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539551"/>
            <a:ext cx="6172200" cy="43214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4DADE0-7F94-45AB-B1E0-CD77415E933C}" type="datetime1">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8DCDAE-849F-4278-A3B6-126065245978}" type="slidenum">
              <a:rPr lang="en-US" smtClean="0"/>
              <a:t>‹#›</a:t>
            </a:fld>
            <a:endParaRPr lang="en-US"/>
          </a:p>
        </p:txBody>
      </p:sp>
    </p:spTree>
    <p:extLst>
      <p:ext uri="{BB962C8B-B14F-4D97-AF65-F5344CB8AC3E}">
        <p14:creationId xmlns:p14="http://schemas.microsoft.com/office/powerpoint/2010/main" val="3559126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4E16B5-C69A-4348-BF24-E346E21A8831}" type="datetime1">
              <a:rPr lang="en-US" smtClean="0"/>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8DCDAE-849F-4278-A3B6-126065245978}" type="slidenum">
              <a:rPr lang="en-US" smtClean="0"/>
              <a:t>‹#›</a:t>
            </a:fld>
            <a:endParaRPr lang="en-US"/>
          </a:p>
        </p:txBody>
      </p:sp>
    </p:spTree>
    <p:extLst>
      <p:ext uri="{BB962C8B-B14F-4D97-AF65-F5344CB8AC3E}">
        <p14:creationId xmlns:p14="http://schemas.microsoft.com/office/powerpoint/2010/main" val="3391535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e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B6D008-8A0D-4A6C-A359-EFF657EB90B2}" type="datetime1">
              <a:rPr lang="en-US" smtClean="0"/>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8DCDAE-849F-4278-A3B6-126065245978}" type="slidenum">
              <a:rPr lang="en-US" smtClean="0"/>
              <a:t>‹#›</a:t>
            </a:fld>
            <a:endParaRPr lang="en-US"/>
          </a:p>
        </p:txBody>
      </p:sp>
    </p:spTree>
    <p:extLst>
      <p:ext uri="{BB962C8B-B14F-4D97-AF65-F5344CB8AC3E}">
        <p14:creationId xmlns:p14="http://schemas.microsoft.com/office/powerpoint/2010/main" val="32338989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wo Columns w/arrow">
    <p:spTree>
      <p:nvGrpSpPr>
        <p:cNvPr id="1" name=""/>
        <p:cNvGrpSpPr/>
        <p:nvPr/>
      </p:nvGrpSpPr>
      <p:grpSpPr>
        <a:xfrm>
          <a:off x="0" y="0"/>
          <a:ext cx="0" cy="0"/>
          <a:chOff x="0" y="0"/>
          <a:chExt cx="0" cy="0"/>
        </a:xfrm>
      </p:grpSpPr>
      <p:sp>
        <p:nvSpPr>
          <p:cNvPr id="2" name="Title 1"/>
          <p:cNvSpPr>
            <a:spLocks noGrp="1"/>
          </p:cNvSpPr>
          <p:nvPr>
            <p:ph type="title"/>
          </p:nvPr>
        </p:nvSpPr>
        <p:spPr>
          <a:xfrm>
            <a:off x="444500" y="95250"/>
            <a:ext cx="10474900" cy="762000"/>
          </a:xfrm>
        </p:spPr>
        <p:txBody>
          <a:bodyPr anchor="ctr"/>
          <a:lstStyle>
            <a:lvl1pPr>
              <a:defRPr sz="2500" b="1" i="0">
                <a:latin typeface="DM Sans" pitchFamily="2" charset="77"/>
              </a:defRPr>
            </a:lvl1pPr>
          </a:lstStyle>
          <a:p>
            <a:r>
              <a:rPr lang="en-US"/>
              <a:t>Click to edit Master title style</a:t>
            </a:r>
          </a:p>
        </p:txBody>
      </p:sp>
      <p:sp>
        <p:nvSpPr>
          <p:cNvPr id="5" name="Slide Number Placeholder 4"/>
          <p:cNvSpPr>
            <a:spLocks noGrp="1"/>
          </p:cNvSpPr>
          <p:nvPr>
            <p:ph type="sldNum" sz="quarter" idx="12"/>
          </p:nvPr>
        </p:nvSpPr>
        <p:spPr>
          <a:xfrm>
            <a:off x="9526815" y="6355292"/>
            <a:ext cx="2411186" cy="365125"/>
          </a:xfrm>
        </p:spPr>
        <p:txBody>
          <a:bodyPr/>
          <a:lstStyle/>
          <a:p>
            <a:fld id="{F384092C-9B9C-9748-AC6A-F06C9D03AD52}" type="slidenum">
              <a:rPr lang="en-US" smtClean="0"/>
              <a:t>‹#›</a:t>
            </a:fld>
            <a:endParaRPr lang="en-US"/>
          </a:p>
        </p:txBody>
      </p:sp>
      <p:sp>
        <p:nvSpPr>
          <p:cNvPr id="7" name="Text Placeholder 6"/>
          <p:cNvSpPr>
            <a:spLocks noGrp="1"/>
          </p:cNvSpPr>
          <p:nvPr>
            <p:ph type="body" sz="quarter" idx="13"/>
          </p:nvPr>
        </p:nvSpPr>
        <p:spPr>
          <a:xfrm>
            <a:off x="2361477" y="1397000"/>
            <a:ext cx="8805269" cy="4530990"/>
          </a:xfrm>
          <a:prstGeom prst="rect">
            <a:avLst/>
          </a:prstGeom>
        </p:spPr>
        <p:txBody>
          <a:bodyPr numCol="2" spcCol="457200"/>
          <a:lstStyle>
            <a:lvl1pPr marL="0" indent="0">
              <a:spcAft>
                <a:spcPts val="0"/>
              </a:spcAft>
              <a:buNone/>
              <a:defRPr/>
            </a:lvl1pPr>
            <a:lvl2pPr marL="190492" indent="0">
              <a:spcAft>
                <a:spcPts val="0"/>
              </a:spcAft>
              <a:buNone/>
              <a:defRPr/>
            </a:lvl2pPr>
            <a:lvl3pPr marL="380985" indent="0">
              <a:spcAft>
                <a:spcPts val="0"/>
              </a:spcAft>
              <a:buNone/>
              <a:defRPr/>
            </a:lvl3pPr>
            <a:lvl4pPr marL="571477" indent="0">
              <a:spcAft>
                <a:spcPts val="0"/>
              </a:spcAft>
              <a:buNone/>
              <a:defRPr/>
            </a:lvl4pPr>
            <a:lvl5pPr marL="761970" indent="0">
              <a:spcAft>
                <a:spcPts val="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8752C573-0C30-824A-9998-990960154B3C}"/>
              </a:ext>
            </a:extLst>
          </p:cNvPr>
          <p:cNvCxnSpPr>
            <a:cxnSpLocks/>
          </p:cNvCxnSpPr>
          <p:nvPr userDrawn="1"/>
        </p:nvCxnSpPr>
        <p:spPr>
          <a:xfrm>
            <a:off x="445975" y="857250"/>
            <a:ext cx="11231830" cy="0"/>
          </a:xfrm>
          <a:prstGeom prst="line">
            <a:avLst/>
          </a:prstGeom>
          <a:ln w="6350">
            <a:solidFill>
              <a:srgbClr val="BCBEC0"/>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384CB3DB-54E2-8C40-9F92-734AA39D756C}"/>
              </a:ext>
            </a:extLst>
          </p:cNvPr>
          <p:cNvGrpSpPr/>
          <p:nvPr userDrawn="1"/>
        </p:nvGrpSpPr>
        <p:grpSpPr>
          <a:xfrm>
            <a:off x="596486" y="1325053"/>
            <a:ext cx="1025585" cy="1206147"/>
            <a:chOff x="5871258" y="341719"/>
            <a:chExt cx="1230581" cy="1447234"/>
          </a:xfrm>
          <a:solidFill>
            <a:srgbClr val="BCBEC0"/>
          </a:solidFill>
        </p:grpSpPr>
        <p:sp>
          <p:nvSpPr>
            <p:cNvPr id="11" name="Rectangle 10">
              <a:extLst>
                <a:ext uri="{FF2B5EF4-FFF2-40B4-BE49-F238E27FC236}">
                  <a16:creationId xmlns:a16="http://schemas.microsoft.com/office/drawing/2014/main" id="{13AB58E5-4998-9648-82A7-125F9383F366}"/>
                </a:ext>
              </a:extLst>
            </p:cNvPr>
            <p:cNvSpPr/>
            <p:nvPr/>
          </p:nvSpPr>
          <p:spPr>
            <a:xfrm rot="8100000">
              <a:off x="5871258" y="1536756"/>
              <a:ext cx="1230581" cy="2521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2" name="Rectangle 11">
              <a:extLst>
                <a:ext uri="{FF2B5EF4-FFF2-40B4-BE49-F238E27FC236}">
                  <a16:creationId xmlns:a16="http://schemas.microsoft.com/office/drawing/2014/main" id="{F8ED9BEE-3E35-8F4C-91B4-985BF0BA9FA2}"/>
                </a:ext>
              </a:extLst>
            </p:cNvPr>
            <p:cNvSpPr/>
            <p:nvPr/>
          </p:nvSpPr>
          <p:spPr>
            <a:xfrm rot="13500000">
              <a:off x="5880397" y="830911"/>
              <a:ext cx="1230581" cy="25219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grpSp>
    </p:spTree>
    <p:extLst>
      <p:ext uri="{BB962C8B-B14F-4D97-AF65-F5344CB8AC3E}">
        <p14:creationId xmlns:p14="http://schemas.microsoft.com/office/powerpoint/2010/main" val="104058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9217" y="1600200"/>
            <a:ext cx="262713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49075" y="1600199"/>
            <a:ext cx="299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4DCAA367-7E1A-4687-B495-449F42A1A217}" type="datetime1">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6E594-C964-3F46-AA56-37695F2FBE1A}" type="slidenum">
              <a:rPr lang="en-US" smtClean="0"/>
              <a:pPr/>
              <a:t>‹#›</a:t>
            </a:fld>
            <a:endParaRPr lang="en-US"/>
          </a:p>
        </p:txBody>
      </p:sp>
      <p:sp>
        <p:nvSpPr>
          <p:cNvPr id="8" name="Content Placeholder 3">
            <a:extLst>
              <a:ext uri="{FF2B5EF4-FFF2-40B4-BE49-F238E27FC236}">
                <a16:creationId xmlns:a16="http://schemas.microsoft.com/office/drawing/2014/main" id="{A1610E28-7600-4174-BA49-6B310B322EAA}"/>
              </a:ext>
            </a:extLst>
          </p:cNvPr>
          <p:cNvSpPr>
            <a:spLocks noGrp="1"/>
          </p:cNvSpPr>
          <p:nvPr>
            <p:ph sz="half" idx="13"/>
          </p:nvPr>
        </p:nvSpPr>
        <p:spPr>
          <a:xfrm>
            <a:off x="2951223" y="1600199"/>
            <a:ext cx="271297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B22DE229-39A3-4163-828C-2A1767BB1525}"/>
              </a:ext>
            </a:extLst>
          </p:cNvPr>
          <p:cNvSpPr>
            <a:spLocks noGrp="1"/>
          </p:cNvSpPr>
          <p:nvPr>
            <p:ph sz="half" idx="14"/>
          </p:nvPr>
        </p:nvSpPr>
        <p:spPr>
          <a:xfrm>
            <a:off x="9030614" y="1600199"/>
            <a:ext cx="2997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2F43F58F-0764-410D-963B-14B045C612F8}"/>
              </a:ext>
            </a:extLst>
          </p:cNvPr>
          <p:cNvSpPr>
            <a:spLocks noGrp="1"/>
          </p:cNvSpPr>
          <p:nvPr>
            <p:ph sz="half" idx="15"/>
          </p:nvPr>
        </p:nvSpPr>
        <p:spPr>
          <a:xfrm>
            <a:off x="139217" y="6174924"/>
            <a:ext cx="11888597" cy="10931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71671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08020-D563-4295-9D28-187420AF2C2F}" type="datetime1">
              <a:rPr lang="en-US" smtClean="0"/>
              <a:t>9/12/2025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0B8DCDAE-849F-4278-A3B6-126065245978}" type="slidenum">
              <a:rPr lang="en-US" smtClean="0"/>
              <a:pPr/>
              <a:t>‹#›</a:t>
            </a:fld>
            <a:endParaRPr lang="en-US"/>
          </a:p>
        </p:txBody>
      </p:sp>
    </p:spTree>
    <p:extLst>
      <p:ext uri="{BB962C8B-B14F-4D97-AF65-F5344CB8AC3E}">
        <p14:creationId xmlns:p14="http://schemas.microsoft.com/office/powerpoint/2010/main" val="3809145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191AC7-4C2C-9904-3F70-923072A8F03F}"/>
              </a:ext>
            </a:extLst>
          </p:cNvPr>
          <p:cNvPicPr>
            <a:picLocks noChangeAspect="1"/>
          </p:cNvPicPr>
          <p:nvPr/>
        </p:nvPicPr>
        <p:blipFill rotWithShape="1">
          <a:blip r:embed="rId3"/>
          <a:srcRect l="22023" t="9126" r="13908"/>
          <a:stretch/>
        </p:blipFill>
        <p:spPr>
          <a:xfrm>
            <a:off x="4380651" y="-123347"/>
            <a:ext cx="7811349" cy="5828689"/>
          </a:xfrm>
          <a:prstGeom prst="rect">
            <a:avLst/>
          </a:prstGeom>
        </p:spPr>
      </p:pic>
      <p:sp>
        <p:nvSpPr>
          <p:cNvPr id="4" name="Slide Number Placeholder 3">
            <a:extLst>
              <a:ext uri="{FF2B5EF4-FFF2-40B4-BE49-F238E27FC236}">
                <a16:creationId xmlns:a16="http://schemas.microsoft.com/office/drawing/2014/main" id="{FDDAF366-D837-D1E2-A6E7-B6CDD8ECA774}"/>
              </a:ext>
            </a:extLst>
          </p:cNvPr>
          <p:cNvSpPr>
            <a:spLocks noGrp="1"/>
          </p:cNvSpPr>
          <p:nvPr>
            <p:ph type="sldNum" sz="quarter" idx="12"/>
          </p:nvPr>
        </p:nvSpPr>
        <p:spPr/>
        <p:txBody>
          <a:bodyPr/>
          <a:lstStyle/>
          <a:p>
            <a:fld id="{0B8DCDAE-849F-4278-A3B6-126065245978}" type="slidenum">
              <a:rPr lang="en-US" smtClean="0"/>
              <a:pPr/>
              <a:t>1</a:t>
            </a:fld>
            <a:endParaRPr lang="en-US"/>
          </a:p>
        </p:txBody>
      </p:sp>
      <p:sp>
        <p:nvSpPr>
          <p:cNvPr id="6" name="Rectangle 5">
            <a:extLst>
              <a:ext uri="{FF2B5EF4-FFF2-40B4-BE49-F238E27FC236}">
                <a16:creationId xmlns:a16="http://schemas.microsoft.com/office/drawing/2014/main" id="{2AC736A7-E7AA-0409-D31A-69D5AA992AA7}"/>
              </a:ext>
            </a:extLst>
          </p:cNvPr>
          <p:cNvSpPr/>
          <p:nvPr/>
        </p:nvSpPr>
        <p:spPr>
          <a:xfrm>
            <a:off x="-42874" y="-74594"/>
            <a:ext cx="4509804" cy="6935491"/>
          </a:xfrm>
          <a:prstGeom prst="rect">
            <a:avLst/>
          </a:prstGeom>
          <a:solidFill>
            <a:srgbClr val="06205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113052"/>
                </a:solidFill>
              </a:ln>
            </a:endParaRPr>
          </a:p>
        </p:txBody>
      </p:sp>
      <p:pic>
        <p:nvPicPr>
          <p:cNvPr id="8" name="Picture 7" descr="Text&#10;&#10;Description automatically generated with medium confidence">
            <a:extLst>
              <a:ext uri="{FF2B5EF4-FFF2-40B4-BE49-F238E27FC236}">
                <a16:creationId xmlns:a16="http://schemas.microsoft.com/office/drawing/2014/main" id="{A7DBADBD-CA5E-E653-5084-91138FCE781E}"/>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b="27220"/>
          <a:stretch/>
        </p:blipFill>
        <p:spPr>
          <a:xfrm>
            <a:off x="194733" y="77854"/>
            <a:ext cx="1061157" cy="790497"/>
          </a:xfrm>
          <a:prstGeom prst="rect">
            <a:avLst/>
          </a:prstGeom>
        </p:spPr>
      </p:pic>
      <p:sp>
        <p:nvSpPr>
          <p:cNvPr id="11" name="TextBox 10">
            <a:extLst>
              <a:ext uri="{FF2B5EF4-FFF2-40B4-BE49-F238E27FC236}">
                <a16:creationId xmlns:a16="http://schemas.microsoft.com/office/drawing/2014/main" id="{5DEAD779-0090-8B44-5C98-B33F06BD7B63}"/>
              </a:ext>
            </a:extLst>
          </p:cNvPr>
          <p:cNvSpPr txBox="1"/>
          <p:nvPr/>
        </p:nvSpPr>
        <p:spPr>
          <a:xfrm>
            <a:off x="87109" y="1627249"/>
            <a:ext cx="4380652" cy="2677656"/>
          </a:xfrm>
          <a:prstGeom prst="rect">
            <a:avLst/>
          </a:prstGeom>
          <a:noFill/>
        </p:spPr>
        <p:txBody>
          <a:bodyPr wrap="square" lIns="91440" tIns="45720" rIns="91440" bIns="45720" rtlCol="0" anchor="t">
            <a:spAutoFit/>
          </a:bodyPr>
          <a:lstStyle/>
          <a:p>
            <a:r>
              <a:rPr lang="en-US" sz="2800" b="1" dirty="0">
                <a:solidFill>
                  <a:schemeClr val="bg1"/>
                </a:solidFill>
                <a:latin typeface="Verdana Pro"/>
                <a:cs typeface="Arial"/>
              </a:rPr>
              <a:t>State-Level Transportation Repricing to Reduce Congestion &amp; Improve Affordability</a:t>
            </a:r>
            <a:endParaRPr lang="en-US" sz="2800" dirty="0">
              <a:solidFill>
                <a:schemeClr val="bg1"/>
              </a:solidFill>
              <a:cs typeface="Calibri"/>
            </a:endParaRPr>
          </a:p>
        </p:txBody>
      </p:sp>
      <p:sp>
        <p:nvSpPr>
          <p:cNvPr id="12" name="TextBox 11">
            <a:extLst>
              <a:ext uri="{FF2B5EF4-FFF2-40B4-BE49-F238E27FC236}">
                <a16:creationId xmlns:a16="http://schemas.microsoft.com/office/drawing/2014/main" id="{3370891B-02D6-AF52-AF8A-8282353C8D1F}"/>
              </a:ext>
            </a:extLst>
          </p:cNvPr>
          <p:cNvSpPr txBox="1"/>
          <p:nvPr/>
        </p:nvSpPr>
        <p:spPr>
          <a:xfrm>
            <a:off x="59672" y="4429215"/>
            <a:ext cx="4502729" cy="1477328"/>
          </a:xfrm>
          <a:prstGeom prst="rect">
            <a:avLst/>
          </a:prstGeom>
          <a:noFill/>
        </p:spPr>
        <p:txBody>
          <a:bodyPr wrap="square" lIns="91440" tIns="45720" rIns="91440" bIns="45720" rtlCol="0" anchor="t">
            <a:spAutoFit/>
          </a:bodyPr>
          <a:lstStyle/>
          <a:p>
            <a:r>
              <a:rPr lang="en-US" b="1" dirty="0">
                <a:solidFill>
                  <a:schemeClr val="bg1"/>
                </a:solidFill>
                <a:latin typeface="Verdana Pro"/>
              </a:rPr>
              <a:t>Presented by: </a:t>
            </a:r>
          </a:p>
          <a:p>
            <a:endParaRPr lang="en-US" b="1" dirty="0">
              <a:solidFill>
                <a:schemeClr val="bg1"/>
              </a:solidFill>
              <a:latin typeface="Verdana Pro"/>
            </a:endParaRPr>
          </a:p>
          <a:p>
            <a:r>
              <a:rPr lang="en-US" b="1" dirty="0">
                <a:solidFill>
                  <a:schemeClr val="bg1"/>
                </a:solidFill>
                <a:latin typeface="Verdana Pro"/>
              </a:rPr>
              <a:t>Allen Greenberg, </a:t>
            </a:r>
            <a:endParaRPr lang="en-US" b="1" dirty="0">
              <a:solidFill>
                <a:schemeClr val="bg1"/>
              </a:solidFill>
              <a:latin typeface="Verdana Pro"/>
              <a:cs typeface="Calibri"/>
            </a:endParaRPr>
          </a:p>
          <a:p>
            <a:r>
              <a:rPr lang="en-US" dirty="0">
                <a:solidFill>
                  <a:schemeClr val="bg1"/>
                </a:solidFill>
                <a:latin typeface="Verdana Pro"/>
              </a:rPr>
              <a:t>FHWA Office of Operations</a:t>
            </a:r>
          </a:p>
          <a:p>
            <a:endParaRPr lang="en-US" dirty="0">
              <a:solidFill>
                <a:schemeClr val="bg1"/>
              </a:solidFill>
              <a:latin typeface="Verdana Pro"/>
              <a:cs typeface="Segoe UI"/>
            </a:endParaRPr>
          </a:p>
        </p:txBody>
      </p:sp>
      <p:sp>
        <p:nvSpPr>
          <p:cNvPr id="2" name="TextBox 1">
            <a:extLst>
              <a:ext uri="{FF2B5EF4-FFF2-40B4-BE49-F238E27FC236}">
                <a16:creationId xmlns:a16="http://schemas.microsoft.com/office/drawing/2014/main" id="{35B34BFF-7DA1-9CDC-26ED-CD3C979E3ED7}"/>
              </a:ext>
            </a:extLst>
          </p:cNvPr>
          <p:cNvSpPr txBox="1"/>
          <p:nvPr/>
        </p:nvSpPr>
        <p:spPr>
          <a:xfrm>
            <a:off x="120709" y="836752"/>
            <a:ext cx="1309669" cy="644777"/>
          </a:xfrm>
          <a:prstGeom prst="rect">
            <a:avLst/>
          </a:prstGeom>
          <a:noFill/>
        </p:spPr>
        <p:txBody>
          <a:bodyPr wrap="square" lIns="91440" tIns="45720" rIns="91440" bIns="45720" rtlCol="0" anchor="t">
            <a:spAutoFit/>
          </a:bodyPr>
          <a:lstStyle/>
          <a:p>
            <a:r>
              <a:rPr lang="en-US" sz="900" b="1">
                <a:solidFill>
                  <a:schemeClr val="bg1"/>
                </a:solidFill>
                <a:latin typeface="Verdana Pro"/>
              </a:rPr>
              <a:t>Federal Highway Administration Office of Operations</a:t>
            </a:r>
          </a:p>
        </p:txBody>
      </p:sp>
      <p:sp>
        <p:nvSpPr>
          <p:cNvPr id="5" name="TextBox 4">
            <a:extLst>
              <a:ext uri="{FF2B5EF4-FFF2-40B4-BE49-F238E27FC236}">
                <a16:creationId xmlns:a16="http://schemas.microsoft.com/office/drawing/2014/main" id="{2C2F0692-9FF4-793C-8BFD-28359953F0FA}"/>
              </a:ext>
            </a:extLst>
          </p:cNvPr>
          <p:cNvSpPr txBox="1"/>
          <p:nvPr/>
        </p:nvSpPr>
        <p:spPr>
          <a:xfrm>
            <a:off x="4569476" y="5522258"/>
            <a:ext cx="6492970" cy="923330"/>
          </a:xfrm>
          <a:prstGeom prst="rect">
            <a:avLst/>
          </a:prstGeom>
          <a:noFill/>
        </p:spPr>
        <p:txBody>
          <a:bodyPr wrap="square">
            <a:spAutoFit/>
          </a:bodyPr>
          <a:lstStyle/>
          <a:p>
            <a:r>
              <a:rPr lang="en-US" b="1" dirty="0">
                <a:latin typeface="Verdana Pro"/>
              </a:rPr>
              <a:t>2025 Modeling Mobility Conference</a:t>
            </a:r>
            <a:endParaRPr lang="en-US" b="1" dirty="0">
              <a:cs typeface="Calibri"/>
            </a:endParaRPr>
          </a:p>
          <a:p>
            <a:endParaRPr lang="en-US">
              <a:latin typeface="Verdana Pro"/>
            </a:endParaRPr>
          </a:p>
          <a:p>
            <a:r>
              <a:rPr lang="en-US">
                <a:latin typeface="Verdana Pro"/>
              </a:rPr>
              <a:t>Minneapolis</a:t>
            </a:r>
            <a:r>
              <a:rPr lang="en-US" dirty="0">
                <a:latin typeface="Verdana Pro"/>
              </a:rPr>
              <a:t>, MN; Sept. 15, 2025</a:t>
            </a:r>
          </a:p>
        </p:txBody>
      </p:sp>
      <p:sp>
        <p:nvSpPr>
          <p:cNvPr id="3" name="TextBox 2">
            <a:extLst>
              <a:ext uri="{FF2B5EF4-FFF2-40B4-BE49-F238E27FC236}">
                <a16:creationId xmlns:a16="http://schemas.microsoft.com/office/drawing/2014/main" id="{E880FBFD-FE38-6554-E7CA-95210F645603}"/>
              </a:ext>
            </a:extLst>
          </p:cNvPr>
          <p:cNvSpPr txBox="1"/>
          <p:nvPr/>
        </p:nvSpPr>
        <p:spPr>
          <a:xfrm>
            <a:off x="9090212" y="5195551"/>
            <a:ext cx="3042116" cy="251012"/>
          </a:xfrm>
          <a:prstGeom prst="rect">
            <a:avLst/>
          </a:prstGeom>
          <a:noFill/>
        </p:spPr>
        <p:txBody>
          <a:bodyPr wrap="square" rtlCol="0">
            <a:spAutoFit/>
          </a:bodyPr>
          <a:lstStyle/>
          <a:p>
            <a:pPr algn="r"/>
            <a:r>
              <a:rPr lang="en-US" sz="1000" dirty="0"/>
              <a:t>Source: Adobe Stock Images – Image No. 102237614 </a:t>
            </a:r>
          </a:p>
        </p:txBody>
      </p:sp>
    </p:spTree>
    <p:extLst>
      <p:ext uri="{BB962C8B-B14F-4D97-AF65-F5344CB8AC3E}">
        <p14:creationId xmlns:p14="http://schemas.microsoft.com/office/powerpoint/2010/main" val="182714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1CAE1-DCC8-5FF6-E04B-E51673F40F60}"/>
              </a:ext>
            </a:extLst>
          </p:cNvPr>
          <p:cNvSpPr>
            <a:spLocks noGrp="1"/>
          </p:cNvSpPr>
          <p:nvPr>
            <p:ph type="title"/>
          </p:nvPr>
        </p:nvSpPr>
        <p:spPr>
          <a:xfrm>
            <a:off x="847165" y="365125"/>
            <a:ext cx="8193833" cy="1325563"/>
          </a:xfrm>
        </p:spPr>
        <p:txBody>
          <a:bodyPr>
            <a:noAutofit/>
          </a:bodyPr>
          <a:lstStyle/>
          <a:p>
            <a:r>
              <a:rPr lang="en-US" sz="3600" dirty="0">
                <a:latin typeface="Arial"/>
                <a:cs typeface="Arial"/>
              </a:rPr>
              <a:t>Scenario Cost Models - Non-taxation – General Default </a:t>
            </a:r>
          </a:p>
        </p:txBody>
      </p:sp>
      <p:sp>
        <p:nvSpPr>
          <p:cNvPr id="3" name="Content Placeholder 2">
            <a:extLst>
              <a:ext uri="{FF2B5EF4-FFF2-40B4-BE49-F238E27FC236}">
                <a16:creationId xmlns:a16="http://schemas.microsoft.com/office/drawing/2014/main" id="{EC96525E-884F-F11C-B9BE-50D3A7F2B30B}"/>
              </a:ext>
            </a:extLst>
          </p:cNvPr>
          <p:cNvSpPr>
            <a:spLocks noGrp="1"/>
          </p:cNvSpPr>
          <p:nvPr>
            <p:ph sz="half" idx="1"/>
          </p:nvPr>
        </p:nvSpPr>
        <p:spPr>
          <a:xfrm>
            <a:off x="838200" y="1927225"/>
            <a:ext cx="10160000" cy="4351338"/>
          </a:xfrm>
        </p:spPr>
        <p:txBody>
          <a:bodyPr vert="horz" lIns="91440" tIns="45720" rIns="91440" bIns="45720" rtlCol="0" anchor="t">
            <a:normAutofit/>
          </a:bodyPr>
          <a:lstStyle/>
          <a:p>
            <a:r>
              <a:rPr lang="en-US" dirty="0">
                <a:latin typeface="Arial"/>
                <a:cs typeface="Arial"/>
              </a:rPr>
              <a:t>Default scenarios are designed to reflect real costs that can reasonably be repriced </a:t>
            </a:r>
            <a:r>
              <a:rPr lang="en-US" sz="2000" i="1" dirty="0">
                <a:latin typeface="Arial"/>
                <a:cs typeface="Arial"/>
              </a:rPr>
              <a:t>(e.g., where curtailed driving or parking yields reduced third-party costs that can be passed onto households)</a:t>
            </a:r>
            <a:r>
              <a:rPr lang="en-US" dirty="0">
                <a:latin typeface="Arial"/>
                <a:cs typeface="Arial"/>
              </a:rPr>
              <a:t>.</a:t>
            </a:r>
          </a:p>
          <a:p>
            <a:r>
              <a:rPr lang="en-US" dirty="0">
                <a:latin typeface="Arial" panose="020B0604020202020204" pitchFamily="34" charset="0"/>
                <a:cs typeface="Arial" panose="020B0604020202020204" pitchFamily="34" charset="0"/>
              </a:rPr>
              <a:t>Determining the amount of repricing based on where there is potential for actual cost savings with reduced driving and parking can entail a degree of complexity.</a:t>
            </a:r>
          </a:p>
          <a:p>
            <a:r>
              <a:rPr lang="en-US" dirty="0">
                <a:latin typeface="Arial"/>
                <a:cs typeface="Arial"/>
              </a:rPr>
              <a:t>User overrides can reduce the complexity or retain the complexity but apply it differently. </a:t>
            </a:r>
          </a:p>
          <a:p>
            <a:r>
              <a:rPr lang="en-US" dirty="0">
                <a:latin typeface="Arial" panose="020B0604020202020204" pitchFamily="34" charset="0"/>
                <a:cs typeface="Arial" panose="020B0604020202020204" pitchFamily="34" charset="0"/>
              </a:rPr>
              <a:t>By contrast, a simple model cannot be made more nuanced/ complex simply by adding a user override function.</a:t>
            </a:r>
          </a:p>
          <a:p>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95D79D6B-2ACE-10D1-0B5D-65FC4DD4812B}"/>
              </a:ext>
            </a:extLst>
          </p:cNvPr>
          <p:cNvSpPr>
            <a:spLocks noGrp="1"/>
          </p:cNvSpPr>
          <p:nvPr>
            <p:ph type="sldNum" sz="quarter" idx="12"/>
          </p:nvPr>
        </p:nvSpPr>
        <p:spPr/>
        <p:txBody>
          <a:bodyPr/>
          <a:lstStyle/>
          <a:p>
            <a:fld id="{0B8DCDAE-849F-4278-A3B6-126065245978}" type="slidenum">
              <a:rPr lang="en-US" smtClean="0"/>
              <a:t>10</a:t>
            </a:fld>
            <a:endParaRPr lang="en-US"/>
          </a:p>
        </p:txBody>
      </p:sp>
    </p:spTree>
    <p:extLst>
      <p:ext uri="{BB962C8B-B14F-4D97-AF65-F5344CB8AC3E}">
        <p14:creationId xmlns:p14="http://schemas.microsoft.com/office/powerpoint/2010/main" val="3434221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D66-4CDF-9256-0DAE-2A8C18F233A8}"/>
              </a:ext>
            </a:extLst>
          </p:cNvPr>
          <p:cNvSpPr>
            <a:spLocks noGrp="1"/>
          </p:cNvSpPr>
          <p:nvPr>
            <p:ph type="title"/>
          </p:nvPr>
        </p:nvSpPr>
        <p:spPr/>
        <p:txBody>
          <a:bodyPr>
            <a:normAutofit/>
          </a:bodyPr>
          <a:lstStyle/>
          <a:p>
            <a:r>
              <a:rPr lang="en-US" sz="3600" dirty="0">
                <a:latin typeface="Arial"/>
                <a:cs typeface="Arial"/>
              </a:rPr>
              <a:t>Scenario Cost Models - Non-taxation – Default Insurance</a:t>
            </a:r>
          </a:p>
        </p:txBody>
      </p:sp>
      <p:sp>
        <p:nvSpPr>
          <p:cNvPr id="3" name="Content Placeholder 2">
            <a:extLst>
              <a:ext uri="{FF2B5EF4-FFF2-40B4-BE49-F238E27FC236}">
                <a16:creationId xmlns:a16="http://schemas.microsoft.com/office/drawing/2014/main" id="{2CDB0B21-C8BC-9CD2-2D1C-8A2449248DD3}"/>
              </a:ext>
            </a:extLst>
          </p:cNvPr>
          <p:cNvSpPr>
            <a:spLocks noGrp="1"/>
          </p:cNvSpPr>
          <p:nvPr>
            <p:ph sz="half" idx="1"/>
          </p:nvPr>
        </p:nvSpPr>
        <p:spPr>
          <a:xfrm>
            <a:off x="838200" y="2005012"/>
            <a:ext cx="9999133" cy="4351338"/>
          </a:xfrm>
        </p:spPr>
        <p:txBody>
          <a:bodyPr>
            <a:normAutofit fontScale="92500" lnSpcReduction="10000"/>
          </a:bodyPr>
          <a:lstStyle/>
          <a:p>
            <a:r>
              <a:rPr lang="en-US" dirty="0">
                <a:latin typeface="Arial" panose="020B0604020202020204" pitchFamily="34" charset="0"/>
                <a:cs typeface="Arial" panose="020B0604020202020204" pitchFamily="34" charset="0"/>
              </a:rPr>
              <a:t>For pay-per-mile (PPM) insurance, the complexity of the cost model focuses on the proportion of different categories of insurance to reprice.  </a:t>
            </a:r>
          </a:p>
          <a:p>
            <a:r>
              <a:rPr lang="en-US" dirty="0">
                <a:latin typeface="Arial" panose="020B0604020202020204" pitchFamily="34" charset="0"/>
                <a:cs typeface="Arial" panose="020B0604020202020204" pitchFamily="34" charset="0"/>
              </a:rPr>
              <a:t>Liability and collision risk is directly related to mileage, and the default is to reprice 90% of coverage costs to mileage-based (a small portion of coverage costs are strictly related to the number of policies written).  </a:t>
            </a:r>
          </a:p>
          <a:p>
            <a:r>
              <a:rPr lang="en-US" dirty="0">
                <a:latin typeface="Arial" panose="020B0604020202020204" pitchFamily="34" charset="0"/>
                <a:cs typeface="Arial" panose="020B0604020202020204" pitchFamily="34" charset="0"/>
              </a:rPr>
              <a:t>Comprehensive risk is mostly not mileage related (e.g., damage from a storm when a vehicle is parked) but occasionally is (e.g., windshield cracks typically occur when driving). Here, using claims’ causal data, the model defaults to 33% of premiums being mileage-based.</a:t>
            </a:r>
          </a:p>
          <a:p>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C8360AB0-7AB5-54BA-5983-89DA4AA8D921}"/>
              </a:ext>
            </a:extLst>
          </p:cNvPr>
          <p:cNvSpPr>
            <a:spLocks noGrp="1"/>
          </p:cNvSpPr>
          <p:nvPr>
            <p:ph type="sldNum" sz="quarter" idx="12"/>
          </p:nvPr>
        </p:nvSpPr>
        <p:spPr/>
        <p:txBody>
          <a:bodyPr/>
          <a:lstStyle/>
          <a:p>
            <a:fld id="{0B8DCDAE-849F-4278-A3B6-126065245978}" type="slidenum">
              <a:rPr lang="en-US" smtClean="0"/>
              <a:t>11</a:t>
            </a:fld>
            <a:endParaRPr lang="en-US"/>
          </a:p>
        </p:txBody>
      </p:sp>
    </p:spTree>
    <p:extLst>
      <p:ext uri="{BB962C8B-B14F-4D97-AF65-F5344CB8AC3E}">
        <p14:creationId xmlns:p14="http://schemas.microsoft.com/office/powerpoint/2010/main" val="40358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DDFC-9FC1-D1A0-7864-D70CBFEC34B4}"/>
              </a:ext>
            </a:extLst>
          </p:cNvPr>
          <p:cNvSpPr>
            <a:spLocks noGrp="1"/>
          </p:cNvSpPr>
          <p:nvPr>
            <p:ph type="title"/>
          </p:nvPr>
        </p:nvSpPr>
        <p:spPr/>
        <p:txBody>
          <a:bodyPr>
            <a:noAutofit/>
          </a:bodyPr>
          <a:lstStyle/>
          <a:p>
            <a:r>
              <a:rPr lang="en-US" sz="3600" dirty="0">
                <a:latin typeface="Arial"/>
                <a:cs typeface="Arial"/>
              </a:rPr>
              <a:t>Scenario Cost Models - Non-taxation –Default Parking Cash-Out </a:t>
            </a:r>
          </a:p>
        </p:txBody>
      </p:sp>
      <p:sp>
        <p:nvSpPr>
          <p:cNvPr id="3" name="Content Placeholder 2">
            <a:extLst>
              <a:ext uri="{FF2B5EF4-FFF2-40B4-BE49-F238E27FC236}">
                <a16:creationId xmlns:a16="http://schemas.microsoft.com/office/drawing/2014/main" id="{C3B2B6AF-4055-2DAF-B153-49E353B880E4}"/>
              </a:ext>
            </a:extLst>
          </p:cNvPr>
          <p:cNvSpPr>
            <a:spLocks noGrp="1"/>
          </p:cNvSpPr>
          <p:nvPr>
            <p:ph sz="half" idx="1"/>
          </p:nvPr>
        </p:nvSpPr>
        <p:spPr>
          <a:xfrm>
            <a:off x="838200" y="1915365"/>
            <a:ext cx="10193867" cy="4351338"/>
          </a:xfrm>
        </p:spPr>
        <p:txBody>
          <a:bodyPr vert="horz" lIns="91440" tIns="45720" rIns="91440" bIns="45720" rtlCol="0" anchor="t">
            <a:normAutofit fontScale="92500" lnSpcReduction="10000"/>
          </a:bodyPr>
          <a:lstStyle/>
          <a:p>
            <a:pPr>
              <a:lnSpc>
                <a:spcPct val="110000"/>
              </a:lnSpc>
            </a:pPr>
            <a:r>
              <a:rPr lang="en-US" dirty="0">
                <a:latin typeface="Arial" panose="020B0604020202020204" pitchFamily="34" charset="0"/>
                <a:cs typeface="Arial" panose="020B0604020202020204" pitchFamily="34" charset="0"/>
              </a:rPr>
              <a:t>Preexisting state-level (e.g., California) and city-level (Washington, DC) parking cash-out requirements inform the default policy that is modeled.</a:t>
            </a:r>
            <a:endParaRPr lang="en-US" dirty="0"/>
          </a:p>
          <a:p>
            <a:pPr>
              <a:lnSpc>
                <a:spcPct val="110000"/>
              </a:lnSpc>
            </a:pPr>
            <a:r>
              <a:rPr lang="en-US" dirty="0">
                <a:latin typeface="Arial" panose="020B0604020202020204" pitchFamily="34" charset="0"/>
                <a:cs typeface="Arial" panose="020B0604020202020204" pitchFamily="34" charset="0"/>
              </a:rPr>
              <a:t>Distinct parking values are used for urban and non-urban areas in each state, using national parking cost data where available or otherwise modeling such costs based on relative housing prices.</a:t>
            </a:r>
          </a:p>
          <a:p>
            <a:pPr>
              <a:lnSpc>
                <a:spcPct val="110000"/>
              </a:lnSpc>
            </a:pPr>
            <a:r>
              <a:rPr lang="en-US" dirty="0">
                <a:latin typeface="Arial" panose="020B0604020202020204" pitchFamily="34" charset="0"/>
                <a:cs typeface="Arial" panose="020B0604020202020204" pitchFamily="34" charset="0"/>
              </a:rPr>
              <a:t>The default policy exempts employers with fewer than 10 employees, requires monthly parking cash-out in firms with 10-99 employees, and obligates a daily cash-out offer for employers with 100 or more employees. </a:t>
            </a:r>
          </a:p>
          <a:p>
            <a:pPr>
              <a:lnSpc>
                <a:spcPct val="110000"/>
              </a:lnSpc>
            </a:pPr>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ABDF5EAB-2FD0-9947-E6A0-C3BA4C1AA729}"/>
              </a:ext>
            </a:extLst>
          </p:cNvPr>
          <p:cNvSpPr>
            <a:spLocks noGrp="1"/>
          </p:cNvSpPr>
          <p:nvPr>
            <p:ph type="sldNum" sz="quarter" idx="12"/>
          </p:nvPr>
        </p:nvSpPr>
        <p:spPr/>
        <p:txBody>
          <a:bodyPr/>
          <a:lstStyle/>
          <a:p>
            <a:fld id="{0B8DCDAE-849F-4278-A3B6-126065245978}" type="slidenum">
              <a:rPr lang="en-US" smtClean="0"/>
              <a:t>12</a:t>
            </a:fld>
            <a:endParaRPr lang="en-US"/>
          </a:p>
        </p:txBody>
      </p:sp>
    </p:spTree>
    <p:extLst>
      <p:ext uri="{BB962C8B-B14F-4D97-AF65-F5344CB8AC3E}">
        <p14:creationId xmlns:p14="http://schemas.microsoft.com/office/powerpoint/2010/main" val="4085964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07EBD-0C5B-3424-64F6-1832B37B0E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5A80A0-25E7-949C-FAC9-DE4B870ACE4A}"/>
              </a:ext>
            </a:extLst>
          </p:cNvPr>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Scenario Cost Models – Sample State Application (Michigan)</a:t>
            </a:r>
            <a:endParaRPr lang="en-US" sz="3600" dirty="0"/>
          </a:p>
        </p:txBody>
      </p:sp>
      <p:sp>
        <p:nvSpPr>
          <p:cNvPr id="3" name="Content Placeholder 2">
            <a:extLst>
              <a:ext uri="{FF2B5EF4-FFF2-40B4-BE49-F238E27FC236}">
                <a16:creationId xmlns:a16="http://schemas.microsoft.com/office/drawing/2014/main" id="{BB7E943F-DDFC-3490-F242-A4A87C976106}"/>
              </a:ext>
            </a:extLst>
          </p:cNvPr>
          <p:cNvSpPr>
            <a:spLocks noGrp="1"/>
          </p:cNvSpPr>
          <p:nvPr>
            <p:ph sz="half" idx="1"/>
          </p:nvPr>
        </p:nvSpPr>
        <p:spPr>
          <a:xfrm>
            <a:off x="829235" y="2024407"/>
            <a:ext cx="10210800" cy="4351338"/>
          </a:xfrm>
        </p:spPr>
        <p:txBody>
          <a:bodyPr vert="horz" lIns="91440" tIns="45720" rIns="91440" bIns="45720" rtlCol="0" anchor="t">
            <a:normAutofit fontScale="70000" lnSpcReduction="20000"/>
          </a:bodyPr>
          <a:lstStyle/>
          <a:p>
            <a:pPr>
              <a:lnSpc>
                <a:spcPct val="120000"/>
              </a:lnSpc>
            </a:pPr>
            <a:r>
              <a:rPr lang="en-US" dirty="0">
                <a:latin typeface="Arial" panose="020B0604020202020204" pitchFamily="34" charset="0"/>
                <a:cs typeface="Arial" panose="020B0604020202020204" pitchFamily="34" charset="0"/>
              </a:rPr>
              <a:t>From a 2030 baseline fuel cost of 12 cents per mile, repricing adds from 3 to 29 cents in Michigan per mile depending upon the population segment, after upward per-mile price iterations for the tax policies to ensure revenue neutrality as mileage declines.</a:t>
            </a:r>
          </a:p>
          <a:p>
            <a:pPr>
              <a:lnSpc>
                <a:spcPct val="120000"/>
              </a:lnSpc>
            </a:pPr>
            <a:r>
              <a:rPr lang="en-US" dirty="0">
                <a:latin typeface="Arial" panose="020B0604020202020204" pitchFamily="34" charset="0"/>
                <a:cs typeface="Arial" panose="020B0604020202020204" pitchFamily="34" charset="0"/>
              </a:rPr>
              <a:t>The smallest of the eight population segments, representing those leasing a vehicle and not insuring it, covers 2.2% of total Michigan population. </a:t>
            </a:r>
          </a:p>
          <a:p>
            <a:pPr>
              <a:lnSpc>
                <a:spcPct val="120000"/>
              </a:lnSpc>
            </a:pPr>
            <a:r>
              <a:rPr lang="en-US" dirty="0">
                <a:latin typeface="Arial" panose="020B0604020202020204" pitchFamily="34" charset="0"/>
                <a:cs typeface="Arial" panose="020B0604020202020204" pitchFamily="34" charset="0"/>
              </a:rPr>
              <a:t>The largest of the eight population segments, representing those who purchased a used vehicle within the last three years and insure it, covers 35.8% of total Michigan population. </a:t>
            </a:r>
          </a:p>
          <a:p>
            <a:pPr lvl="1">
              <a:lnSpc>
                <a:spcPct val="120000"/>
              </a:lnSpc>
            </a:pPr>
            <a:r>
              <a:rPr lang="en-US" sz="2600" dirty="0">
                <a:latin typeface="Arial"/>
                <a:cs typeface="Arial"/>
              </a:rPr>
              <a:t>For this Michigan population segment, sales taxes rise from 5 cents per mile on average to 7.2 cents after iterations.</a:t>
            </a:r>
          </a:p>
          <a:p>
            <a:pPr lvl="1">
              <a:lnSpc>
                <a:spcPct val="120000"/>
              </a:lnSpc>
            </a:pPr>
            <a:r>
              <a:rPr lang="en-US" sz="2600" dirty="0">
                <a:latin typeface="Arial"/>
                <a:cs typeface="Arial"/>
              </a:rPr>
              <a:t>The full-bundle price for this segment increases by 21 cents per mile after iterations (starting at 18 cents per mile), from 12 cents per mile to 33 cents per mile.</a:t>
            </a:r>
          </a:p>
        </p:txBody>
      </p:sp>
      <p:sp>
        <p:nvSpPr>
          <p:cNvPr id="5" name="Slide Number Placeholder 4">
            <a:extLst>
              <a:ext uri="{FF2B5EF4-FFF2-40B4-BE49-F238E27FC236}">
                <a16:creationId xmlns:a16="http://schemas.microsoft.com/office/drawing/2014/main" id="{AFC1C623-9DBA-E29E-E66C-4934FC4A74BE}"/>
              </a:ext>
            </a:extLst>
          </p:cNvPr>
          <p:cNvSpPr>
            <a:spLocks noGrp="1"/>
          </p:cNvSpPr>
          <p:nvPr>
            <p:ph type="sldNum" sz="quarter" idx="12"/>
          </p:nvPr>
        </p:nvSpPr>
        <p:spPr/>
        <p:txBody>
          <a:bodyPr/>
          <a:lstStyle/>
          <a:p>
            <a:fld id="{0B8DCDAE-849F-4278-A3B6-126065245978}" type="slidenum">
              <a:rPr lang="en-US" smtClean="0"/>
              <a:t>13</a:t>
            </a:fld>
            <a:endParaRPr lang="en-US"/>
          </a:p>
        </p:txBody>
      </p:sp>
    </p:spTree>
    <p:extLst>
      <p:ext uri="{BB962C8B-B14F-4D97-AF65-F5344CB8AC3E}">
        <p14:creationId xmlns:p14="http://schemas.microsoft.com/office/powerpoint/2010/main" val="1469463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1BA6832-2E21-79B8-DE57-5CBD16DD6A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EE5D0A-0CD3-A2A9-419D-535330E129CD}"/>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Elasticity Models – Application</a:t>
            </a:r>
            <a:endParaRPr lang="en-US"/>
          </a:p>
        </p:txBody>
      </p:sp>
      <p:sp>
        <p:nvSpPr>
          <p:cNvPr id="3" name="Content Placeholder 2">
            <a:extLst>
              <a:ext uri="{FF2B5EF4-FFF2-40B4-BE49-F238E27FC236}">
                <a16:creationId xmlns:a16="http://schemas.microsoft.com/office/drawing/2014/main" id="{C10532E8-5E73-C888-1D7A-4C8AA2E1FEC1}"/>
              </a:ext>
            </a:extLst>
          </p:cNvPr>
          <p:cNvSpPr>
            <a:spLocks noGrp="1"/>
          </p:cNvSpPr>
          <p:nvPr>
            <p:ph sz="half" idx="1"/>
          </p:nvPr>
        </p:nvSpPr>
        <p:spPr>
          <a:xfrm>
            <a:off x="847165" y="1834590"/>
            <a:ext cx="10210800" cy="4351338"/>
          </a:xfrm>
        </p:spPr>
        <p:txBody>
          <a:bodyPr vert="horz" lIns="91440" tIns="45720" rIns="91440" bIns="45720" rtlCol="0" anchor="t">
            <a:normAutofit/>
          </a:bodyPr>
          <a:lstStyle/>
          <a:p>
            <a:r>
              <a:rPr lang="en-US" dirty="0">
                <a:latin typeface="Arial"/>
                <a:cs typeface="Arial"/>
              </a:rPr>
              <a:t>Ascertaining costs of bundled scenarios and then applying the elasticity function entails: </a:t>
            </a:r>
          </a:p>
          <a:p>
            <a:pPr lvl="1"/>
            <a:r>
              <a:rPr lang="en-US" dirty="0">
                <a:latin typeface="Arial"/>
                <a:cs typeface="Arial"/>
              </a:rPr>
              <a:t>Total prices per-mile for bundles including all of the five (or fewer in some states) per-mile repricing strategies that apply are calculated for eight distinct market segments.</a:t>
            </a:r>
          </a:p>
          <a:p>
            <a:pPr lvl="1"/>
            <a:r>
              <a:rPr lang="en-US" dirty="0">
                <a:latin typeface="Arial"/>
                <a:cs typeface="Arial"/>
              </a:rPr>
              <a:t>A -0.3 arc elasticity is applied to the total change in per-mile prices experienced by each market segment. Multiplicative dampening is used when combining impacts of the per-mile repricing strategies with an additional strategy, parking cash-out (for which a -0.3 arc elasticity is also used).</a:t>
            </a:r>
          </a:p>
          <a:p>
            <a:pPr lvl="1"/>
            <a:r>
              <a:rPr lang="en-US" dirty="0">
                <a:latin typeface="Arial" panose="020B0604020202020204" pitchFamily="34" charset="0"/>
                <a:cs typeface="Arial" panose="020B0604020202020204" pitchFamily="34" charset="0"/>
              </a:rPr>
              <a:t>Segments' changes are combined based on their share of total VMT.</a:t>
            </a:r>
          </a:p>
        </p:txBody>
      </p:sp>
      <p:sp>
        <p:nvSpPr>
          <p:cNvPr id="5" name="Slide Number Placeholder 4">
            <a:extLst>
              <a:ext uri="{FF2B5EF4-FFF2-40B4-BE49-F238E27FC236}">
                <a16:creationId xmlns:a16="http://schemas.microsoft.com/office/drawing/2014/main" id="{C92EE81A-1B56-87DB-F65D-735B952C0C91}"/>
              </a:ext>
            </a:extLst>
          </p:cNvPr>
          <p:cNvSpPr>
            <a:spLocks noGrp="1"/>
          </p:cNvSpPr>
          <p:nvPr>
            <p:ph type="sldNum" sz="quarter" idx="12"/>
          </p:nvPr>
        </p:nvSpPr>
        <p:spPr/>
        <p:txBody>
          <a:bodyPr/>
          <a:lstStyle/>
          <a:p>
            <a:fld id="{0B8DCDAE-849F-4278-A3B6-126065245978}" type="slidenum">
              <a:rPr lang="en-US" smtClean="0"/>
              <a:t>14</a:t>
            </a:fld>
            <a:endParaRPr lang="en-US"/>
          </a:p>
        </p:txBody>
      </p:sp>
    </p:spTree>
    <p:extLst>
      <p:ext uri="{BB962C8B-B14F-4D97-AF65-F5344CB8AC3E}">
        <p14:creationId xmlns:p14="http://schemas.microsoft.com/office/powerpoint/2010/main" val="589124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82A8-6483-9040-447F-0E488A4BAC7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Elasticity Models – Value Selection for Bundles</a:t>
            </a:r>
          </a:p>
        </p:txBody>
      </p:sp>
      <p:sp>
        <p:nvSpPr>
          <p:cNvPr id="3" name="Content Placeholder 2">
            <a:extLst>
              <a:ext uri="{FF2B5EF4-FFF2-40B4-BE49-F238E27FC236}">
                <a16:creationId xmlns:a16="http://schemas.microsoft.com/office/drawing/2014/main" id="{CB5C0A96-1EA3-F508-B768-6E341BAF8C71}"/>
              </a:ext>
            </a:extLst>
          </p:cNvPr>
          <p:cNvSpPr>
            <a:spLocks noGrp="1"/>
          </p:cNvSpPr>
          <p:nvPr>
            <p:ph sz="half" idx="1"/>
          </p:nvPr>
        </p:nvSpPr>
        <p:spPr>
          <a:xfrm>
            <a:off x="838200" y="1690688"/>
            <a:ext cx="10075333" cy="4351338"/>
          </a:xfrm>
        </p:spPr>
        <p:txBody>
          <a:bodyPr vert="horz" lIns="91440" tIns="45720" rIns="91440" bIns="45720" rtlCol="0" anchor="t">
            <a:noAutofit/>
          </a:bodyPr>
          <a:lstStyle/>
          <a:p>
            <a:r>
              <a:rPr lang="en-US" sz="1900" dirty="0">
                <a:latin typeface="Arial"/>
                <a:cs typeface="Arial"/>
              </a:rPr>
              <a:t>Since the bundle of repricing scenarios that are modeled has never been implemented, it creates a challenge in selecting an appropriate elasticity value.</a:t>
            </a:r>
          </a:p>
          <a:p>
            <a:r>
              <a:rPr lang="en-US" sz="1900" dirty="0">
                <a:latin typeface="Arial"/>
                <a:cs typeface="Arial"/>
              </a:rPr>
              <a:t>This is not an issue for selecting elasticity values for individual scenarios, where cost changes previously experienced in the marketplace have been of a similar magnitude.</a:t>
            </a:r>
          </a:p>
          <a:p>
            <a:r>
              <a:rPr lang="en-US" sz="1900" dirty="0">
                <a:latin typeface="Arial"/>
                <a:cs typeface="Arial"/>
              </a:rPr>
              <a:t>An appropriate question: Is it right to use the same elasticity value when projecting impacts of a single repricing scenario versus a bundle of repricing scenarios?</a:t>
            </a:r>
          </a:p>
          <a:p>
            <a:r>
              <a:rPr lang="en-US" sz="1900" dirty="0">
                <a:latin typeface="Arial" panose="020B0604020202020204" pitchFamily="34" charset="0"/>
                <a:cs typeface="Arial" panose="020B0604020202020204" pitchFamily="34" charset="0"/>
              </a:rPr>
              <a:t>The closest (albeit imperfect) big changes in driving prices experienced in the marketplace are of three types: (1) experiments where users were given “bank accounts” for which sometimes-high mileage and toll prices (specific to the user) were deducted, and the user was allowed to cash-out unspent money in their accounts after completion of the experiments; (2) newly introduced cordon pricing, such as in London, Stockholm, and Singapore, very significantly increasing the costs drivers would incur in specific travel zones at applicable times; and (3) surge pricing for </a:t>
            </a:r>
            <a:r>
              <a:rPr lang="en-US" sz="1900" dirty="0" err="1">
                <a:latin typeface="Arial" panose="020B0604020202020204" pitchFamily="34" charset="0"/>
                <a:cs typeface="Arial" panose="020B0604020202020204" pitchFamily="34" charset="0"/>
              </a:rPr>
              <a:t>ridehail</a:t>
            </a:r>
            <a:r>
              <a:rPr lang="en-US" sz="1900" dirty="0">
                <a:latin typeface="Arial" panose="020B0604020202020204" pitchFamily="34" charset="0"/>
                <a:cs typeface="Arial" panose="020B0604020202020204" pitchFamily="34" charset="0"/>
              </a:rPr>
              <a:t> trips.</a:t>
            </a:r>
          </a:p>
          <a:p>
            <a:r>
              <a:rPr lang="en-US" sz="1900" dirty="0">
                <a:latin typeface="Arial"/>
                <a:cs typeface="Arial"/>
              </a:rPr>
              <a:t>Data from such studies support the selection of an elasticity value equivalent to, or even higher than, the default elasticity of -0.3 selected for modeling of individual scenarios.</a:t>
            </a:r>
          </a:p>
        </p:txBody>
      </p:sp>
      <p:sp>
        <p:nvSpPr>
          <p:cNvPr id="5" name="Slide Number Placeholder 4">
            <a:extLst>
              <a:ext uri="{FF2B5EF4-FFF2-40B4-BE49-F238E27FC236}">
                <a16:creationId xmlns:a16="http://schemas.microsoft.com/office/drawing/2014/main" id="{E50E48CE-D0A9-BBB7-4069-F003BE24794C}"/>
              </a:ext>
            </a:extLst>
          </p:cNvPr>
          <p:cNvSpPr>
            <a:spLocks noGrp="1"/>
          </p:cNvSpPr>
          <p:nvPr>
            <p:ph type="sldNum" sz="quarter" idx="12"/>
          </p:nvPr>
        </p:nvSpPr>
        <p:spPr/>
        <p:txBody>
          <a:bodyPr/>
          <a:lstStyle/>
          <a:p>
            <a:fld id="{0B8DCDAE-849F-4278-A3B6-126065245978}" type="slidenum">
              <a:rPr lang="en-US" smtClean="0"/>
              <a:t>15</a:t>
            </a:fld>
            <a:endParaRPr lang="en-US"/>
          </a:p>
        </p:txBody>
      </p:sp>
    </p:spTree>
    <p:extLst>
      <p:ext uri="{BB962C8B-B14F-4D97-AF65-F5344CB8AC3E}">
        <p14:creationId xmlns:p14="http://schemas.microsoft.com/office/powerpoint/2010/main" val="3105350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878E-6591-8747-8064-8563D49982E2}"/>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Effect Models</a:t>
            </a:r>
          </a:p>
        </p:txBody>
      </p:sp>
      <p:sp>
        <p:nvSpPr>
          <p:cNvPr id="3" name="Content Placeholder 2">
            <a:extLst>
              <a:ext uri="{FF2B5EF4-FFF2-40B4-BE49-F238E27FC236}">
                <a16:creationId xmlns:a16="http://schemas.microsoft.com/office/drawing/2014/main" id="{237BF902-A2E4-F06F-31F5-0CA48170A24C}"/>
              </a:ext>
            </a:extLst>
          </p:cNvPr>
          <p:cNvSpPr>
            <a:spLocks noGrp="1"/>
          </p:cNvSpPr>
          <p:nvPr>
            <p:ph sz="half" idx="1"/>
          </p:nvPr>
        </p:nvSpPr>
        <p:spPr>
          <a:xfrm>
            <a:off x="838200" y="1762872"/>
            <a:ext cx="10160000" cy="4667250"/>
          </a:xfrm>
        </p:spPr>
        <p:txBody>
          <a:bodyPr vert="horz" lIns="91440" tIns="45720" rIns="91440" bIns="45720" rtlCol="0" anchor="t">
            <a:normAutofit fontScale="55000" lnSpcReduction="20000"/>
          </a:bodyPr>
          <a:lstStyle/>
          <a:p>
            <a:pPr>
              <a:lnSpc>
                <a:spcPct val="120000"/>
              </a:lnSpc>
            </a:pPr>
            <a:r>
              <a:rPr lang="en-US" sz="3600" dirty="0">
                <a:latin typeface="Arial"/>
                <a:cs typeface="Arial"/>
              </a:rPr>
              <a:t>Applying an elasticity function to model impacts of repricing would yield a bigger reduction in driving mileage of electric versus other vehicles (due to repricing representing a higher percentage increase in driving costs). This is reflected in the projected overall results.</a:t>
            </a:r>
          </a:p>
          <a:p>
            <a:pPr>
              <a:lnSpc>
                <a:spcPct val="120000"/>
              </a:lnSpc>
            </a:pPr>
            <a:r>
              <a:rPr lang="en-US" sz="3600" dirty="0">
                <a:latin typeface="Arial"/>
                <a:cs typeface="Arial"/>
              </a:rPr>
              <a:t>For the purpose of projecting externality impacts, distinguishing factors are retained and used.</a:t>
            </a:r>
          </a:p>
          <a:p>
            <a:pPr>
              <a:lnSpc>
                <a:spcPct val="120000"/>
              </a:lnSpc>
            </a:pPr>
            <a:r>
              <a:rPr lang="en-US" sz="3600" dirty="0">
                <a:latin typeface="Arial"/>
                <a:cs typeface="Arial"/>
              </a:rPr>
              <a:t>Examples include urban versus non-urban driving, parking value variability, commute and non-commute trips, and driving of new vehicles (which are more likely to be electric and/or less polluting, but are also driven more) versus older vehicles.</a:t>
            </a:r>
          </a:p>
          <a:p>
            <a:pPr>
              <a:lnSpc>
                <a:spcPct val="120000"/>
              </a:lnSpc>
            </a:pPr>
            <a:r>
              <a:rPr lang="en-US" sz="3600" dirty="0">
                <a:latin typeface="Arial"/>
                <a:cs typeface="Arial"/>
              </a:rPr>
              <a:t>This matters most especially for repricing scenarios that disproportionately impact newer vehicles (i.e., repricing sales taxes, where per-mile costs reflect vehicle purchase prices). Here, reduced VMT yields proportionately reduced environmental benefit due to newer vehicles being less emitting/polluting.</a:t>
            </a:r>
          </a:p>
          <a:p>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D545C82-3486-A1B1-254C-A563DE51E0B1}"/>
              </a:ext>
            </a:extLst>
          </p:cNvPr>
          <p:cNvSpPr>
            <a:spLocks noGrp="1"/>
          </p:cNvSpPr>
          <p:nvPr>
            <p:ph type="sldNum" sz="quarter" idx="12"/>
          </p:nvPr>
        </p:nvSpPr>
        <p:spPr/>
        <p:txBody>
          <a:bodyPr/>
          <a:lstStyle/>
          <a:p>
            <a:fld id="{0B8DCDAE-849F-4278-A3B6-126065245978}" type="slidenum">
              <a:rPr lang="en-US" smtClean="0"/>
              <a:t>16</a:t>
            </a:fld>
            <a:endParaRPr lang="en-US"/>
          </a:p>
        </p:txBody>
      </p:sp>
    </p:spTree>
    <p:extLst>
      <p:ext uri="{BB962C8B-B14F-4D97-AF65-F5344CB8AC3E}">
        <p14:creationId xmlns:p14="http://schemas.microsoft.com/office/powerpoint/2010/main" val="943450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AEBF2A3-9E64-6730-268D-CC51A1BD45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364B13-F8BB-2193-633E-08E17BF2445C}"/>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Complex Interactions (Cheaper Used Vehicle Acquisition)</a:t>
            </a:r>
          </a:p>
        </p:txBody>
      </p:sp>
      <p:sp>
        <p:nvSpPr>
          <p:cNvPr id="3" name="Content Placeholder 2">
            <a:extLst>
              <a:ext uri="{FF2B5EF4-FFF2-40B4-BE49-F238E27FC236}">
                <a16:creationId xmlns:a16="http://schemas.microsoft.com/office/drawing/2014/main" id="{BE87E59B-2DC0-D63C-FAC1-9B415EB508D4}"/>
              </a:ext>
            </a:extLst>
          </p:cNvPr>
          <p:cNvSpPr>
            <a:spLocks noGrp="1"/>
          </p:cNvSpPr>
          <p:nvPr>
            <p:ph sz="half" idx="1"/>
          </p:nvPr>
        </p:nvSpPr>
        <p:spPr>
          <a:xfrm>
            <a:off x="838200" y="1935692"/>
            <a:ext cx="10121900" cy="4351338"/>
          </a:xfrm>
        </p:spPr>
        <p:txBody>
          <a:bodyPr vert="horz" lIns="91440" tIns="45720" rIns="91440" bIns="45720" rtlCol="0" anchor="t">
            <a:normAutofit fontScale="70000" lnSpcReduction="20000"/>
          </a:bodyPr>
          <a:lstStyle/>
          <a:p>
            <a:pPr>
              <a:lnSpc>
                <a:spcPct val="120000"/>
              </a:lnSpc>
            </a:pPr>
            <a:r>
              <a:rPr lang="en-US" dirty="0">
                <a:latin typeface="Arial" panose="020B0604020202020204" pitchFamily="34" charset="0"/>
                <a:cs typeface="Arial" panose="020B0604020202020204" pitchFamily="34" charset="0"/>
              </a:rPr>
              <a:t>Repricing eliminates some upfront costs, making vehicle acquisition and insurance more affordable. This has complex impacts on costs for low-income households and on overall VMT. </a:t>
            </a:r>
            <a:endParaRPr lang="en-US" dirty="0"/>
          </a:p>
          <a:p>
            <a:pPr>
              <a:lnSpc>
                <a:spcPct val="120000"/>
              </a:lnSpc>
            </a:pPr>
            <a:r>
              <a:rPr lang="en-US" dirty="0">
                <a:latin typeface="Arial"/>
                <a:cs typeface="Arial"/>
              </a:rPr>
              <a:t>Some will gain new access to a vehicle, which could be very important for securing jobs and other opportunities, but also grows VMT (although limited due to low-income populations tending to drive less than average combined with high per-mile pricing to which they would be particularly sensitive). </a:t>
            </a:r>
          </a:p>
          <a:p>
            <a:pPr>
              <a:lnSpc>
                <a:spcPct val="120000"/>
              </a:lnSpc>
            </a:pPr>
            <a:r>
              <a:rPr lang="en-US" dirty="0">
                <a:latin typeface="Arial" panose="020B0604020202020204" pitchFamily="34" charset="0"/>
                <a:cs typeface="Arial" panose="020B0604020202020204" pitchFamily="34" charset="0"/>
              </a:rPr>
              <a:t>Those getting vehicle access due only to reduced upfront costs are assumed as starting out in the 25th percentile of VMT. </a:t>
            </a:r>
          </a:p>
          <a:p>
            <a:pPr>
              <a:lnSpc>
                <a:spcPct val="120000"/>
              </a:lnSpc>
            </a:pPr>
            <a:r>
              <a:rPr lang="en-US" dirty="0">
                <a:latin typeface="Arial"/>
                <a:cs typeface="Arial"/>
              </a:rPr>
              <a:t>Like with all populations, VMT is then reduced reflective of scenario costs and the application of the price elasticity function (resulting overall new VMT from this population is subtracted from the reductions from all other populations).</a:t>
            </a:r>
          </a:p>
          <a:p>
            <a:pPr>
              <a:lnSpc>
                <a:spcPct val="120000"/>
              </a:lnSpc>
            </a:pPr>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2427A70-7BA4-E142-782F-CC3D3F1885AF}"/>
              </a:ext>
            </a:extLst>
          </p:cNvPr>
          <p:cNvSpPr>
            <a:spLocks noGrp="1"/>
          </p:cNvSpPr>
          <p:nvPr>
            <p:ph type="sldNum" sz="quarter" idx="12"/>
          </p:nvPr>
        </p:nvSpPr>
        <p:spPr/>
        <p:txBody>
          <a:bodyPr/>
          <a:lstStyle/>
          <a:p>
            <a:fld id="{0B8DCDAE-849F-4278-A3B6-126065245978}" type="slidenum">
              <a:rPr lang="en-US" smtClean="0"/>
              <a:t>17</a:t>
            </a:fld>
            <a:endParaRPr lang="en-US"/>
          </a:p>
        </p:txBody>
      </p:sp>
    </p:spTree>
    <p:extLst>
      <p:ext uri="{BB962C8B-B14F-4D97-AF65-F5344CB8AC3E}">
        <p14:creationId xmlns:p14="http://schemas.microsoft.com/office/powerpoint/2010/main" val="2389883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F3174-B7D1-7B0F-EE4B-691F24A6625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Complex Interactions (Cheaper Auto Insurance)</a:t>
            </a:r>
          </a:p>
        </p:txBody>
      </p:sp>
      <p:sp>
        <p:nvSpPr>
          <p:cNvPr id="3" name="Content Placeholder 2">
            <a:extLst>
              <a:ext uri="{FF2B5EF4-FFF2-40B4-BE49-F238E27FC236}">
                <a16:creationId xmlns:a16="http://schemas.microsoft.com/office/drawing/2014/main" id="{B5F0C788-230A-1AA6-7391-6DA34A11590D}"/>
              </a:ext>
            </a:extLst>
          </p:cNvPr>
          <p:cNvSpPr>
            <a:spLocks noGrp="1"/>
          </p:cNvSpPr>
          <p:nvPr>
            <p:ph sz="half" idx="1"/>
          </p:nvPr>
        </p:nvSpPr>
        <p:spPr>
          <a:xfrm>
            <a:off x="764116" y="1825625"/>
            <a:ext cx="10109200" cy="4880504"/>
          </a:xfrm>
        </p:spPr>
        <p:txBody>
          <a:bodyPr vert="horz" lIns="91440" tIns="45720" rIns="91440" bIns="45720" rtlCol="0" anchor="t">
            <a:normAutofit fontScale="77500" lnSpcReduction="20000"/>
          </a:bodyPr>
          <a:lstStyle/>
          <a:p>
            <a:pPr>
              <a:lnSpc>
                <a:spcPct val="120000"/>
              </a:lnSpc>
            </a:pPr>
            <a:r>
              <a:rPr lang="en-US" dirty="0">
                <a:latin typeface="Arial" panose="020B0604020202020204" pitchFamily="34" charset="0"/>
                <a:cs typeface="Arial" panose="020B0604020202020204" pitchFamily="34" charset="0"/>
              </a:rPr>
              <a:t>Pay-per-mile insurance is assumed to decrease the percentage of motorists who choose to remain uninsured by 36%, reflective of data from New Jersey which added a significantly cheaper public option insurance product. </a:t>
            </a:r>
            <a:endParaRPr lang="en-US" dirty="0"/>
          </a:p>
          <a:p>
            <a:pPr>
              <a:lnSpc>
                <a:spcPct val="120000"/>
              </a:lnSpc>
            </a:pPr>
            <a:r>
              <a:rPr lang="en-US" dirty="0">
                <a:latin typeface="Arial"/>
                <a:cs typeface="Arial"/>
              </a:rPr>
              <a:t>Low-income households driving with no insurance because they cannot afford the high upfront costs are incurring great legal risk, possibly including incarceration, and some would take advantage of PPM offerings to buy insurance only for the miles that they drive to eliminate this legal risk.</a:t>
            </a:r>
          </a:p>
          <a:p>
            <a:pPr>
              <a:lnSpc>
                <a:spcPct val="120000"/>
              </a:lnSpc>
            </a:pPr>
            <a:r>
              <a:rPr lang="en-US" dirty="0">
                <a:latin typeface="Arial"/>
                <a:cs typeface="Arial"/>
              </a:rPr>
              <a:t>Costs associated with low-income households choosing to purchase insurance or vehicles due to repricing eliminating upfront costs do not detract from affordability. Absent repricing, such household would be without a vehicle or driving uninsured.</a:t>
            </a:r>
          </a:p>
          <a:p>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4B6FE014-B84B-6BF3-2003-38E6B56BD7D2}"/>
              </a:ext>
            </a:extLst>
          </p:cNvPr>
          <p:cNvSpPr>
            <a:spLocks noGrp="1"/>
          </p:cNvSpPr>
          <p:nvPr>
            <p:ph type="sldNum" sz="quarter" idx="12"/>
          </p:nvPr>
        </p:nvSpPr>
        <p:spPr/>
        <p:txBody>
          <a:bodyPr/>
          <a:lstStyle/>
          <a:p>
            <a:fld id="{0B8DCDAE-849F-4278-A3B6-126065245978}" type="slidenum">
              <a:rPr lang="en-US" smtClean="0"/>
              <a:t>18</a:t>
            </a:fld>
            <a:endParaRPr lang="en-US"/>
          </a:p>
        </p:txBody>
      </p:sp>
    </p:spTree>
    <p:extLst>
      <p:ext uri="{BB962C8B-B14F-4D97-AF65-F5344CB8AC3E}">
        <p14:creationId xmlns:p14="http://schemas.microsoft.com/office/powerpoint/2010/main" val="2337350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E20454-11EE-CB80-56A0-477AFDC1CE0D}"/>
              </a:ext>
            </a:extLst>
          </p:cNvPr>
          <p:cNvSpPr>
            <a:spLocks noGrp="1"/>
          </p:cNvSpPr>
          <p:nvPr>
            <p:ph type="title"/>
          </p:nvPr>
        </p:nvSpPr>
        <p:spPr>
          <a:xfrm>
            <a:off x="3017196" y="2660852"/>
            <a:ext cx="8193833" cy="1325563"/>
          </a:xfrm>
        </p:spPr>
        <p:txBody>
          <a:bodyPr/>
          <a:lstStyle/>
          <a:p>
            <a:r>
              <a:rPr lang="en-US">
                <a:latin typeface="Arial" panose="020B0604020202020204" pitchFamily="34" charset="0"/>
                <a:cs typeface="Arial" panose="020B0604020202020204" pitchFamily="34" charset="0"/>
              </a:rPr>
              <a:t>Study Model Results </a:t>
            </a:r>
          </a:p>
        </p:txBody>
      </p:sp>
      <p:sp>
        <p:nvSpPr>
          <p:cNvPr id="5" name="Slide Number Placeholder 4">
            <a:extLst>
              <a:ext uri="{FF2B5EF4-FFF2-40B4-BE49-F238E27FC236}">
                <a16:creationId xmlns:a16="http://schemas.microsoft.com/office/drawing/2014/main" id="{BBF03A93-EFF7-CD2C-6124-709AB2FD806D}"/>
              </a:ext>
            </a:extLst>
          </p:cNvPr>
          <p:cNvSpPr>
            <a:spLocks noGrp="1"/>
          </p:cNvSpPr>
          <p:nvPr>
            <p:ph type="sldNum" sz="quarter" idx="12"/>
          </p:nvPr>
        </p:nvSpPr>
        <p:spPr/>
        <p:txBody>
          <a:bodyPr/>
          <a:lstStyle/>
          <a:p>
            <a:fld id="{0B8DCDAE-849F-4278-A3B6-126065245978}" type="slidenum">
              <a:rPr lang="en-US" smtClean="0"/>
              <a:t>19</a:t>
            </a:fld>
            <a:endParaRPr lang="en-US"/>
          </a:p>
        </p:txBody>
      </p:sp>
    </p:spTree>
    <p:extLst>
      <p:ext uri="{BB962C8B-B14F-4D97-AF65-F5344CB8AC3E}">
        <p14:creationId xmlns:p14="http://schemas.microsoft.com/office/powerpoint/2010/main" val="58556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3833" cy="1325563"/>
          </a:xfrm>
        </p:spPr>
        <p:txBody>
          <a:bodyPr anchor="ctr">
            <a:normAutofit/>
          </a:bodyPr>
          <a:lstStyle/>
          <a:p>
            <a:r>
              <a:rPr lang="en-US">
                <a:latin typeface="Arial" panose="020B0604020202020204" pitchFamily="34" charset="0"/>
                <a:cs typeface="Arial" panose="020B0604020202020204" pitchFamily="34" charset="0"/>
              </a:rPr>
              <a:t>Disclaimer</a:t>
            </a:r>
          </a:p>
        </p:txBody>
      </p:sp>
      <p:sp>
        <p:nvSpPr>
          <p:cNvPr id="3" name="Content Placeholder 2"/>
          <p:cNvSpPr>
            <a:spLocks noGrp="1"/>
          </p:cNvSpPr>
          <p:nvPr>
            <p:ph sz="half" idx="1"/>
          </p:nvPr>
        </p:nvSpPr>
        <p:spPr>
          <a:xfrm>
            <a:off x="838200" y="1907255"/>
            <a:ext cx="10892589" cy="4892676"/>
          </a:xfrm>
        </p:spPr>
        <p:txBody>
          <a:bodyPr>
            <a:noAutofit/>
          </a:bodyPr>
          <a:lstStyle/>
          <a:p>
            <a:pPr marL="0" indent="0">
              <a:buNone/>
            </a:pPr>
            <a:r>
              <a:rPr lang="en-US" sz="2400">
                <a:effectLst/>
                <a:latin typeface="Arial" panose="020B0604020202020204" pitchFamily="34" charset="0"/>
                <a:cs typeface="Arial" panose="020B0604020202020204" pitchFamily="34" charset="0"/>
              </a:rPr>
              <a:t>The U.S. Government does not endorse products, manufacturers, or outside entities. Trademarks, names, or logos appear here only because they are considered essential to the objective of the presentation. They are included for informational purposes only and are not intended to reflect a preference, approval, or endorsement of any one product or entity.</a:t>
            </a:r>
            <a:br>
              <a:rPr lang="en-US" sz="2400">
                <a:effectLst/>
                <a:latin typeface="Arial" panose="020B0604020202020204" pitchFamily="34" charset="0"/>
                <a:cs typeface="Arial" panose="020B0604020202020204" pitchFamily="34" charset="0"/>
              </a:rPr>
            </a:br>
            <a:br>
              <a:rPr lang="en-US" sz="2400">
                <a:effectLst/>
                <a:latin typeface="Arial" panose="020B0604020202020204" pitchFamily="34" charset="0"/>
                <a:cs typeface="Arial" panose="020B0604020202020204" pitchFamily="34" charset="0"/>
              </a:rPr>
            </a:br>
            <a:r>
              <a:rPr lang="en-US" sz="2400">
                <a:effectLst/>
                <a:latin typeface="Arial" panose="020B0604020202020204" pitchFamily="34" charset="0"/>
                <a:cs typeface="Arial" panose="020B0604020202020204" pitchFamily="34" charset="0"/>
              </a:rPr>
              <a:t>Except for any statutes or regulations cited, the contents of this presentation do not have the force and effect of law and are not meant to bind the public in any way. This presentation is intended only to provide information regarding existing requirements under the law or agency policies.</a:t>
            </a:r>
          </a:p>
        </p:txBody>
      </p:sp>
      <p:sp>
        <p:nvSpPr>
          <p:cNvPr id="4" name="Slide Number Placeholder 3">
            <a:extLst>
              <a:ext uri="{FF2B5EF4-FFF2-40B4-BE49-F238E27FC236}">
                <a16:creationId xmlns:a16="http://schemas.microsoft.com/office/drawing/2014/main" id="{11C91EA8-2A6D-8B0F-B861-7E69FAC89E90}"/>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B8DCDAE-849F-4278-A3B6-126065245978}"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3138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A8194-DECF-9A66-E391-A51D83004B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48DD2F-62BE-8698-7576-E0007AF8B1C5}"/>
              </a:ext>
            </a:extLst>
          </p:cNvPr>
          <p:cNvSpPr>
            <a:spLocks noGrp="1"/>
          </p:cNvSpPr>
          <p:nvPr>
            <p:ph type="title"/>
          </p:nvPr>
        </p:nvSpPr>
        <p:spPr>
          <a:xfrm>
            <a:off x="838200" y="365125"/>
            <a:ext cx="8193833" cy="1325563"/>
          </a:xfrm>
        </p:spPr>
        <p:txBody>
          <a:bodyPr anchor="ctr">
            <a:normAutofit/>
          </a:bodyPr>
          <a:lstStyle/>
          <a:p>
            <a:r>
              <a:rPr lang="en-US" dirty="0">
                <a:latin typeface="Arial"/>
                <a:cs typeface="Arial"/>
              </a:rPr>
              <a:t>What the Spreadsheet Model Presents</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0D1127B-66BD-CE15-3A2C-E0BD1B69737D}"/>
              </a:ext>
            </a:extLst>
          </p:cNvPr>
          <p:cNvSpPr>
            <a:spLocks noGrp="1"/>
          </p:cNvSpPr>
          <p:nvPr>
            <p:ph sz="half" idx="1"/>
          </p:nvPr>
        </p:nvSpPr>
        <p:spPr>
          <a:xfrm>
            <a:off x="838200" y="1965324"/>
            <a:ext cx="10892589" cy="4892676"/>
          </a:xfrm>
        </p:spPr>
        <p:txBody>
          <a:bodyPr vert="horz" lIns="91440" tIns="45720" rIns="91440" bIns="45720" rtlCol="0" anchor="t">
            <a:noAutofit/>
          </a:bodyPr>
          <a:lstStyle/>
          <a:p>
            <a:pPr>
              <a:lnSpc>
                <a:spcPct val="100000"/>
              </a:lnSpc>
              <a:spcBef>
                <a:spcPts val="0"/>
              </a:spcBef>
              <a:spcAft>
                <a:spcPts val="1200"/>
              </a:spcAft>
              <a:tabLst>
                <a:tab pos="4514850" algn="l"/>
              </a:tabLst>
            </a:pPr>
            <a:r>
              <a:rPr lang="en-US" sz="2400" dirty="0">
                <a:solidFill>
                  <a:srgbClr val="000000"/>
                </a:solidFill>
                <a:latin typeface="Arial" panose="020B0604020202020204" pitchFamily="34" charset="0"/>
                <a:ea typeface="Arial" panose="020B0604020202020204" pitchFamily="34" charset="0"/>
                <a:cs typeface="Arial" panose="020B0604020202020204" pitchFamily="34" charset="0"/>
              </a:rPr>
              <a:t>The spreadsheet shows default results in the “Policy Bundle Results” tab for  projected 2030 VMT reductions, consumer savings, and externality impacts</a:t>
            </a:r>
          </a:p>
          <a:p>
            <a:pPr>
              <a:lnSpc>
                <a:spcPct val="100000"/>
              </a:lnSpc>
              <a:spcBef>
                <a:spcPts val="0"/>
              </a:spcBef>
              <a:spcAft>
                <a:spcPts val="1200"/>
              </a:spcAft>
              <a:tabLst>
                <a:tab pos="4514850" algn="l"/>
              </a:tabLst>
            </a:pPr>
            <a:r>
              <a:rPr lang="en-US" sz="2400" dirty="0">
                <a:solidFill>
                  <a:srgbClr val="000000"/>
                </a:solidFill>
                <a:latin typeface="Arial"/>
                <a:ea typeface="Arial" panose="020B0604020202020204" pitchFamily="34" charset="0"/>
                <a:cs typeface="Arial"/>
              </a:rPr>
              <a:t>VMT reductions and personal financial savings are shown by repricing strategy and for the bundle as a whole</a:t>
            </a:r>
          </a:p>
          <a:p>
            <a:pPr>
              <a:lnSpc>
                <a:spcPct val="100000"/>
              </a:lnSpc>
              <a:spcBef>
                <a:spcPts val="0"/>
              </a:spcBef>
              <a:spcAft>
                <a:spcPts val="1200"/>
              </a:spcAft>
              <a:tabLst>
                <a:tab pos="4514850" algn="l"/>
              </a:tabLst>
            </a:pPr>
            <a:r>
              <a:rPr lang="en-US" sz="2400" dirty="0">
                <a:solidFill>
                  <a:srgbClr val="000000"/>
                </a:solidFill>
                <a:latin typeface="Arial"/>
                <a:ea typeface="Arial" panose="020B0604020202020204" pitchFamily="34" charset="0"/>
                <a:cs typeface="Arial"/>
              </a:rPr>
              <a:t>Externality impacts are shown only for the bundle as a whole</a:t>
            </a:r>
          </a:p>
          <a:p>
            <a:pPr>
              <a:lnSpc>
                <a:spcPct val="100000"/>
              </a:lnSpc>
              <a:spcBef>
                <a:spcPts val="0"/>
              </a:spcBef>
              <a:spcAft>
                <a:spcPts val="1200"/>
              </a:spcAft>
              <a:tabLst>
                <a:tab pos="4514850" algn="l"/>
              </a:tabLst>
            </a:pPr>
            <a:r>
              <a:rPr lang="en-US" sz="2400" dirty="0">
                <a:solidFill>
                  <a:srgbClr val="000000"/>
                </a:solidFill>
                <a:latin typeface="Arial" panose="020B0604020202020204" pitchFamily="34" charset="0"/>
                <a:ea typeface="Arial" panose="020B0604020202020204" pitchFamily="34" charset="0"/>
                <a:cs typeface="Arial" panose="020B0604020202020204" pitchFamily="34" charset="0"/>
              </a:rPr>
              <a:t>Through the “User Inputs” tab, </a:t>
            </a:r>
            <a:r>
              <a:rPr lang="en-US" sz="2400" dirty="0">
                <a:solidFill>
                  <a:srgbClr val="000000"/>
                </a:solidFill>
                <a:latin typeface="Arial"/>
                <a:ea typeface="Arial" panose="020B0604020202020204" pitchFamily="34" charset="0"/>
                <a:cs typeface="Arial"/>
              </a:rPr>
              <a:t>users can deselect strategies, creating a newly constituted bundle or just a single strategy </a:t>
            </a:r>
          </a:p>
          <a:p>
            <a:pPr>
              <a:lnSpc>
                <a:spcPct val="100000"/>
              </a:lnSpc>
              <a:spcBef>
                <a:spcPts val="0"/>
              </a:spcBef>
              <a:spcAft>
                <a:spcPts val="1200"/>
              </a:spcAft>
              <a:tabLst>
                <a:tab pos="4514850" algn="l"/>
              </a:tabLst>
            </a:pPr>
            <a:r>
              <a:rPr lang="en-US" sz="2400" dirty="0">
                <a:solidFill>
                  <a:srgbClr val="000000"/>
                </a:solidFill>
                <a:latin typeface="Arial"/>
                <a:ea typeface="Arial" panose="020B0604020202020204" pitchFamily="34" charset="0"/>
                <a:cs typeface="Arial"/>
              </a:rPr>
              <a:t>Users can also override model default assumptions, such as the population to which a policy would apply, future prices, price elasticity values, and </a:t>
            </a:r>
            <a:br>
              <a:rPr lang="en-US" sz="2400" dirty="0">
                <a:solidFill>
                  <a:srgbClr val="000000"/>
                </a:solidFill>
                <a:latin typeface="Arial"/>
                <a:ea typeface="Arial" panose="020B0604020202020204" pitchFamily="34" charset="0"/>
                <a:cs typeface="Arial"/>
              </a:rPr>
            </a:br>
            <a:r>
              <a:rPr lang="en-US" sz="2400" dirty="0">
                <a:solidFill>
                  <a:srgbClr val="000000"/>
                </a:solidFill>
                <a:latin typeface="Arial"/>
                <a:ea typeface="Arial" panose="020B0604020202020204" pitchFamily="34" charset="0"/>
                <a:cs typeface="Arial"/>
              </a:rPr>
              <a:t>year of impact (through 2050).</a:t>
            </a:r>
          </a:p>
          <a:p>
            <a:pPr>
              <a:lnSpc>
                <a:spcPct val="100000"/>
              </a:lnSpc>
              <a:spcBef>
                <a:spcPts val="0"/>
              </a:spcBef>
              <a:spcAft>
                <a:spcPts val="1200"/>
              </a:spcAft>
              <a:tabLst>
                <a:tab pos="4514850" algn="l"/>
              </a:tabLst>
            </a:pPr>
            <a:endParaRPr lang="en-US" sz="3000" dirty="0">
              <a:solidFill>
                <a:srgbClr val="000000"/>
              </a:solidFill>
              <a:latin typeface="Arial" panose="020B0604020202020204" pitchFamily="34" charset="0"/>
              <a:ea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657EDBD-2DB9-4631-FAC3-6A5663C0DED2}"/>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B8DCDAE-849F-4278-A3B6-126065245978}"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20</a:t>
            </a:fld>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5013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3833" cy="1325563"/>
          </a:xfrm>
        </p:spPr>
        <p:txBody>
          <a:bodyPr anchor="ctr">
            <a:normAutofit/>
          </a:bodyPr>
          <a:lstStyle/>
          <a:p>
            <a:r>
              <a:rPr lang="en-US" dirty="0">
                <a:latin typeface="Arial"/>
                <a:cs typeface="Arial"/>
              </a:rPr>
              <a:t>Results for 2030</a:t>
            </a:r>
          </a:p>
        </p:txBody>
      </p:sp>
      <p:sp>
        <p:nvSpPr>
          <p:cNvPr id="4" name="Slide Number Placeholder 3">
            <a:extLst>
              <a:ext uri="{FF2B5EF4-FFF2-40B4-BE49-F238E27FC236}">
                <a16:creationId xmlns:a16="http://schemas.microsoft.com/office/drawing/2014/main" id="{11C91EA8-2A6D-8B0F-B861-7E69FAC89E90}"/>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B8DCDAE-849F-4278-A3B6-126065245978}"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21</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1">
            <a:extLst>
              <a:ext uri="{FF2B5EF4-FFF2-40B4-BE49-F238E27FC236}">
                <a16:creationId xmlns:a16="http://schemas.microsoft.com/office/drawing/2014/main" id="{60900FFB-B28A-EA25-1A86-980E095337C1}"/>
              </a:ext>
            </a:extLst>
          </p:cNvPr>
          <p:cNvSpPr txBox="1"/>
          <p:nvPr/>
        </p:nvSpPr>
        <p:spPr>
          <a:xfrm>
            <a:off x="37020" y="2705788"/>
            <a:ext cx="3949319"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a:latin typeface="Arial" panose="020B0604020202020204" pitchFamily="34" charset="0"/>
                <a:cs typeface="Arial" panose="020B0604020202020204" pitchFamily="34" charset="0"/>
              </a:rPr>
              <a:t>Vehicle Sales Tax (per-mile)</a:t>
            </a:r>
          </a:p>
        </p:txBody>
      </p:sp>
      <p:sp>
        <p:nvSpPr>
          <p:cNvPr id="5" name="TextBox 2">
            <a:extLst>
              <a:ext uri="{FF2B5EF4-FFF2-40B4-BE49-F238E27FC236}">
                <a16:creationId xmlns:a16="http://schemas.microsoft.com/office/drawing/2014/main" id="{BB8B6CE2-3303-648A-30C6-754E31E68C37}"/>
              </a:ext>
            </a:extLst>
          </p:cNvPr>
          <p:cNvSpPr txBox="1"/>
          <p:nvPr/>
        </p:nvSpPr>
        <p:spPr>
          <a:xfrm>
            <a:off x="-217534" y="2178042"/>
            <a:ext cx="4458428" cy="307777"/>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dirty="0">
                <a:latin typeface="Arial"/>
                <a:cs typeface="Arial"/>
              </a:rPr>
              <a:t>Bundle (total scenario implementation)</a:t>
            </a:r>
          </a:p>
        </p:txBody>
      </p:sp>
      <p:sp>
        <p:nvSpPr>
          <p:cNvPr id="6" name="TextBox 3">
            <a:extLst>
              <a:ext uri="{FF2B5EF4-FFF2-40B4-BE49-F238E27FC236}">
                <a16:creationId xmlns:a16="http://schemas.microsoft.com/office/drawing/2014/main" id="{4556145A-A530-03D9-96B6-E0C9B1681EB5}"/>
              </a:ext>
            </a:extLst>
          </p:cNvPr>
          <p:cNvSpPr txBox="1"/>
          <p:nvPr/>
        </p:nvSpPr>
        <p:spPr>
          <a:xfrm>
            <a:off x="-576722" y="5470875"/>
            <a:ext cx="473724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a:latin typeface="Arial" panose="020B0604020202020204" pitchFamily="34" charset="0"/>
                <a:cs typeface="Arial" panose="020B0604020202020204" pitchFamily="34" charset="0"/>
              </a:rPr>
              <a:t>Vehicle Lease Depreciation (per-mile)</a:t>
            </a:r>
          </a:p>
        </p:txBody>
      </p:sp>
      <p:sp>
        <p:nvSpPr>
          <p:cNvPr id="7" name="TextBox 4">
            <a:extLst>
              <a:ext uri="{FF2B5EF4-FFF2-40B4-BE49-F238E27FC236}">
                <a16:creationId xmlns:a16="http://schemas.microsoft.com/office/drawing/2014/main" id="{ED2CBCD4-66D2-888C-B51B-7B1AD87CA0F6}"/>
              </a:ext>
            </a:extLst>
          </p:cNvPr>
          <p:cNvSpPr txBox="1"/>
          <p:nvPr/>
        </p:nvSpPr>
        <p:spPr>
          <a:xfrm>
            <a:off x="-257721" y="4898023"/>
            <a:ext cx="445842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a:latin typeface="Arial" panose="020B0604020202020204" pitchFamily="34" charset="0"/>
                <a:cs typeface="Arial" panose="020B0604020202020204" pitchFamily="34" charset="0"/>
              </a:rPr>
              <a:t>Parking Cash Out (use-based)</a:t>
            </a:r>
          </a:p>
        </p:txBody>
      </p:sp>
      <p:sp>
        <p:nvSpPr>
          <p:cNvPr id="8" name="TextBox 5">
            <a:extLst>
              <a:ext uri="{FF2B5EF4-FFF2-40B4-BE49-F238E27FC236}">
                <a16:creationId xmlns:a16="http://schemas.microsoft.com/office/drawing/2014/main" id="{51A12F9A-F4FA-31E2-E49E-E2B5CD6F250C}"/>
              </a:ext>
            </a:extLst>
          </p:cNvPr>
          <p:cNvSpPr txBox="1"/>
          <p:nvPr/>
        </p:nvSpPr>
        <p:spPr>
          <a:xfrm>
            <a:off x="-257721" y="4325171"/>
            <a:ext cx="445842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a:latin typeface="Arial" panose="020B0604020202020204" pitchFamily="34" charset="0"/>
                <a:cs typeface="Arial" panose="020B0604020202020204" pitchFamily="34" charset="0"/>
              </a:rPr>
              <a:t>Vehicle Insurance (per-mile)</a:t>
            </a:r>
          </a:p>
        </p:txBody>
      </p:sp>
      <p:sp>
        <p:nvSpPr>
          <p:cNvPr id="10" name="TextBox 6">
            <a:extLst>
              <a:ext uri="{FF2B5EF4-FFF2-40B4-BE49-F238E27FC236}">
                <a16:creationId xmlns:a16="http://schemas.microsoft.com/office/drawing/2014/main" id="{D19170DA-EE2F-D7FE-765E-F514F648F9B1}"/>
              </a:ext>
            </a:extLst>
          </p:cNvPr>
          <p:cNvSpPr txBox="1"/>
          <p:nvPr/>
        </p:nvSpPr>
        <p:spPr>
          <a:xfrm>
            <a:off x="-297908" y="3750682"/>
            <a:ext cx="445842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a:latin typeface="Arial" panose="020B0604020202020204" pitchFamily="34" charset="0"/>
                <a:cs typeface="Arial" panose="020B0604020202020204" pitchFamily="34" charset="0"/>
              </a:rPr>
              <a:t>Vehicle Property Tax (per-mile)</a:t>
            </a:r>
          </a:p>
        </p:txBody>
      </p:sp>
      <p:sp>
        <p:nvSpPr>
          <p:cNvPr id="11" name="TextBox 7">
            <a:extLst>
              <a:ext uri="{FF2B5EF4-FFF2-40B4-BE49-F238E27FC236}">
                <a16:creationId xmlns:a16="http://schemas.microsoft.com/office/drawing/2014/main" id="{9AD03545-4CA5-F3E0-54E0-0CD841F6D204}"/>
              </a:ext>
            </a:extLst>
          </p:cNvPr>
          <p:cNvSpPr txBox="1"/>
          <p:nvPr/>
        </p:nvSpPr>
        <p:spPr>
          <a:xfrm>
            <a:off x="-334633" y="3197732"/>
            <a:ext cx="445842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400">
                <a:latin typeface="Arial" panose="020B0604020202020204" pitchFamily="34" charset="0"/>
                <a:cs typeface="Arial" panose="020B0604020202020204" pitchFamily="34" charset="0"/>
              </a:rPr>
              <a:t>Vehicle Registration (per-mile)</a:t>
            </a:r>
          </a:p>
        </p:txBody>
      </p:sp>
      <p:sp>
        <p:nvSpPr>
          <p:cNvPr id="12" name="TextBox 8">
            <a:extLst>
              <a:ext uri="{FF2B5EF4-FFF2-40B4-BE49-F238E27FC236}">
                <a16:creationId xmlns:a16="http://schemas.microsoft.com/office/drawing/2014/main" id="{E9377EC8-EDAE-03A7-89D7-4775392B4230}"/>
              </a:ext>
            </a:extLst>
          </p:cNvPr>
          <p:cNvSpPr txBox="1"/>
          <p:nvPr/>
        </p:nvSpPr>
        <p:spPr>
          <a:xfrm>
            <a:off x="3882747" y="6429245"/>
            <a:ext cx="654226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a:latin typeface="Arial" panose="020B0604020202020204" pitchFamily="34" charset="0"/>
                <a:cs typeface="Arial" panose="020B0604020202020204" pitchFamily="34" charset="0"/>
              </a:rPr>
              <a:t>Percent Change in Nationwide VMT in 2030</a:t>
            </a:r>
          </a:p>
        </p:txBody>
      </p:sp>
      <p:graphicFrame>
        <p:nvGraphicFramePr>
          <p:cNvPr id="15" name="Chart 14">
            <a:extLst>
              <a:ext uri="{FF2B5EF4-FFF2-40B4-BE49-F238E27FC236}">
                <a16:creationId xmlns:a16="http://schemas.microsoft.com/office/drawing/2014/main" id="{58F4AEC1-C2A8-042A-AA27-DE65B91D1934}"/>
              </a:ext>
            </a:extLst>
          </p:cNvPr>
          <p:cNvGraphicFramePr/>
          <p:nvPr>
            <p:extLst>
              <p:ext uri="{D42A27DB-BD31-4B8C-83A1-F6EECF244321}">
                <p14:modId xmlns:p14="http://schemas.microsoft.com/office/powerpoint/2010/main" val="3178970213"/>
              </p:ext>
            </p:extLst>
          </p:nvPr>
        </p:nvGraphicFramePr>
        <p:xfrm>
          <a:off x="4160520" y="1492564"/>
          <a:ext cx="6819900" cy="47470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38512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3833" cy="1325563"/>
          </a:xfrm>
        </p:spPr>
        <p:txBody>
          <a:bodyPr anchor="ctr">
            <a:normAutofit/>
          </a:bodyPr>
          <a:lstStyle/>
          <a:p>
            <a:r>
              <a:rPr lang="en-US" dirty="0">
                <a:latin typeface="Arial"/>
                <a:cs typeface="Arial"/>
              </a:rPr>
              <a:t>Results for 2030:</a:t>
            </a:r>
            <a:br>
              <a:rPr lang="en-US" dirty="0">
                <a:latin typeface="Arial" panose="020B0604020202020204" pitchFamily="34" charset="0"/>
                <a:cs typeface="Arial" panose="020B0604020202020204" pitchFamily="34" charset="0"/>
              </a:rPr>
            </a:br>
            <a:r>
              <a:rPr lang="en-US" dirty="0">
                <a:latin typeface="Arial"/>
                <a:cs typeface="Arial"/>
              </a:rPr>
              <a:t>Individual Scenarios</a:t>
            </a:r>
          </a:p>
        </p:txBody>
      </p:sp>
      <p:sp>
        <p:nvSpPr>
          <p:cNvPr id="4" name="Slide Number Placeholder 3">
            <a:extLst>
              <a:ext uri="{FF2B5EF4-FFF2-40B4-BE49-F238E27FC236}">
                <a16:creationId xmlns:a16="http://schemas.microsoft.com/office/drawing/2014/main" id="{11C91EA8-2A6D-8B0F-B861-7E69FAC89E90}"/>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B8DCDAE-849F-4278-A3B6-126065245978}"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22</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2F948EAC-8892-11E5-24BF-DE2751E1B5BD}"/>
              </a:ext>
            </a:extLst>
          </p:cNvPr>
          <p:cNvGraphicFramePr>
            <a:graphicFrameLocks noGrp="1"/>
          </p:cNvGraphicFramePr>
          <p:nvPr>
            <p:extLst>
              <p:ext uri="{D42A27DB-BD31-4B8C-83A1-F6EECF244321}">
                <p14:modId xmlns:p14="http://schemas.microsoft.com/office/powerpoint/2010/main" val="3645472326"/>
              </p:ext>
            </p:extLst>
          </p:nvPr>
        </p:nvGraphicFramePr>
        <p:xfrm>
          <a:off x="838200" y="2132825"/>
          <a:ext cx="8414983" cy="3232818"/>
        </p:xfrm>
        <a:graphic>
          <a:graphicData uri="http://schemas.openxmlformats.org/drawingml/2006/table">
            <a:tbl>
              <a:tblPr firstRow="1" bandRow="1">
                <a:tableStyleId>{3B4B98B0-60AC-42C2-AFA5-B58CD77FA1E5}</a:tableStyleId>
              </a:tblPr>
              <a:tblGrid>
                <a:gridCol w="6278179">
                  <a:extLst>
                    <a:ext uri="{9D8B030D-6E8A-4147-A177-3AD203B41FA5}">
                      <a16:colId xmlns:a16="http://schemas.microsoft.com/office/drawing/2014/main" val="3474037754"/>
                    </a:ext>
                  </a:extLst>
                </a:gridCol>
                <a:gridCol w="2136804">
                  <a:extLst>
                    <a:ext uri="{9D8B030D-6E8A-4147-A177-3AD203B41FA5}">
                      <a16:colId xmlns:a16="http://schemas.microsoft.com/office/drawing/2014/main" val="2149460228"/>
                    </a:ext>
                  </a:extLst>
                </a:gridCol>
              </a:tblGrid>
              <a:tr h="638521">
                <a:tc>
                  <a:txBody>
                    <a:bodyPr/>
                    <a:lstStyle/>
                    <a:p>
                      <a:r>
                        <a:rPr lang="en-US" sz="1600" dirty="0">
                          <a:solidFill>
                            <a:schemeClr val="bg1"/>
                          </a:solidFill>
                          <a:latin typeface="Arial"/>
                          <a:cs typeface="Arial"/>
                        </a:rPr>
                        <a:t>Scenarios</a:t>
                      </a:r>
                    </a:p>
                  </a:txBody>
                  <a:tcPr>
                    <a:lnL>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6205C"/>
                    </a:solidFill>
                  </a:tcPr>
                </a:tc>
                <a:tc>
                  <a:txBody>
                    <a:bodyPr/>
                    <a:lstStyle/>
                    <a:p>
                      <a:r>
                        <a:rPr lang="en-US" sz="1600" dirty="0">
                          <a:solidFill>
                            <a:schemeClr val="bg1"/>
                          </a:solidFill>
                          <a:latin typeface="Arial"/>
                          <a:cs typeface="Arial"/>
                        </a:rPr>
                        <a:t>% Change in VMT</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6205C"/>
                    </a:solidFill>
                  </a:tcPr>
                </a:tc>
                <a:extLst>
                  <a:ext uri="{0D108BD9-81ED-4DB2-BD59-A6C34878D82A}">
                    <a16:rowId xmlns:a16="http://schemas.microsoft.com/office/drawing/2014/main" val="1677795317"/>
                  </a:ext>
                </a:extLst>
              </a:tr>
              <a:tr h="435877">
                <a:tc>
                  <a:txBody>
                    <a:bodyPr/>
                    <a:lstStyle/>
                    <a:p>
                      <a:r>
                        <a:rPr lang="en-US" sz="1600" dirty="0">
                          <a:latin typeface="Arial"/>
                          <a:cs typeface="Arial"/>
                        </a:rPr>
                        <a:t>Per-mile state sales taxes on newly purchased and leased vehicles​</a:t>
                      </a:r>
                    </a:p>
                  </a:txBody>
                  <a:tcPr>
                    <a:lnR w="28575" cap="flat" cmpd="sng" algn="ctr">
                      <a:solidFill>
                        <a:schemeClr val="bg1"/>
                      </a:solidFill>
                      <a:prstDash val="solid"/>
                      <a:round/>
                      <a:headEnd type="none" w="med" len="med"/>
                      <a:tailEnd type="none" w="med" len="med"/>
                    </a:lnR>
                    <a:lnT w="12700" cmpd="sng">
                      <a:noFill/>
                    </a:lnT>
                    <a:solidFill>
                      <a:schemeClr val="bg1">
                        <a:alpha val="20000"/>
                      </a:schemeClr>
                    </a:solidFill>
                  </a:tcPr>
                </a:tc>
                <a:tc>
                  <a:txBody>
                    <a:bodyPr/>
                    <a:lstStyle/>
                    <a:p>
                      <a:pPr algn="ctr"/>
                      <a:r>
                        <a:rPr lang="en-US" sz="1600" b="0" dirty="0">
                          <a:solidFill>
                            <a:sysClr val="windowText" lastClr="000000"/>
                          </a:solidFill>
                          <a:latin typeface="Arial"/>
                          <a:cs typeface="Arial"/>
                        </a:rPr>
                        <a:t>-8.6%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solidFill>
                      <a:schemeClr val="bg1">
                        <a:alpha val="20000"/>
                      </a:schemeClr>
                    </a:solidFill>
                  </a:tcPr>
                </a:tc>
                <a:extLst>
                  <a:ext uri="{0D108BD9-81ED-4DB2-BD59-A6C34878D82A}">
                    <a16:rowId xmlns:a16="http://schemas.microsoft.com/office/drawing/2014/main" val="900371110"/>
                  </a:ext>
                </a:extLst>
              </a:tr>
              <a:tr h="431684">
                <a:tc>
                  <a:txBody>
                    <a:bodyPr/>
                    <a:lstStyle/>
                    <a:p>
                      <a:r>
                        <a:rPr lang="en-US" sz="1600" dirty="0">
                          <a:latin typeface="Arial"/>
                          <a:cs typeface="Arial"/>
                        </a:rPr>
                        <a:t>Per-mile annual vehicle registration fees​</a:t>
                      </a:r>
                    </a:p>
                  </a:txBody>
                  <a:tcPr>
                    <a:lnR w="28575" cap="flat" cmpd="sng" algn="ctr">
                      <a:solidFill>
                        <a:schemeClr val="bg1"/>
                      </a:solidFill>
                      <a:prstDash val="solid"/>
                      <a:round/>
                      <a:headEnd type="none" w="med" len="med"/>
                      <a:tailEnd type="none" w="med" len="med"/>
                    </a:lnR>
                    <a:solidFill>
                      <a:srgbClr val="BDE4FF"/>
                    </a:solidFill>
                  </a:tcPr>
                </a:tc>
                <a:tc>
                  <a:txBody>
                    <a:bodyPr/>
                    <a:lstStyle/>
                    <a:p>
                      <a:pPr algn="ctr"/>
                      <a:r>
                        <a:rPr lang="en-US" sz="1600" b="0" dirty="0">
                          <a:solidFill>
                            <a:sysClr val="windowText" lastClr="000000"/>
                          </a:solidFill>
                          <a:latin typeface="Arial"/>
                          <a:cs typeface="Arial"/>
                        </a:rPr>
                        <a:t>-1.1%</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rgbClr val="BDE4FF"/>
                    </a:solidFill>
                  </a:tcPr>
                </a:tc>
                <a:extLst>
                  <a:ext uri="{0D108BD9-81ED-4DB2-BD59-A6C34878D82A}">
                    <a16:rowId xmlns:a16="http://schemas.microsoft.com/office/drawing/2014/main" val="4202828905"/>
                  </a:ext>
                </a:extLst>
              </a:tr>
              <a:tr h="431684">
                <a:tc>
                  <a:txBody>
                    <a:bodyPr/>
                    <a:lstStyle/>
                    <a:p>
                      <a:r>
                        <a:rPr lang="en-US" sz="1600" dirty="0">
                          <a:latin typeface="Arial"/>
                          <a:cs typeface="Arial"/>
                        </a:rPr>
                        <a:t>Per-mile personal property taxes on owned vehicles​</a:t>
                      </a:r>
                    </a:p>
                  </a:txBody>
                  <a:tcPr>
                    <a:lnR w="28575" cap="flat" cmpd="sng" algn="ctr">
                      <a:solidFill>
                        <a:schemeClr val="bg1"/>
                      </a:solidFill>
                      <a:prstDash val="solid"/>
                      <a:round/>
                      <a:headEnd type="none" w="med" len="med"/>
                      <a:tailEnd type="none" w="med" len="med"/>
                    </a:lnR>
                    <a:lnB w="28575" cap="flat" cmpd="sng" algn="ctr">
                      <a:solidFill>
                        <a:srgbClr val="06205C"/>
                      </a:solidFill>
                      <a:prstDash val="solid"/>
                      <a:round/>
                      <a:headEnd type="none" w="med" len="med"/>
                      <a:tailEnd type="none" w="med" len="med"/>
                    </a:lnB>
                    <a:solidFill>
                      <a:schemeClr val="bg1">
                        <a:alpha val="20000"/>
                      </a:schemeClr>
                    </a:solidFill>
                  </a:tcPr>
                </a:tc>
                <a:tc>
                  <a:txBody>
                    <a:bodyPr/>
                    <a:lstStyle/>
                    <a:p>
                      <a:pPr algn="ctr"/>
                      <a:r>
                        <a:rPr lang="en-US" sz="1600" b="0" dirty="0">
                          <a:solidFill>
                            <a:sysClr val="windowText" lastClr="000000"/>
                          </a:solidFill>
                          <a:latin typeface="Arial"/>
                          <a:cs typeface="Arial"/>
                        </a:rPr>
                        <a:t>-3.6%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6205C"/>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201258703"/>
                  </a:ext>
                </a:extLst>
              </a:tr>
              <a:tr h="431684">
                <a:tc>
                  <a:txBody>
                    <a:bodyPr/>
                    <a:lstStyle/>
                    <a:p>
                      <a:r>
                        <a:rPr lang="en-US" sz="1600" dirty="0">
                          <a:latin typeface="Arial"/>
                          <a:cs typeface="Arial"/>
                        </a:rPr>
                        <a:t>Pay-per-mile car insurance​</a:t>
                      </a:r>
                    </a:p>
                  </a:txBody>
                  <a:tcPr>
                    <a:lnR w="28575" cap="flat" cmpd="sng" algn="ctr">
                      <a:solidFill>
                        <a:schemeClr val="bg1"/>
                      </a:solidFill>
                      <a:prstDash val="solid"/>
                      <a:round/>
                      <a:headEnd type="none" w="med" len="med"/>
                      <a:tailEnd type="none" w="med" len="med"/>
                    </a:lnR>
                    <a:lnT w="28575" cap="flat" cmpd="sng" algn="ctr">
                      <a:solidFill>
                        <a:srgbClr val="06205C"/>
                      </a:solidFill>
                      <a:prstDash val="solid"/>
                      <a:round/>
                      <a:headEnd type="none" w="med" len="med"/>
                      <a:tailEnd type="none" w="med" len="med"/>
                    </a:lnT>
                    <a:solidFill>
                      <a:srgbClr val="BDE4FF"/>
                    </a:solidFill>
                  </a:tcPr>
                </a:tc>
                <a:tc>
                  <a:txBody>
                    <a:bodyPr/>
                    <a:lstStyle/>
                    <a:p>
                      <a:pPr algn="ctr"/>
                      <a:r>
                        <a:rPr lang="en-US" sz="1600" b="0" dirty="0">
                          <a:solidFill>
                            <a:sysClr val="windowText" lastClr="000000"/>
                          </a:solidFill>
                          <a:latin typeface="Arial"/>
                          <a:cs typeface="Arial"/>
                        </a:rPr>
                        <a:t>-13.2%</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06205C"/>
                      </a:solidFill>
                      <a:prstDash val="solid"/>
                      <a:round/>
                      <a:headEnd type="none" w="med" len="med"/>
                      <a:tailEnd type="none" w="med" len="med"/>
                    </a:lnT>
                    <a:solidFill>
                      <a:srgbClr val="BDE4FF"/>
                    </a:solidFill>
                  </a:tcPr>
                </a:tc>
                <a:extLst>
                  <a:ext uri="{0D108BD9-81ED-4DB2-BD59-A6C34878D82A}">
                    <a16:rowId xmlns:a16="http://schemas.microsoft.com/office/drawing/2014/main" val="202404294"/>
                  </a:ext>
                </a:extLst>
              </a:tr>
              <a:tr h="431684">
                <a:tc>
                  <a:txBody>
                    <a:bodyPr/>
                    <a:lstStyle/>
                    <a:p>
                      <a:r>
                        <a:rPr lang="en-US" sz="1600" dirty="0">
                          <a:latin typeface="Arial"/>
                          <a:cs typeface="Arial"/>
                        </a:rPr>
                        <a:t>Parking cash-out​</a:t>
                      </a:r>
                    </a:p>
                  </a:txBody>
                  <a:tcPr>
                    <a:lnR w="28575" cap="flat" cmpd="sng" algn="ctr">
                      <a:solidFill>
                        <a:schemeClr val="bg1"/>
                      </a:solidFill>
                      <a:prstDash val="solid"/>
                      <a:round/>
                      <a:headEnd type="none" w="med" len="med"/>
                      <a:tailEnd type="none" w="med" len="med"/>
                    </a:lnR>
                    <a:solidFill>
                      <a:schemeClr val="bg1"/>
                    </a:solidFill>
                  </a:tcPr>
                </a:tc>
                <a:tc>
                  <a:txBody>
                    <a:bodyPr/>
                    <a:lstStyle/>
                    <a:p>
                      <a:pPr algn="ctr"/>
                      <a:r>
                        <a:rPr lang="en-US" sz="1600" b="0" dirty="0">
                          <a:solidFill>
                            <a:sysClr val="windowText" lastClr="000000"/>
                          </a:solidFill>
                          <a:latin typeface="Arial"/>
                          <a:cs typeface="Arial"/>
                        </a:rPr>
                        <a:t>-6.6%</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bg1"/>
                    </a:solidFill>
                  </a:tcPr>
                </a:tc>
                <a:extLst>
                  <a:ext uri="{0D108BD9-81ED-4DB2-BD59-A6C34878D82A}">
                    <a16:rowId xmlns:a16="http://schemas.microsoft.com/office/drawing/2014/main" val="3185369537"/>
                  </a:ext>
                </a:extLst>
              </a:tr>
              <a:tr h="431684">
                <a:tc>
                  <a:txBody>
                    <a:bodyPr/>
                    <a:lstStyle/>
                    <a:p>
                      <a:r>
                        <a:rPr lang="en-US" sz="1600" dirty="0">
                          <a:latin typeface="Arial"/>
                          <a:cs typeface="Arial"/>
                        </a:rPr>
                        <a:t>Per-mile monthly vehicle lease depreciation charges​</a:t>
                      </a:r>
                    </a:p>
                  </a:txBody>
                  <a:tcPr>
                    <a:lnR w="28575" cap="flat" cmpd="sng" algn="ctr">
                      <a:solidFill>
                        <a:schemeClr val="bg1"/>
                      </a:solidFill>
                      <a:prstDash val="solid"/>
                      <a:round/>
                      <a:headEnd type="none" w="med" len="med"/>
                      <a:tailEnd type="none" w="med" len="med"/>
                    </a:lnR>
                    <a:solidFill>
                      <a:srgbClr val="BDE4FF"/>
                    </a:solidFill>
                  </a:tcPr>
                </a:tc>
                <a:tc>
                  <a:txBody>
                    <a:bodyPr/>
                    <a:lstStyle/>
                    <a:p>
                      <a:pPr algn="ctr"/>
                      <a:r>
                        <a:rPr lang="en-US" sz="1600" b="0" dirty="0">
                          <a:solidFill>
                            <a:sysClr val="windowText" lastClr="000000"/>
                          </a:solidFill>
                          <a:latin typeface="Arial"/>
                          <a:cs typeface="Arial"/>
                        </a:rPr>
                        <a:t>-0.9%</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rgbClr val="BDE4FF"/>
                    </a:solidFill>
                  </a:tcPr>
                </a:tc>
                <a:extLst>
                  <a:ext uri="{0D108BD9-81ED-4DB2-BD59-A6C34878D82A}">
                    <a16:rowId xmlns:a16="http://schemas.microsoft.com/office/drawing/2014/main" val="1004786393"/>
                  </a:ext>
                </a:extLst>
              </a:tr>
            </a:tbl>
          </a:graphicData>
        </a:graphic>
      </p:graphicFrame>
    </p:spTree>
    <p:extLst>
      <p:ext uri="{BB962C8B-B14F-4D97-AF65-F5344CB8AC3E}">
        <p14:creationId xmlns:p14="http://schemas.microsoft.com/office/powerpoint/2010/main" val="3735840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3833" cy="1325563"/>
          </a:xfrm>
        </p:spPr>
        <p:txBody>
          <a:bodyPr anchor="ctr">
            <a:normAutofit/>
          </a:bodyPr>
          <a:lstStyle/>
          <a:p>
            <a:r>
              <a:rPr lang="en-US" dirty="0">
                <a:latin typeface="Arial"/>
                <a:cs typeface="Arial"/>
              </a:rPr>
              <a:t>Results for 2030:</a:t>
            </a:r>
            <a:br>
              <a:rPr lang="en-US" dirty="0">
                <a:latin typeface="Arial" panose="020B0604020202020204" pitchFamily="34" charset="0"/>
                <a:cs typeface="Arial" panose="020B0604020202020204" pitchFamily="34" charset="0"/>
              </a:rPr>
            </a:br>
            <a:r>
              <a:rPr lang="en-US" dirty="0">
                <a:latin typeface="Arial"/>
                <a:cs typeface="Arial"/>
              </a:rPr>
              <a:t>Percent Change in VMT </a:t>
            </a:r>
          </a:p>
        </p:txBody>
      </p:sp>
      <p:sp>
        <p:nvSpPr>
          <p:cNvPr id="4" name="Slide Number Placeholder 3">
            <a:extLst>
              <a:ext uri="{FF2B5EF4-FFF2-40B4-BE49-F238E27FC236}">
                <a16:creationId xmlns:a16="http://schemas.microsoft.com/office/drawing/2014/main" id="{11C91EA8-2A6D-8B0F-B861-7E69FAC89E90}"/>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B8DCDAE-849F-4278-A3B6-126065245978}"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23</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2F948EAC-8892-11E5-24BF-DE2751E1B5BD}"/>
              </a:ext>
            </a:extLst>
          </p:cNvPr>
          <p:cNvGraphicFramePr>
            <a:graphicFrameLocks noGrp="1"/>
          </p:cNvGraphicFramePr>
          <p:nvPr>
            <p:extLst>
              <p:ext uri="{D42A27DB-BD31-4B8C-83A1-F6EECF244321}">
                <p14:modId xmlns:p14="http://schemas.microsoft.com/office/powerpoint/2010/main" val="3535771962"/>
              </p:ext>
            </p:extLst>
          </p:nvPr>
        </p:nvGraphicFramePr>
        <p:xfrm>
          <a:off x="838200" y="2009465"/>
          <a:ext cx="8899102" cy="4241616"/>
        </p:xfrm>
        <a:graphic>
          <a:graphicData uri="http://schemas.openxmlformats.org/drawingml/2006/table">
            <a:tbl>
              <a:tblPr firstRow="1" bandRow="1">
                <a:tableStyleId>{3B4B98B0-60AC-42C2-AFA5-B58CD77FA1E5}</a:tableStyleId>
              </a:tblPr>
              <a:tblGrid>
                <a:gridCol w="5012431">
                  <a:extLst>
                    <a:ext uri="{9D8B030D-6E8A-4147-A177-3AD203B41FA5}">
                      <a16:colId xmlns:a16="http://schemas.microsoft.com/office/drawing/2014/main" val="3474037754"/>
                    </a:ext>
                  </a:extLst>
                </a:gridCol>
                <a:gridCol w="1431757">
                  <a:extLst>
                    <a:ext uri="{9D8B030D-6E8A-4147-A177-3AD203B41FA5}">
                      <a16:colId xmlns:a16="http://schemas.microsoft.com/office/drawing/2014/main" val="2149460228"/>
                    </a:ext>
                  </a:extLst>
                </a:gridCol>
                <a:gridCol w="2454914">
                  <a:extLst>
                    <a:ext uri="{9D8B030D-6E8A-4147-A177-3AD203B41FA5}">
                      <a16:colId xmlns:a16="http://schemas.microsoft.com/office/drawing/2014/main" val="1612965652"/>
                    </a:ext>
                  </a:extLst>
                </a:gridCol>
              </a:tblGrid>
              <a:tr h="553911">
                <a:tc>
                  <a:txBody>
                    <a:bodyPr/>
                    <a:lstStyle/>
                    <a:p>
                      <a:r>
                        <a:rPr lang="en-US" sz="1600" dirty="0">
                          <a:solidFill>
                            <a:schemeClr val="bg1"/>
                          </a:solidFill>
                          <a:latin typeface="Arial"/>
                          <a:cs typeface="Arial"/>
                        </a:rPr>
                        <a:t>Scenario</a:t>
                      </a:r>
                      <a:endParaRPr lang="en-US" sz="1600" dirty="0">
                        <a:solidFill>
                          <a:schemeClr val="bg1"/>
                        </a:solidFill>
                        <a:latin typeface="Arial" panose="020B0604020202020204" pitchFamily="34" charset="0"/>
                        <a:cs typeface="Arial" panose="020B0604020202020204" pitchFamily="34" charset="0"/>
                      </a:endParaRPr>
                    </a:p>
                  </a:txBody>
                  <a:tcPr>
                    <a:lnL>
                      <a:noFill/>
                    </a:lnL>
                    <a:lnR w="28575" cap="flat" cmpd="sng" algn="ctr">
                      <a:solidFill>
                        <a:schemeClr val="bg1"/>
                      </a:solidFill>
                      <a:prstDash val="sysDash"/>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6205C"/>
                    </a:solidFill>
                  </a:tcPr>
                </a:tc>
                <a:tc>
                  <a:txBody>
                    <a:bodyPr/>
                    <a:lstStyle/>
                    <a:p>
                      <a:pPr algn="ctr"/>
                      <a:r>
                        <a:rPr lang="en-US" sz="1600" dirty="0">
                          <a:solidFill>
                            <a:schemeClr val="bg1"/>
                          </a:solidFill>
                          <a:latin typeface="Arial"/>
                          <a:cs typeface="Arial"/>
                        </a:rPr>
                        <a:t>Individual Scenario (-0.30  Arc Elasticity)</a:t>
                      </a:r>
                    </a:p>
                  </a:txBody>
                  <a:tcPr>
                    <a:lnL w="28575" cap="flat" cmpd="sng" algn="ctr">
                      <a:solidFill>
                        <a:schemeClr val="bg1"/>
                      </a:solidFill>
                      <a:prstDash val="sysDash"/>
                      <a:round/>
                      <a:headEnd type="none" w="med" len="med"/>
                      <a:tailEnd type="none" w="med" len="med"/>
                    </a:lnL>
                    <a:lnR w="28575" cap="flat" cmpd="sng" algn="ctr">
                      <a:solidFill>
                        <a:schemeClr val="bg1"/>
                      </a:solidFill>
                      <a:prstDash val="sysDash"/>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6205C"/>
                    </a:solidFill>
                  </a:tcPr>
                </a:tc>
                <a:tc>
                  <a:txBody>
                    <a:bodyPr/>
                    <a:lstStyle/>
                    <a:p>
                      <a:pPr algn="ctr"/>
                      <a:r>
                        <a:rPr lang="en-US" sz="1600" dirty="0">
                          <a:solidFill>
                            <a:schemeClr val="bg1"/>
                          </a:solidFill>
                          <a:latin typeface="Arial"/>
                          <a:cs typeface="Arial"/>
                        </a:rPr>
                        <a:t>Scenario within Whole Bundle (-0.30 Arc Elasticity for Mileage Price Total; Parking Cash-Out Added; Results “Dampened”)</a:t>
                      </a:r>
                    </a:p>
                  </a:txBody>
                  <a:tcPr>
                    <a:lnL w="28575" cap="flat" cmpd="sng" algn="ctr">
                      <a:solidFill>
                        <a:schemeClr val="bg1"/>
                      </a:solidFill>
                      <a:prstDash val="sysDash"/>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6205C"/>
                    </a:solidFill>
                  </a:tcPr>
                </a:tc>
                <a:extLst>
                  <a:ext uri="{0D108BD9-81ED-4DB2-BD59-A6C34878D82A}">
                    <a16:rowId xmlns:a16="http://schemas.microsoft.com/office/drawing/2014/main" val="1677795317"/>
                  </a:ext>
                </a:extLst>
              </a:tr>
              <a:tr h="553911">
                <a:tc>
                  <a:txBody>
                    <a:bodyPr/>
                    <a:lstStyle/>
                    <a:p>
                      <a:r>
                        <a:rPr lang="en-US" sz="1600" dirty="0">
                          <a:latin typeface="Arial"/>
                          <a:cs typeface="Arial"/>
                        </a:rPr>
                        <a:t>Per-mile state sales taxes on newly purchased and leased vehicles​</a:t>
                      </a:r>
                    </a:p>
                  </a:txBody>
                  <a:tcPr>
                    <a:lnR w="28575" cap="flat" cmpd="sng" algn="ctr">
                      <a:solidFill>
                        <a:srgbClr val="06205C"/>
                      </a:solidFill>
                      <a:prstDash val="sysDash"/>
                      <a:round/>
                      <a:headEnd type="none" w="med" len="med"/>
                      <a:tailEnd type="none" w="med" len="med"/>
                    </a:lnR>
                    <a:lnT w="12700" cmpd="sng">
                      <a:noFill/>
                    </a:lnT>
                    <a:solidFill>
                      <a:schemeClr val="bg1">
                        <a:alpha val="20000"/>
                      </a:schemeClr>
                    </a:solidFill>
                  </a:tcPr>
                </a:tc>
                <a:tc>
                  <a:txBody>
                    <a:bodyPr/>
                    <a:lstStyle/>
                    <a:p>
                      <a:pPr algn="r"/>
                      <a:r>
                        <a:rPr lang="en-US" sz="1600" b="0" dirty="0">
                          <a:solidFill>
                            <a:sysClr val="windowText" lastClr="000000"/>
                          </a:solidFill>
                          <a:latin typeface="Arial"/>
                          <a:cs typeface="Arial"/>
                        </a:rPr>
                        <a:t>-8.6%</a:t>
                      </a:r>
                    </a:p>
                  </a:txBody>
                  <a:tcPr>
                    <a:lnL w="28575" cap="flat" cmpd="sng" algn="ctr">
                      <a:solidFill>
                        <a:srgbClr val="06205C"/>
                      </a:solidFill>
                      <a:prstDash val="sysDash"/>
                      <a:round/>
                      <a:headEnd type="none" w="med" len="med"/>
                      <a:tailEnd type="none" w="med" len="med"/>
                    </a:lnL>
                    <a:lnR w="28575" cap="flat" cmpd="sng" algn="ctr">
                      <a:solidFill>
                        <a:srgbClr val="06205C"/>
                      </a:solidFill>
                      <a:prstDash val="sysDash"/>
                      <a:round/>
                      <a:headEnd type="none" w="med" len="med"/>
                      <a:tailEnd type="none" w="med" len="med"/>
                    </a:lnR>
                    <a:lnT w="12700" cmpd="sng">
                      <a:noFill/>
                    </a:lnT>
                    <a:solidFill>
                      <a:schemeClr val="bg1">
                        <a:alpha val="20000"/>
                      </a:schemeClr>
                    </a:solidFill>
                  </a:tcPr>
                </a:tc>
                <a:tc>
                  <a:txBody>
                    <a:bodyPr/>
                    <a:lstStyle/>
                    <a:p>
                      <a:pPr algn="r"/>
                      <a:r>
                        <a:rPr lang="en-US" sz="1600" b="0" dirty="0">
                          <a:solidFill>
                            <a:sysClr val="windowText" lastClr="000000"/>
                          </a:solidFill>
                          <a:latin typeface="Arial"/>
                          <a:cs typeface="Arial"/>
                        </a:rPr>
                        <a:t>-7.5%</a:t>
                      </a:r>
                    </a:p>
                  </a:txBody>
                  <a:tcPr>
                    <a:lnL w="28575" cap="flat" cmpd="sng" algn="ctr">
                      <a:solidFill>
                        <a:srgbClr val="06205C"/>
                      </a:solidFill>
                      <a:prstDash val="sysDash"/>
                      <a:round/>
                      <a:headEnd type="none" w="med" len="med"/>
                      <a:tailEnd type="none" w="med" len="med"/>
                    </a:lnL>
                    <a:lnR w="28575" cap="flat" cmpd="sng" algn="ctr">
                      <a:solidFill>
                        <a:schemeClr val="bg1"/>
                      </a:solidFill>
                      <a:prstDash val="solid"/>
                      <a:round/>
                      <a:headEnd type="none" w="med" len="med"/>
                      <a:tailEnd type="none" w="med" len="med"/>
                    </a:lnR>
                    <a:lnT w="12700" cmpd="sng">
                      <a:noFill/>
                    </a:lnT>
                    <a:solidFill>
                      <a:schemeClr val="bg1">
                        <a:alpha val="20000"/>
                      </a:schemeClr>
                    </a:solidFill>
                  </a:tcPr>
                </a:tc>
                <a:extLst>
                  <a:ext uri="{0D108BD9-81ED-4DB2-BD59-A6C34878D82A}">
                    <a16:rowId xmlns:a16="http://schemas.microsoft.com/office/drawing/2014/main" val="900371110"/>
                  </a:ext>
                </a:extLst>
              </a:tr>
              <a:tr h="320686">
                <a:tc>
                  <a:txBody>
                    <a:bodyPr/>
                    <a:lstStyle/>
                    <a:p>
                      <a:r>
                        <a:rPr lang="en-US" sz="1600" dirty="0">
                          <a:latin typeface="Arial"/>
                          <a:cs typeface="Arial"/>
                        </a:rPr>
                        <a:t>Per-mile annual vehicle registration fees​</a:t>
                      </a:r>
                    </a:p>
                  </a:txBody>
                  <a:tcPr>
                    <a:lnR w="28575" cap="flat" cmpd="sng" algn="ctr">
                      <a:solidFill>
                        <a:srgbClr val="06205C"/>
                      </a:solidFill>
                      <a:prstDash val="sysDash"/>
                      <a:round/>
                      <a:headEnd type="none" w="med" len="med"/>
                      <a:tailEnd type="none" w="med" len="med"/>
                    </a:lnR>
                    <a:solidFill>
                      <a:srgbClr val="BDE4FF"/>
                    </a:solidFill>
                  </a:tcPr>
                </a:tc>
                <a:tc>
                  <a:txBody>
                    <a:bodyPr/>
                    <a:lstStyle/>
                    <a:p>
                      <a:pPr algn="r"/>
                      <a:r>
                        <a:rPr lang="en-US" sz="1600" b="0" dirty="0">
                          <a:solidFill>
                            <a:sysClr val="windowText" lastClr="000000"/>
                          </a:solidFill>
                          <a:latin typeface="Arial"/>
                          <a:cs typeface="Arial"/>
                        </a:rPr>
                        <a:t>-1.1%</a:t>
                      </a:r>
                    </a:p>
                  </a:txBody>
                  <a:tcPr>
                    <a:lnL w="28575" cap="flat" cmpd="sng" algn="ctr">
                      <a:solidFill>
                        <a:srgbClr val="06205C"/>
                      </a:solidFill>
                      <a:prstDash val="sysDash"/>
                      <a:round/>
                      <a:headEnd type="none" w="med" len="med"/>
                      <a:tailEnd type="none" w="med" len="med"/>
                    </a:lnL>
                    <a:lnR w="28575" cap="flat" cmpd="sng" algn="ctr">
                      <a:solidFill>
                        <a:srgbClr val="06205C"/>
                      </a:solidFill>
                      <a:prstDash val="sysDash"/>
                      <a:round/>
                      <a:headEnd type="none" w="med" len="med"/>
                      <a:tailEnd type="none" w="med" len="med"/>
                    </a:lnR>
                    <a:solidFill>
                      <a:srgbClr val="BDE4FF"/>
                    </a:solidFill>
                  </a:tcPr>
                </a:tc>
                <a:tc>
                  <a:txBody>
                    <a:bodyPr/>
                    <a:lstStyle/>
                    <a:p>
                      <a:pPr algn="r"/>
                      <a:r>
                        <a:rPr lang="en-US" sz="1600" b="0" dirty="0">
                          <a:solidFill>
                            <a:sysClr val="windowText" lastClr="000000"/>
                          </a:solidFill>
                          <a:latin typeface="Arial"/>
                          <a:cs typeface="Arial"/>
                        </a:rPr>
                        <a:t>-1.1%</a:t>
                      </a:r>
                    </a:p>
                  </a:txBody>
                  <a:tcPr>
                    <a:lnL w="28575" cap="flat" cmpd="sng" algn="ctr">
                      <a:solidFill>
                        <a:srgbClr val="06205C"/>
                      </a:solidFill>
                      <a:prstDash val="sysDash"/>
                      <a:round/>
                      <a:headEnd type="none" w="med" len="med"/>
                      <a:tailEnd type="none" w="med" len="med"/>
                    </a:lnL>
                    <a:lnR w="28575" cap="flat" cmpd="sng" algn="ctr">
                      <a:solidFill>
                        <a:schemeClr val="bg1"/>
                      </a:solidFill>
                      <a:prstDash val="solid"/>
                      <a:round/>
                      <a:headEnd type="none" w="med" len="med"/>
                      <a:tailEnd type="none" w="med" len="med"/>
                    </a:lnR>
                    <a:solidFill>
                      <a:srgbClr val="BDE4FF"/>
                    </a:solidFill>
                  </a:tcPr>
                </a:tc>
                <a:extLst>
                  <a:ext uri="{0D108BD9-81ED-4DB2-BD59-A6C34878D82A}">
                    <a16:rowId xmlns:a16="http://schemas.microsoft.com/office/drawing/2014/main" val="4202828905"/>
                  </a:ext>
                </a:extLst>
              </a:tr>
              <a:tr h="431616">
                <a:tc>
                  <a:txBody>
                    <a:bodyPr/>
                    <a:lstStyle/>
                    <a:p>
                      <a:r>
                        <a:rPr lang="en-US" sz="1600" dirty="0">
                          <a:latin typeface="Arial"/>
                          <a:cs typeface="Arial"/>
                        </a:rPr>
                        <a:t>Per-mile personal property taxes on owned vehicles​</a:t>
                      </a:r>
                    </a:p>
                  </a:txBody>
                  <a:tcPr>
                    <a:lnR w="28575" cap="flat" cmpd="sng" algn="ctr">
                      <a:solidFill>
                        <a:srgbClr val="06205C"/>
                      </a:solidFill>
                      <a:prstDash val="sysDash"/>
                      <a:round/>
                      <a:headEnd type="none" w="med" len="med"/>
                      <a:tailEnd type="none" w="med" len="med"/>
                    </a:lnR>
                    <a:lnB w="28575" cap="flat" cmpd="sng" algn="ctr">
                      <a:solidFill>
                        <a:srgbClr val="06205C"/>
                      </a:solidFill>
                      <a:prstDash val="solid"/>
                      <a:round/>
                      <a:headEnd type="none" w="med" len="med"/>
                      <a:tailEnd type="none" w="med" len="med"/>
                    </a:lnB>
                    <a:solidFill>
                      <a:schemeClr val="bg1">
                        <a:alpha val="20000"/>
                      </a:schemeClr>
                    </a:solidFill>
                  </a:tcPr>
                </a:tc>
                <a:tc>
                  <a:txBody>
                    <a:bodyPr/>
                    <a:lstStyle/>
                    <a:p>
                      <a:pPr algn="r"/>
                      <a:r>
                        <a:rPr lang="en-US" sz="1600" b="0" dirty="0">
                          <a:solidFill>
                            <a:sysClr val="windowText" lastClr="000000"/>
                          </a:solidFill>
                          <a:latin typeface="Arial"/>
                          <a:cs typeface="Arial"/>
                        </a:rPr>
                        <a:t>-3.6%</a:t>
                      </a:r>
                    </a:p>
                  </a:txBody>
                  <a:tcPr>
                    <a:lnL w="28575" cap="flat" cmpd="sng" algn="ctr">
                      <a:solidFill>
                        <a:srgbClr val="06205C"/>
                      </a:solidFill>
                      <a:prstDash val="sysDash"/>
                      <a:round/>
                      <a:headEnd type="none" w="med" len="med"/>
                      <a:tailEnd type="none" w="med" len="med"/>
                    </a:lnL>
                    <a:lnR w="28575" cap="flat" cmpd="sng" algn="ctr">
                      <a:solidFill>
                        <a:srgbClr val="06205C"/>
                      </a:solidFill>
                      <a:prstDash val="sysDash"/>
                      <a:round/>
                      <a:headEnd type="none" w="med" len="med"/>
                      <a:tailEnd type="none" w="med" len="med"/>
                    </a:lnR>
                    <a:lnB w="28575" cap="flat" cmpd="sng" algn="ctr">
                      <a:solidFill>
                        <a:srgbClr val="06205C"/>
                      </a:solidFill>
                      <a:prstDash val="solid"/>
                      <a:round/>
                      <a:headEnd type="none" w="med" len="med"/>
                      <a:tailEnd type="none" w="med" len="med"/>
                    </a:lnB>
                    <a:solidFill>
                      <a:schemeClr val="bg1">
                        <a:alpha val="20000"/>
                      </a:schemeClr>
                    </a:solidFill>
                  </a:tcPr>
                </a:tc>
                <a:tc>
                  <a:txBody>
                    <a:bodyPr/>
                    <a:lstStyle/>
                    <a:p>
                      <a:pPr algn="r"/>
                      <a:r>
                        <a:rPr lang="en-US" sz="1600" b="0" dirty="0">
                          <a:solidFill>
                            <a:sysClr val="windowText" lastClr="000000"/>
                          </a:solidFill>
                          <a:latin typeface="Arial"/>
                          <a:cs typeface="Arial"/>
                        </a:rPr>
                        <a:t>-3.3%</a:t>
                      </a:r>
                    </a:p>
                  </a:txBody>
                  <a:tcPr>
                    <a:lnL w="28575" cap="flat" cmpd="sng" algn="ctr">
                      <a:solidFill>
                        <a:srgbClr val="06205C"/>
                      </a:solidFill>
                      <a:prstDash val="sysDash"/>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rgbClr val="06205C"/>
                      </a:solidFill>
                      <a:prstDash val="solid"/>
                      <a:round/>
                      <a:headEnd type="none" w="med" len="med"/>
                      <a:tailEnd type="none" w="med" len="med"/>
                    </a:lnB>
                    <a:solidFill>
                      <a:schemeClr val="bg1">
                        <a:alpha val="20000"/>
                      </a:schemeClr>
                    </a:solidFill>
                  </a:tcPr>
                </a:tc>
                <a:extLst>
                  <a:ext uri="{0D108BD9-81ED-4DB2-BD59-A6C34878D82A}">
                    <a16:rowId xmlns:a16="http://schemas.microsoft.com/office/drawing/2014/main" val="3201258703"/>
                  </a:ext>
                </a:extLst>
              </a:tr>
              <a:tr h="320686">
                <a:tc>
                  <a:txBody>
                    <a:bodyPr/>
                    <a:lstStyle/>
                    <a:p>
                      <a:r>
                        <a:rPr lang="en-US" sz="1600" dirty="0">
                          <a:latin typeface="Arial"/>
                          <a:cs typeface="Arial"/>
                        </a:rPr>
                        <a:t>Pay-per-mile car insurance​</a:t>
                      </a:r>
                    </a:p>
                  </a:txBody>
                  <a:tcPr>
                    <a:lnR w="28575" cap="flat" cmpd="sng" algn="ctr">
                      <a:solidFill>
                        <a:srgbClr val="06205C"/>
                      </a:solidFill>
                      <a:prstDash val="sysDash"/>
                      <a:round/>
                      <a:headEnd type="none" w="med" len="med"/>
                      <a:tailEnd type="none" w="med" len="med"/>
                    </a:lnR>
                    <a:lnT w="28575" cap="flat" cmpd="sng" algn="ctr">
                      <a:solidFill>
                        <a:srgbClr val="06205C"/>
                      </a:solidFill>
                      <a:prstDash val="solid"/>
                      <a:round/>
                      <a:headEnd type="none" w="med" len="med"/>
                      <a:tailEnd type="none" w="med" len="med"/>
                    </a:lnT>
                    <a:solidFill>
                      <a:srgbClr val="BDE4FF"/>
                    </a:solidFill>
                  </a:tcPr>
                </a:tc>
                <a:tc>
                  <a:txBody>
                    <a:bodyPr/>
                    <a:lstStyle/>
                    <a:p>
                      <a:pPr algn="r"/>
                      <a:r>
                        <a:rPr lang="en-US" sz="1600" b="0" dirty="0">
                          <a:solidFill>
                            <a:sysClr val="windowText" lastClr="000000"/>
                          </a:solidFill>
                          <a:latin typeface="Arial"/>
                          <a:cs typeface="Arial"/>
                        </a:rPr>
                        <a:t>-13.2%</a:t>
                      </a:r>
                    </a:p>
                  </a:txBody>
                  <a:tcPr>
                    <a:lnL w="28575" cap="flat" cmpd="sng" algn="ctr">
                      <a:solidFill>
                        <a:srgbClr val="06205C"/>
                      </a:solidFill>
                      <a:prstDash val="sysDash"/>
                      <a:round/>
                      <a:headEnd type="none" w="med" len="med"/>
                      <a:tailEnd type="none" w="med" len="med"/>
                    </a:lnL>
                    <a:lnR w="28575" cap="flat" cmpd="sng" algn="ctr">
                      <a:solidFill>
                        <a:srgbClr val="06205C"/>
                      </a:solidFill>
                      <a:prstDash val="sysDash"/>
                      <a:round/>
                      <a:headEnd type="none" w="med" len="med"/>
                      <a:tailEnd type="none" w="med" len="med"/>
                    </a:lnR>
                    <a:lnT w="28575" cap="flat" cmpd="sng" algn="ctr">
                      <a:solidFill>
                        <a:srgbClr val="06205C"/>
                      </a:solidFill>
                      <a:prstDash val="solid"/>
                      <a:round/>
                      <a:headEnd type="none" w="med" len="med"/>
                      <a:tailEnd type="none" w="med" len="med"/>
                    </a:lnT>
                    <a:solidFill>
                      <a:srgbClr val="BDE4FF"/>
                    </a:solidFill>
                  </a:tcPr>
                </a:tc>
                <a:tc>
                  <a:txBody>
                    <a:bodyPr/>
                    <a:lstStyle/>
                    <a:p>
                      <a:pPr algn="r"/>
                      <a:r>
                        <a:rPr lang="en-US" sz="1600" b="0" dirty="0">
                          <a:solidFill>
                            <a:sysClr val="windowText" lastClr="000000"/>
                          </a:solidFill>
                          <a:latin typeface="Arial"/>
                          <a:cs typeface="Arial"/>
                        </a:rPr>
                        <a:t>-10.1%</a:t>
                      </a:r>
                    </a:p>
                  </a:txBody>
                  <a:tcPr>
                    <a:lnL w="28575" cap="flat" cmpd="sng" algn="ctr">
                      <a:solidFill>
                        <a:srgbClr val="06205C"/>
                      </a:solidFill>
                      <a:prstDash val="sysDash"/>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rgbClr val="06205C"/>
                      </a:solidFill>
                      <a:prstDash val="solid"/>
                      <a:round/>
                      <a:headEnd type="none" w="med" len="med"/>
                      <a:tailEnd type="none" w="med" len="med"/>
                    </a:lnT>
                    <a:solidFill>
                      <a:srgbClr val="BDE4FF"/>
                    </a:solidFill>
                  </a:tcPr>
                </a:tc>
                <a:extLst>
                  <a:ext uri="{0D108BD9-81ED-4DB2-BD59-A6C34878D82A}">
                    <a16:rowId xmlns:a16="http://schemas.microsoft.com/office/drawing/2014/main" val="202404294"/>
                  </a:ext>
                </a:extLst>
              </a:tr>
              <a:tr h="320686">
                <a:tc>
                  <a:txBody>
                    <a:bodyPr/>
                    <a:lstStyle/>
                    <a:p>
                      <a:r>
                        <a:rPr lang="en-US" sz="1600" dirty="0">
                          <a:latin typeface="Arial"/>
                          <a:cs typeface="Arial"/>
                        </a:rPr>
                        <a:t>Parking cash-out​</a:t>
                      </a:r>
                    </a:p>
                  </a:txBody>
                  <a:tcPr>
                    <a:lnR w="28575" cap="flat" cmpd="sng" algn="ctr">
                      <a:solidFill>
                        <a:srgbClr val="06205C"/>
                      </a:solidFill>
                      <a:prstDash val="sysDash"/>
                      <a:round/>
                      <a:headEnd type="none" w="med" len="med"/>
                      <a:tailEnd type="none" w="med" len="med"/>
                    </a:lnR>
                    <a:solidFill>
                      <a:schemeClr val="bg1"/>
                    </a:solidFill>
                  </a:tcPr>
                </a:tc>
                <a:tc>
                  <a:txBody>
                    <a:bodyPr/>
                    <a:lstStyle/>
                    <a:p>
                      <a:pPr algn="r"/>
                      <a:r>
                        <a:rPr lang="en-US" sz="1600" b="0" dirty="0">
                          <a:solidFill>
                            <a:sysClr val="windowText" lastClr="000000"/>
                          </a:solidFill>
                          <a:latin typeface="Arial"/>
                          <a:cs typeface="Arial"/>
                        </a:rPr>
                        <a:t>-6.6%</a:t>
                      </a:r>
                    </a:p>
                  </a:txBody>
                  <a:tcPr>
                    <a:lnL w="28575" cap="flat" cmpd="sng" algn="ctr">
                      <a:solidFill>
                        <a:srgbClr val="06205C"/>
                      </a:solidFill>
                      <a:prstDash val="sysDash"/>
                      <a:round/>
                      <a:headEnd type="none" w="med" len="med"/>
                      <a:tailEnd type="none" w="med" len="med"/>
                    </a:lnL>
                    <a:lnR w="28575" cap="flat" cmpd="sng" algn="ctr">
                      <a:solidFill>
                        <a:srgbClr val="06205C"/>
                      </a:solidFill>
                      <a:prstDash val="sysDash"/>
                      <a:round/>
                      <a:headEnd type="none" w="med" len="med"/>
                      <a:tailEnd type="none" w="med" len="med"/>
                    </a:lnR>
                    <a:solidFill>
                      <a:schemeClr val="bg1"/>
                    </a:solidFill>
                  </a:tcPr>
                </a:tc>
                <a:tc>
                  <a:txBody>
                    <a:bodyPr/>
                    <a:lstStyle/>
                    <a:p>
                      <a:pPr algn="r"/>
                      <a:r>
                        <a:rPr lang="en-US" sz="1600" b="0" dirty="0">
                          <a:solidFill>
                            <a:sysClr val="windowText" lastClr="000000"/>
                          </a:solidFill>
                          <a:latin typeface="Arial"/>
                          <a:cs typeface="Arial"/>
                        </a:rPr>
                        <a:t>-4.9%</a:t>
                      </a:r>
                    </a:p>
                  </a:txBody>
                  <a:tcPr>
                    <a:lnL w="28575" cap="flat" cmpd="sng" algn="ctr">
                      <a:solidFill>
                        <a:srgbClr val="06205C"/>
                      </a:solidFill>
                      <a:prstDash val="sysDash"/>
                      <a:round/>
                      <a:headEnd type="none" w="med" len="med"/>
                      <a:tailEnd type="none" w="med" len="med"/>
                    </a:lnL>
                    <a:lnR w="28575" cap="flat" cmpd="sng" algn="ctr">
                      <a:solidFill>
                        <a:schemeClr val="bg1"/>
                      </a:solidFill>
                      <a:prstDash val="solid"/>
                      <a:round/>
                      <a:headEnd type="none" w="med" len="med"/>
                      <a:tailEnd type="none" w="med" len="med"/>
                    </a:lnR>
                    <a:solidFill>
                      <a:schemeClr val="bg1"/>
                    </a:solidFill>
                  </a:tcPr>
                </a:tc>
                <a:extLst>
                  <a:ext uri="{0D108BD9-81ED-4DB2-BD59-A6C34878D82A}">
                    <a16:rowId xmlns:a16="http://schemas.microsoft.com/office/drawing/2014/main" val="3185369537"/>
                  </a:ext>
                </a:extLst>
              </a:tr>
              <a:tr h="32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a:cs typeface="Arial"/>
                        </a:rPr>
                        <a:t>Per-mile monthly vehicle lease depreciation charges​</a:t>
                      </a:r>
                    </a:p>
                  </a:txBody>
                  <a:tcPr>
                    <a:lnR w="28575" cap="flat" cmpd="sng" algn="ctr">
                      <a:solidFill>
                        <a:srgbClr val="06205C"/>
                      </a:solidFill>
                      <a:prstDash val="sysDash"/>
                      <a:round/>
                      <a:headEnd type="none" w="med" len="med"/>
                      <a:tailEnd type="none" w="med" len="med"/>
                    </a:lnR>
                    <a:solidFill>
                      <a:srgbClr val="BDE4FF"/>
                    </a:solidFill>
                  </a:tcPr>
                </a:tc>
                <a:tc>
                  <a:txBody>
                    <a:bodyPr/>
                    <a:lstStyle/>
                    <a:p>
                      <a:pPr algn="r"/>
                      <a:r>
                        <a:rPr lang="en-US" sz="1600" b="0" dirty="0">
                          <a:solidFill>
                            <a:sysClr val="windowText" lastClr="000000"/>
                          </a:solidFill>
                          <a:latin typeface="Arial"/>
                          <a:cs typeface="Arial"/>
                        </a:rPr>
                        <a:t>-0.9%</a:t>
                      </a:r>
                    </a:p>
                  </a:txBody>
                  <a:tcPr>
                    <a:lnL w="28575" cap="flat" cmpd="sng" algn="ctr">
                      <a:solidFill>
                        <a:srgbClr val="06205C"/>
                      </a:solidFill>
                      <a:prstDash val="sysDash"/>
                      <a:round/>
                      <a:headEnd type="none" w="med" len="med"/>
                      <a:tailEnd type="none" w="med" len="med"/>
                    </a:lnL>
                    <a:lnR w="28575" cap="flat" cmpd="sng" algn="ctr">
                      <a:solidFill>
                        <a:srgbClr val="06205C"/>
                      </a:solidFill>
                      <a:prstDash val="sysDash"/>
                      <a:round/>
                      <a:headEnd type="none" w="med" len="med"/>
                      <a:tailEnd type="none" w="med" len="med"/>
                    </a:lnR>
                    <a:solidFill>
                      <a:srgbClr val="BDE4FF"/>
                    </a:solidFill>
                  </a:tcPr>
                </a:tc>
                <a:tc>
                  <a:txBody>
                    <a:bodyPr/>
                    <a:lstStyle/>
                    <a:p>
                      <a:pPr algn="r"/>
                      <a:r>
                        <a:rPr lang="en-US" sz="1600" b="0" dirty="0">
                          <a:solidFill>
                            <a:sysClr val="windowText" lastClr="000000"/>
                          </a:solidFill>
                          <a:latin typeface="Arial"/>
                          <a:cs typeface="Arial"/>
                        </a:rPr>
                        <a:t>-0.6%</a:t>
                      </a:r>
                    </a:p>
                  </a:txBody>
                  <a:tcPr>
                    <a:lnL w="28575" cap="flat" cmpd="sng" algn="ctr">
                      <a:solidFill>
                        <a:srgbClr val="06205C"/>
                      </a:solidFill>
                      <a:prstDash val="sysDash"/>
                      <a:round/>
                      <a:headEnd type="none" w="med" len="med"/>
                      <a:tailEnd type="none" w="med" len="med"/>
                    </a:lnL>
                    <a:lnR w="28575" cap="flat" cmpd="sng" algn="ctr">
                      <a:solidFill>
                        <a:schemeClr val="bg1"/>
                      </a:solidFill>
                      <a:prstDash val="solid"/>
                      <a:round/>
                      <a:headEnd type="none" w="med" len="med"/>
                      <a:tailEnd type="none" w="med" len="med"/>
                    </a:lnR>
                    <a:solidFill>
                      <a:srgbClr val="BDE4FF"/>
                    </a:solidFill>
                  </a:tcPr>
                </a:tc>
                <a:extLst>
                  <a:ext uri="{0D108BD9-81ED-4DB2-BD59-A6C34878D82A}">
                    <a16:rowId xmlns:a16="http://schemas.microsoft.com/office/drawing/2014/main" val="3271482302"/>
                  </a:ext>
                </a:extLst>
              </a:tr>
              <a:tr h="3206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Arial"/>
                          <a:cs typeface="Arial"/>
                        </a:rPr>
                        <a:t>Total Bundle (Arc Elasticity Applied)</a:t>
                      </a:r>
                    </a:p>
                  </a:txBody>
                  <a:tcPr>
                    <a:lnR w="28575" cap="flat" cmpd="sng" algn="ctr">
                      <a:solidFill>
                        <a:srgbClr val="06205C"/>
                      </a:solidFill>
                      <a:prstDash val="sysDash"/>
                      <a:round/>
                      <a:headEnd type="none" w="med" len="med"/>
                      <a:tailEnd type="none" w="med" len="med"/>
                    </a:lnR>
                    <a:solidFill>
                      <a:schemeClr val="bg1">
                        <a:lumMod val="85000"/>
                      </a:schemeClr>
                    </a:solidFill>
                  </a:tcPr>
                </a:tc>
                <a:tc>
                  <a:txBody>
                    <a:bodyPr/>
                    <a:lstStyle/>
                    <a:p>
                      <a:pPr algn="r"/>
                      <a:endParaRPr lang="en-US" sz="1600" b="1">
                        <a:solidFill>
                          <a:sysClr val="windowText" lastClr="000000"/>
                        </a:solidFill>
                        <a:latin typeface="Arial" panose="020B0604020202020204" pitchFamily="34" charset="0"/>
                        <a:cs typeface="Arial" panose="020B0604020202020204" pitchFamily="34" charset="0"/>
                      </a:endParaRPr>
                    </a:p>
                  </a:txBody>
                  <a:tcPr>
                    <a:lnL w="28575" cap="flat" cmpd="sng" algn="ctr">
                      <a:solidFill>
                        <a:srgbClr val="06205C"/>
                      </a:solidFill>
                      <a:prstDash val="sysDash"/>
                      <a:round/>
                      <a:headEnd type="none" w="med" len="med"/>
                      <a:tailEnd type="none" w="med" len="med"/>
                    </a:lnL>
                    <a:lnR w="28575" cap="flat" cmpd="sng" algn="ctr">
                      <a:solidFill>
                        <a:srgbClr val="06205C"/>
                      </a:solidFill>
                      <a:prstDash val="sysDash"/>
                      <a:round/>
                      <a:headEnd type="none" w="med" len="med"/>
                      <a:tailEnd type="none" w="med" len="med"/>
                    </a:lnR>
                    <a:solidFill>
                      <a:schemeClr val="bg1">
                        <a:lumMod val="85000"/>
                      </a:schemeClr>
                    </a:solidFill>
                  </a:tcPr>
                </a:tc>
                <a:tc>
                  <a:txBody>
                    <a:bodyPr/>
                    <a:lstStyle/>
                    <a:p>
                      <a:pPr algn="r"/>
                      <a:r>
                        <a:rPr lang="en-US" sz="1600" b="1" dirty="0">
                          <a:solidFill>
                            <a:sysClr val="windowText" lastClr="000000"/>
                          </a:solidFill>
                          <a:latin typeface="Arial"/>
                          <a:cs typeface="Arial"/>
                        </a:rPr>
                        <a:t>-27.5%</a:t>
                      </a:r>
                    </a:p>
                  </a:txBody>
                  <a:tcPr>
                    <a:lnL w="28575" cap="flat" cmpd="sng" algn="ctr">
                      <a:solidFill>
                        <a:srgbClr val="06205C"/>
                      </a:solidFill>
                      <a:prstDash val="sysDash"/>
                      <a:round/>
                      <a:headEnd type="none" w="med" len="med"/>
                      <a:tailEnd type="none" w="med" len="med"/>
                    </a:lnL>
                    <a:lnR w="28575" cap="flat" cmpd="sng" algn="ctr">
                      <a:solidFill>
                        <a:schemeClr val="bg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4026397514"/>
                  </a:ext>
                </a:extLst>
              </a:tr>
            </a:tbl>
          </a:graphicData>
        </a:graphic>
      </p:graphicFrame>
    </p:spTree>
    <p:extLst>
      <p:ext uri="{BB962C8B-B14F-4D97-AF65-F5344CB8AC3E}">
        <p14:creationId xmlns:p14="http://schemas.microsoft.com/office/powerpoint/2010/main" val="1751705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3833" cy="1325563"/>
          </a:xfrm>
        </p:spPr>
        <p:txBody>
          <a:bodyPr anchor="ctr">
            <a:normAutofit/>
          </a:bodyPr>
          <a:lstStyle/>
          <a:p>
            <a:r>
              <a:rPr lang="en-US" dirty="0">
                <a:latin typeface="Arial"/>
                <a:cs typeface="Arial"/>
              </a:rPr>
              <a:t>Results for 2030: </a:t>
            </a:r>
            <a:br>
              <a:rPr lang="en-US" dirty="0">
                <a:latin typeface="Arial"/>
                <a:cs typeface="Arial"/>
              </a:rPr>
            </a:br>
            <a:r>
              <a:rPr lang="en-US" dirty="0">
                <a:latin typeface="Arial"/>
                <a:cs typeface="Arial"/>
              </a:rPr>
              <a:t>Tax Repricing Mini-Bundle</a:t>
            </a: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1C91EA8-2A6D-8B0F-B861-7E69FAC89E90}"/>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B8DCDAE-849F-4278-A3B6-126065245978}"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24</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2">
            <a:extLst>
              <a:ext uri="{FF2B5EF4-FFF2-40B4-BE49-F238E27FC236}">
                <a16:creationId xmlns:a16="http://schemas.microsoft.com/office/drawing/2014/main" id="{BB8B6CE2-3303-648A-30C6-754E31E68C37}"/>
              </a:ext>
            </a:extLst>
          </p:cNvPr>
          <p:cNvSpPr txBox="1"/>
          <p:nvPr/>
        </p:nvSpPr>
        <p:spPr>
          <a:xfrm>
            <a:off x="-528313" y="2444537"/>
            <a:ext cx="4458428"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a:latin typeface="Arial" panose="020B0604020202020204" pitchFamily="34" charset="0"/>
                <a:cs typeface="Arial" panose="020B0604020202020204" pitchFamily="34" charset="0"/>
              </a:rPr>
              <a:t>Overall Impact</a:t>
            </a:r>
          </a:p>
        </p:txBody>
      </p:sp>
      <p:sp>
        <p:nvSpPr>
          <p:cNvPr id="6" name="TextBox 3">
            <a:extLst>
              <a:ext uri="{FF2B5EF4-FFF2-40B4-BE49-F238E27FC236}">
                <a16:creationId xmlns:a16="http://schemas.microsoft.com/office/drawing/2014/main" id="{4556145A-A530-03D9-96B6-E0C9B1681EB5}"/>
              </a:ext>
            </a:extLst>
          </p:cNvPr>
          <p:cNvSpPr txBox="1"/>
          <p:nvPr/>
        </p:nvSpPr>
        <p:spPr>
          <a:xfrm>
            <a:off x="-807127" y="5217209"/>
            <a:ext cx="4737242"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a:latin typeface="Arial" panose="020B0604020202020204" pitchFamily="34" charset="0"/>
                <a:cs typeface="Arial" panose="020B0604020202020204" pitchFamily="34" charset="0"/>
              </a:rPr>
              <a:t>Sales Tax Repricing</a:t>
            </a:r>
          </a:p>
        </p:txBody>
      </p:sp>
      <p:sp>
        <p:nvSpPr>
          <p:cNvPr id="7" name="TextBox 4">
            <a:extLst>
              <a:ext uri="{FF2B5EF4-FFF2-40B4-BE49-F238E27FC236}">
                <a16:creationId xmlns:a16="http://schemas.microsoft.com/office/drawing/2014/main" id="{ED2CBCD4-66D2-888C-B51B-7B1AD87CA0F6}"/>
              </a:ext>
            </a:extLst>
          </p:cNvPr>
          <p:cNvSpPr txBox="1"/>
          <p:nvPr/>
        </p:nvSpPr>
        <p:spPr>
          <a:xfrm>
            <a:off x="-528313" y="4206029"/>
            <a:ext cx="4458428"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a:latin typeface="Arial" panose="020B0604020202020204" pitchFamily="34" charset="0"/>
                <a:cs typeface="Arial" panose="020B0604020202020204" pitchFamily="34" charset="0"/>
              </a:rPr>
              <a:t>Personal Property Tax Repricing</a:t>
            </a:r>
          </a:p>
        </p:txBody>
      </p:sp>
      <p:sp>
        <p:nvSpPr>
          <p:cNvPr id="8" name="TextBox 5">
            <a:extLst>
              <a:ext uri="{FF2B5EF4-FFF2-40B4-BE49-F238E27FC236}">
                <a16:creationId xmlns:a16="http://schemas.microsoft.com/office/drawing/2014/main" id="{51A12F9A-F4FA-31E2-E49E-E2B5CD6F250C}"/>
              </a:ext>
            </a:extLst>
          </p:cNvPr>
          <p:cNvSpPr txBox="1"/>
          <p:nvPr/>
        </p:nvSpPr>
        <p:spPr>
          <a:xfrm>
            <a:off x="-528313" y="3259723"/>
            <a:ext cx="4458428"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a:latin typeface="Arial" panose="020B0604020202020204" pitchFamily="34" charset="0"/>
                <a:cs typeface="Arial" panose="020B0604020202020204" pitchFamily="34" charset="0"/>
              </a:rPr>
              <a:t>Registration Fee Repricing</a:t>
            </a:r>
          </a:p>
        </p:txBody>
      </p:sp>
      <p:sp>
        <p:nvSpPr>
          <p:cNvPr id="12" name="TextBox 8">
            <a:extLst>
              <a:ext uri="{FF2B5EF4-FFF2-40B4-BE49-F238E27FC236}">
                <a16:creationId xmlns:a16="http://schemas.microsoft.com/office/drawing/2014/main" id="{E9377EC8-EDAE-03A7-89D7-4775392B4230}"/>
              </a:ext>
            </a:extLst>
          </p:cNvPr>
          <p:cNvSpPr txBox="1"/>
          <p:nvPr/>
        </p:nvSpPr>
        <p:spPr>
          <a:xfrm>
            <a:off x="3589768" y="6249622"/>
            <a:ext cx="654226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a:latin typeface="Arial" panose="020B0604020202020204" pitchFamily="34" charset="0"/>
                <a:cs typeface="Arial" panose="020B0604020202020204" pitchFamily="34" charset="0"/>
              </a:rPr>
              <a:t>Percent Change in Nationwide VMT in 2030</a:t>
            </a:r>
          </a:p>
        </p:txBody>
      </p:sp>
      <p:graphicFrame>
        <p:nvGraphicFramePr>
          <p:cNvPr id="9" name="Chart 8">
            <a:extLst>
              <a:ext uri="{FF2B5EF4-FFF2-40B4-BE49-F238E27FC236}">
                <a16:creationId xmlns:a16="http://schemas.microsoft.com/office/drawing/2014/main" id="{A540D101-DFBF-1FFF-EF00-4BBCFF92DD32}"/>
              </a:ext>
            </a:extLst>
          </p:cNvPr>
          <p:cNvGraphicFramePr/>
          <p:nvPr>
            <p:extLst>
              <p:ext uri="{D42A27DB-BD31-4B8C-83A1-F6EECF244321}">
                <p14:modId xmlns:p14="http://schemas.microsoft.com/office/powerpoint/2010/main" val="1904345816"/>
              </p:ext>
            </p:extLst>
          </p:nvPr>
        </p:nvGraphicFramePr>
        <p:xfrm>
          <a:off x="3931918" y="1492564"/>
          <a:ext cx="6819900" cy="47470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4015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3833" cy="1325563"/>
          </a:xfrm>
        </p:spPr>
        <p:txBody>
          <a:bodyPr anchor="ctr">
            <a:normAutofit/>
          </a:bodyPr>
          <a:lstStyle/>
          <a:p>
            <a:r>
              <a:rPr lang="en-US" dirty="0">
                <a:latin typeface="Arial" panose="020B0604020202020204" pitchFamily="34" charset="0"/>
                <a:cs typeface="Arial" panose="020B0604020202020204" pitchFamily="34" charset="0"/>
              </a:rPr>
              <a:t>Externality Benefits</a:t>
            </a:r>
          </a:p>
        </p:txBody>
      </p:sp>
      <p:sp>
        <p:nvSpPr>
          <p:cNvPr id="3" name="Content Placeholder 2"/>
          <p:cNvSpPr>
            <a:spLocks noGrp="1" noRot="1" noMove="1" noResize="1" noEditPoints="1" noAdjustHandles="1" noChangeArrowheads="1" noChangeShapeType="1"/>
          </p:cNvSpPr>
          <p:nvPr>
            <p:ph sz="half" idx="1"/>
          </p:nvPr>
        </p:nvSpPr>
        <p:spPr>
          <a:xfrm>
            <a:off x="838200" y="1907255"/>
            <a:ext cx="10892589" cy="4892676"/>
          </a:xfrm>
        </p:spPr>
        <p:txBody>
          <a:bodyPr vert="horz" lIns="91440" tIns="45720" rIns="91440" bIns="45720" rtlCol="0" anchor="t">
            <a:noAutofit/>
          </a:bodyPr>
          <a:lstStyle/>
          <a:p>
            <a:pPr>
              <a:lnSpc>
                <a:spcPct val="100000"/>
              </a:lnSpc>
              <a:spcBef>
                <a:spcPts val="0"/>
              </a:spcBef>
              <a:spcAft>
                <a:spcPts val="1200"/>
              </a:spcAft>
              <a:tabLst>
                <a:tab pos="4514850" algn="l"/>
              </a:tabLst>
            </a:pPr>
            <a:r>
              <a:rPr lang="en-US" sz="2400" dirty="0">
                <a:effectLst/>
                <a:latin typeface="Arial" panose="020B0604020202020204" pitchFamily="34" charset="0"/>
                <a:ea typeface="Arial" panose="020B0604020202020204" pitchFamily="34" charset="0"/>
                <a:cs typeface="Arial" panose="020B0604020202020204" pitchFamily="34" charset="0"/>
              </a:rPr>
              <a:t>Safety based on USDOT Guidance on Evaluation of Statistical Life in Economic Analysis. Crash reductions based on average national rates from Bureau of Transportation Statistics for occupant injuries adjusted to include non-occupancy impacts.​</a:t>
            </a:r>
          </a:p>
          <a:p>
            <a:pPr>
              <a:lnSpc>
                <a:spcPct val="100000"/>
              </a:lnSpc>
              <a:spcBef>
                <a:spcPts val="0"/>
              </a:spcBef>
              <a:spcAft>
                <a:spcPts val="1200"/>
              </a:spcAft>
              <a:tabLst>
                <a:tab pos="4514850" algn="l"/>
              </a:tabLst>
            </a:pPr>
            <a:r>
              <a:rPr lang="en-US" sz="2400" dirty="0">
                <a:effectLst/>
                <a:latin typeface="Arial" panose="020B0604020202020204" pitchFamily="34" charset="0"/>
                <a:ea typeface="Arial" panose="020B0604020202020204" pitchFamily="34" charset="0"/>
                <a:cs typeface="Arial" panose="020B0604020202020204" pitchFamily="34" charset="0"/>
              </a:rPr>
              <a:t>Criterial Pollutant, Congestion and Noise Benefits based on FHWA’s External Costs of Transportation (ECAT) database for state-specific atmospheric, density, and roadway network characteristics. ​</a:t>
            </a:r>
          </a:p>
          <a:p>
            <a:pPr>
              <a:lnSpc>
                <a:spcPct val="100000"/>
              </a:lnSpc>
              <a:spcBef>
                <a:spcPts val="0"/>
              </a:spcBef>
              <a:spcAft>
                <a:spcPts val="1200"/>
              </a:spcAft>
              <a:tabLst>
                <a:tab pos="4514850" algn="l"/>
              </a:tabLst>
            </a:pPr>
            <a:r>
              <a:rPr lang="en-US" sz="2400" dirty="0">
                <a:effectLst/>
                <a:latin typeface="Arial" panose="020B0604020202020204" pitchFamily="34" charset="0"/>
                <a:ea typeface="Arial" panose="020B0604020202020204" pitchFamily="34" charset="0"/>
                <a:cs typeface="Arial" panose="020B0604020202020204" pitchFamily="34" charset="0"/>
              </a:rPr>
              <a:t>Modeled 2030 benefits for Safety and Emissions are based on the national vehicle fleet; projections on how fleet characteristics may vary from state to state were not made.</a:t>
            </a:r>
          </a:p>
        </p:txBody>
      </p:sp>
      <p:sp>
        <p:nvSpPr>
          <p:cNvPr id="4" name="Slide Number Placeholder 3">
            <a:extLst>
              <a:ext uri="{FF2B5EF4-FFF2-40B4-BE49-F238E27FC236}">
                <a16:creationId xmlns:a16="http://schemas.microsoft.com/office/drawing/2014/main" id="{11C91EA8-2A6D-8B0F-B861-7E69FAC89E90}"/>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B8DCDAE-849F-4278-A3B6-126065245978}"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25</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5815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7ABCF-820C-BBCC-B1A3-22E314EF3F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F7717B-9EE8-20A5-D04F-52376F7493C3}"/>
              </a:ext>
            </a:extLst>
          </p:cNvPr>
          <p:cNvSpPr>
            <a:spLocks noGrp="1"/>
          </p:cNvSpPr>
          <p:nvPr>
            <p:ph type="title"/>
          </p:nvPr>
        </p:nvSpPr>
        <p:spPr>
          <a:xfrm>
            <a:off x="838200" y="365125"/>
            <a:ext cx="8193833" cy="1325563"/>
          </a:xfrm>
        </p:spPr>
        <p:txBody>
          <a:bodyPr anchor="ctr">
            <a:normAutofit/>
          </a:bodyPr>
          <a:lstStyle/>
          <a:p>
            <a:r>
              <a:rPr lang="en-US" dirty="0">
                <a:latin typeface="Arial" panose="020B0604020202020204" pitchFamily="34" charset="0"/>
                <a:cs typeface="Arial" panose="020B0604020202020204" pitchFamily="34" charset="0"/>
              </a:rPr>
              <a:t>Savings Results: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Nationwide 2030</a:t>
            </a:r>
          </a:p>
        </p:txBody>
      </p:sp>
      <p:sp>
        <p:nvSpPr>
          <p:cNvPr id="4" name="Slide Number Placeholder 3">
            <a:extLst>
              <a:ext uri="{FF2B5EF4-FFF2-40B4-BE49-F238E27FC236}">
                <a16:creationId xmlns:a16="http://schemas.microsoft.com/office/drawing/2014/main" id="{0C244240-3BC6-3A29-9D1F-CA2ABAAD375B}"/>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B8DCDAE-849F-4278-A3B6-126065245978}"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26</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7E50441D-251D-1F94-7835-EAD8A69CB347}"/>
              </a:ext>
            </a:extLst>
          </p:cNvPr>
          <p:cNvGraphicFramePr>
            <a:graphicFrameLocks noGrp="1"/>
          </p:cNvGraphicFramePr>
          <p:nvPr>
            <p:extLst>
              <p:ext uri="{D42A27DB-BD31-4B8C-83A1-F6EECF244321}">
                <p14:modId xmlns:p14="http://schemas.microsoft.com/office/powerpoint/2010/main" val="3283491006"/>
              </p:ext>
            </p:extLst>
          </p:nvPr>
        </p:nvGraphicFramePr>
        <p:xfrm>
          <a:off x="838200" y="1758928"/>
          <a:ext cx="9896061" cy="4864608"/>
        </p:xfrm>
        <a:graphic>
          <a:graphicData uri="http://schemas.openxmlformats.org/drawingml/2006/table">
            <a:tbl>
              <a:tblPr firstRow="1" bandRow="1">
                <a:tableStyleId>{3B4B98B0-60AC-42C2-AFA5-B58CD77FA1E5}</a:tableStyleId>
              </a:tblPr>
              <a:tblGrid>
                <a:gridCol w="4613031">
                  <a:extLst>
                    <a:ext uri="{9D8B030D-6E8A-4147-A177-3AD203B41FA5}">
                      <a16:colId xmlns:a16="http://schemas.microsoft.com/office/drawing/2014/main" val="3474037754"/>
                    </a:ext>
                  </a:extLst>
                </a:gridCol>
                <a:gridCol w="2329961">
                  <a:extLst>
                    <a:ext uri="{9D8B030D-6E8A-4147-A177-3AD203B41FA5}">
                      <a16:colId xmlns:a16="http://schemas.microsoft.com/office/drawing/2014/main" val="2149460228"/>
                    </a:ext>
                  </a:extLst>
                </a:gridCol>
                <a:gridCol w="2953069">
                  <a:extLst>
                    <a:ext uri="{9D8B030D-6E8A-4147-A177-3AD203B41FA5}">
                      <a16:colId xmlns:a16="http://schemas.microsoft.com/office/drawing/2014/main" val="2881193143"/>
                    </a:ext>
                  </a:extLst>
                </a:gridCol>
              </a:tblGrid>
              <a:tr h="347472">
                <a:tc>
                  <a:txBody>
                    <a:bodyPr/>
                    <a:lstStyle/>
                    <a:p>
                      <a:r>
                        <a:rPr lang="en-US" sz="1600" dirty="0">
                          <a:solidFill>
                            <a:schemeClr val="bg1"/>
                          </a:solidFill>
                          <a:latin typeface="Arial"/>
                          <a:cs typeface="Arial"/>
                        </a:rPr>
                        <a:t>Personal Savings</a:t>
                      </a:r>
                    </a:p>
                  </a:txBody>
                  <a:tcPr>
                    <a:lnL>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6205C"/>
                    </a:solidFill>
                  </a:tcPr>
                </a:tc>
                <a:tc>
                  <a:txBody>
                    <a:bodyPr/>
                    <a:lstStyle/>
                    <a:p>
                      <a:r>
                        <a:rPr lang="en-US" sz="1600" dirty="0">
                          <a:solidFill>
                            <a:schemeClr val="bg1"/>
                          </a:solidFill>
                          <a:latin typeface="Arial"/>
                          <a:cs typeface="Arial"/>
                        </a:rPr>
                        <a:t>6 Scenarios (Bundled)</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6205C"/>
                    </a:solidFill>
                  </a:tcPr>
                </a:tc>
                <a:tc>
                  <a:txBody>
                    <a:bodyPr/>
                    <a:lstStyle/>
                    <a:p>
                      <a:r>
                        <a:rPr lang="en-US" sz="1600" dirty="0">
                          <a:solidFill>
                            <a:schemeClr val="bg1"/>
                          </a:solidFill>
                          <a:latin typeface="Arial"/>
                          <a:cs typeface="Arial"/>
                        </a:rPr>
                        <a:t>3 Tax Scenarios (Bundled)</a:t>
                      </a:r>
                    </a:p>
                  </a:txBody>
                  <a:tcPr>
                    <a:lnL w="28575"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rgbClr val="06205C"/>
                    </a:solidFill>
                  </a:tcPr>
                </a:tc>
                <a:extLst>
                  <a:ext uri="{0D108BD9-81ED-4DB2-BD59-A6C34878D82A}">
                    <a16:rowId xmlns:a16="http://schemas.microsoft.com/office/drawing/2014/main" val="629752082"/>
                  </a:ext>
                </a:extLst>
              </a:tr>
              <a:tr h="347472">
                <a:tc>
                  <a:txBody>
                    <a:bodyPr/>
                    <a:lstStyle/>
                    <a:p>
                      <a:r>
                        <a:rPr lang="en-US" sz="1600" dirty="0">
                          <a:solidFill>
                            <a:schemeClr val="tx1"/>
                          </a:solidFill>
                          <a:latin typeface="Arial"/>
                          <a:cs typeface="Arial"/>
                        </a:rPr>
                        <a:t>Nationwide (Billions of 2022 USD)</a:t>
                      </a:r>
                    </a:p>
                  </a:txBody>
                  <a:tcPr>
                    <a:lnL>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600" dirty="0">
                          <a:solidFill>
                            <a:schemeClr val="tx1"/>
                          </a:solidFill>
                          <a:latin typeface="Arial"/>
                          <a:cs typeface="Arial"/>
                        </a:rPr>
                        <a:t>$303.8</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600" dirty="0">
                          <a:solidFill>
                            <a:schemeClr val="tx1"/>
                          </a:solidFill>
                          <a:latin typeface="Arial"/>
                          <a:cs typeface="Arial"/>
                        </a:rPr>
                        <a:t>$0.0</a:t>
                      </a:r>
                    </a:p>
                  </a:txBody>
                  <a:tcPr>
                    <a:lnL w="28575"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1159247"/>
                  </a:ext>
                </a:extLst>
              </a:tr>
              <a:tr h="347472">
                <a:tc>
                  <a:txBody>
                    <a:bodyPr/>
                    <a:lstStyle/>
                    <a:p>
                      <a:r>
                        <a:rPr lang="en-US" sz="1600" dirty="0">
                          <a:solidFill>
                            <a:schemeClr val="tx1"/>
                          </a:solidFill>
                          <a:latin typeface="Arial"/>
                          <a:cs typeface="Arial"/>
                        </a:rPr>
                        <a:t>Per Vehicle Average (2022 USD)</a:t>
                      </a:r>
                    </a:p>
                  </a:txBody>
                  <a:tcPr>
                    <a:lnL>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BDE4FF"/>
                    </a:solidFill>
                  </a:tcPr>
                </a:tc>
                <a:tc>
                  <a:txBody>
                    <a:bodyPr/>
                    <a:lstStyle/>
                    <a:p>
                      <a:pPr algn="r"/>
                      <a:r>
                        <a:rPr lang="en-US" sz="1600" dirty="0">
                          <a:solidFill>
                            <a:schemeClr val="tx1"/>
                          </a:solidFill>
                          <a:latin typeface="Arial"/>
                          <a:cs typeface="Arial"/>
                        </a:rPr>
                        <a:t>$1,076.0</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BDE4FF"/>
                    </a:solidFill>
                  </a:tcPr>
                </a:tc>
                <a:tc>
                  <a:txBody>
                    <a:bodyPr/>
                    <a:lstStyle/>
                    <a:p>
                      <a:pPr algn="r"/>
                      <a:r>
                        <a:rPr lang="en-US" sz="1600" dirty="0">
                          <a:solidFill>
                            <a:schemeClr val="tx1"/>
                          </a:solidFill>
                          <a:latin typeface="Arial"/>
                          <a:cs typeface="Arial"/>
                        </a:rPr>
                        <a:t>$0.0</a:t>
                      </a:r>
                    </a:p>
                  </a:txBody>
                  <a:tcPr>
                    <a:lnL w="28575"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rgbClr val="BDE4FF"/>
                    </a:solidFill>
                  </a:tcPr>
                </a:tc>
                <a:extLst>
                  <a:ext uri="{0D108BD9-81ED-4DB2-BD59-A6C34878D82A}">
                    <a16:rowId xmlns:a16="http://schemas.microsoft.com/office/drawing/2014/main" val="1819984530"/>
                  </a:ext>
                </a:extLst>
              </a:tr>
              <a:tr h="347472">
                <a:tc>
                  <a:txBody>
                    <a:bodyPr/>
                    <a:lstStyle/>
                    <a:p>
                      <a:r>
                        <a:rPr lang="en-US" sz="1600" b="1" dirty="0">
                          <a:solidFill>
                            <a:schemeClr val="bg1"/>
                          </a:solidFill>
                          <a:latin typeface="Arial"/>
                          <a:cs typeface="Arial"/>
                        </a:rPr>
                        <a:t>Externality Savings (Billions of 2022 USD)</a:t>
                      </a:r>
                    </a:p>
                  </a:txBody>
                  <a:tcPr>
                    <a:lnL>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6205C"/>
                    </a:solidFill>
                  </a:tcPr>
                </a:tc>
                <a:tc>
                  <a:txBody>
                    <a:bodyPr/>
                    <a:lstStyle/>
                    <a:p>
                      <a:r>
                        <a:rPr lang="en-US" sz="1600" b="1" dirty="0">
                          <a:solidFill>
                            <a:schemeClr val="bg1"/>
                          </a:solidFill>
                          <a:latin typeface="Arial"/>
                          <a:cs typeface="Arial"/>
                        </a:rPr>
                        <a:t>6 Scenarios (Bundled)</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6205C"/>
                    </a:solidFill>
                  </a:tcPr>
                </a:tc>
                <a:tc>
                  <a:txBody>
                    <a:bodyPr/>
                    <a:lstStyle/>
                    <a:p>
                      <a:r>
                        <a:rPr lang="en-US" sz="1600" b="1" dirty="0">
                          <a:solidFill>
                            <a:schemeClr val="bg1"/>
                          </a:solidFill>
                          <a:latin typeface="Arial"/>
                          <a:cs typeface="Arial"/>
                        </a:rPr>
                        <a:t>3 Tax Scenarios (Bundled)</a:t>
                      </a:r>
                    </a:p>
                  </a:txBody>
                  <a:tcPr>
                    <a:lnL w="28575"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rgbClr val="06205C"/>
                    </a:solidFill>
                  </a:tcPr>
                </a:tc>
                <a:extLst>
                  <a:ext uri="{0D108BD9-81ED-4DB2-BD59-A6C34878D82A}">
                    <a16:rowId xmlns:a16="http://schemas.microsoft.com/office/drawing/2014/main" val="1677795317"/>
                  </a:ext>
                </a:extLst>
              </a:tr>
              <a:tr h="347472">
                <a:tc>
                  <a:txBody>
                    <a:bodyPr/>
                    <a:lstStyle/>
                    <a:p>
                      <a:r>
                        <a:rPr lang="en-US" sz="1600" dirty="0">
                          <a:latin typeface="Arial"/>
                          <a:cs typeface="Arial"/>
                        </a:rPr>
                        <a:t>Congestion</a:t>
                      </a:r>
                    </a:p>
                  </a:txBody>
                  <a:tcPr>
                    <a:lnR w="28575" cap="flat" cmpd="sng" algn="ctr">
                      <a:solidFill>
                        <a:schemeClr val="bg1"/>
                      </a:solidFill>
                      <a:prstDash val="solid"/>
                      <a:round/>
                      <a:headEnd type="none" w="med" len="med"/>
                      <a:tailEnd type="none" w="med" len="med"/>
                    </a:lnR>
                    <a:lnT w="12700" cmpd="sng">
                      <a:noFill/>
                    </a:lnT>
                    <a:solidFill>
                      <a:schemeClr val="bg1">
                        <a:alpha val="20000"/>
                      </a:schemeClr>
                    </a:solidFill>
                  </a:tcPr>
                </a:tc>
                <a:tc>
                  <a:txBody>
                    <a:bodyPr/>
                    <a:lstStyle/>
                    <a:p>
                      <a:pPr algn="r"/>
                      <a:r>
                        <a:rPr lang="en-US" sz="1600" dirty="0">
                          <a:latin typeface="Arial"/>
                          <a:cs typeface="Arial"/>
                        </a:rPr>
                        <a:t>$31.3</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solidFill>
                      <a:schemeClr val="bg1">
                        <a:alpha val="20000"/>
                      </a:schemeClr>
                    </a:solidFill>
                  </a:tcPr>
                </a:tc>
                <a:tc>
                  <a:txBody>
                    <a:bodyPr/>
                    <a:lstStyle/>
                    <a:p>
                      <a:pPr algn="r"/>
                      <a:r>
                        <a:rPr lang="en-US" sz="1600" dirty="0">
                          <a:latin typeface="Arial"/>
                          <a:cs typeface="Arial"/>
                        </a:rPr>
                        <a:t>$13.7</a:t>
                      </a:r>
                    </a:p>
                  </a:txBody>
                  <a:tcPr>
                    <a:lnL w="28575" cap="flat" cmpd="sng" algn="ctr">
                      <a:solidFill>
                        <a:schemeClr val="bg1"/>
                      </a:solidFill>
                      <a:prstDash val="solid"/>
                      <a:round/>
                      <a:headEnd type="none" w="med" len="med"/>
                      <a:tailEnd type="none" w="med" len="med"/>
                    </a:lnL>
                    <a:lnT w="12700" cmpd="sng">
                      <a:noFill/>
                    </a:lnT>
                    <a:solidFill>
                      <a:schemeClr val="bg1">
                        <a:alpha val="20000"/>
                      </a:schemeClr>
                    </a:solidFill>
                  </a:tcPr>
                </a:tc>
                <a:extLst>
                  <a:ext uri="{0D108BD9-81ED-4DB2-BD59-A6C34878D82A}">
                    <a16:rowId xmlns:a16="http://schemas.microsoft.com/office/drawing/2014/main" val="900371110"/>
                  </a:ext>
                </a:extLst>
              </a:tr>
              <a:tr h="347472">
                <a:tc>
                  <a:txBody>
                    <a:bodyPr/>
                    <a:lstStyle/>
                    <a:p>
                      <a:r>
                        <a:rPr lang="en-US" sz="1600" dirty="0">
                          <a:latin typeface="Arial"/>
                          <a:cs typeface="Arial"/>
                        </a:rPr>
                        <a:t>Safety</a:t>
                      </a:r>
                    </a:p>
                  </a:txBody>
                  <a:tcPr>
                    <a:lnR w="28575" cap="flat" cmpd="sng" algn="ctr">
                      <a:solidFill>
                        <a:schemeClr val="bg1"/>
                      </a:solidFill>
                      <a:prstDash val="solid"/>
                      <a:round/>
                      <a:headEnd type="none" w="med" len="med"/>
                      <a:tailEnd type="none" w="med" len="med"/>
                    </a:lnR>
                    <a:solidFill>
                      <a:srgbClr val="BDE4FF"/>
                    </a:solidFill>
                  </a:tcPr>
                </a:tc>
                <a:tc>
                  <a:txBody>
                    <a:bodyPr/>
                    <a:lstStyle/>
                    <a:p>
                      <a:pPr algn="r"/>
                      <a:r>
                        <a:rPr lang="en-US" sz="1600" dirty="0">
                          <a:latin typeface="Arial"/>
                          <a:cs typeface="Arial"/>
                        </a:rPr>
                        <a:t>$469.1</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rgbClr val="BDE4FF"/>
                    </a:solidFill>
                  </a:tcPr>
                </a:tc>
                <a:tc>
                  <a:txBody>
                    <a:bodyPr/>
                    <a:lstStyle/>
                    <a:p>
                      <a:pPr algn="r"/>
                      <a:r>
                        <a:rPr lang="en-US" sz="1600" dirty="0">
                          <a:latin typeface="Arial"/>
                          <a:cs typeface="Arial"/>
                        </a:rPr>
                        <a:t>$211.3</a:t>
                      </a:r>
                    </a:p>
                  </a:txBody>
                  <a:tcPr>
                    <a:lnL w="28575" cap="flat" cmpd="sng" algn="ctr">
                      <a:solidFill>
                        <a:schemeClr val="bg1"/>
                      </a:solidFill>
                      <a:prstDash val="solid"/>
                      <a:round/>
                      <a:headEnd type="none" w="med" len="med"/>
                      <a:tailEnd type="none" w="med" len="med"/>
                    </a:lnL>
                    <a:solidFill>
                      <a:srgbClr val="BDE4FF"/>
                    </a:solidFill>
                  </a:tcPr>
                </a:tc>
                <a:extLst>
                  <a:ext uri="{0D108BD9-81ED-4DB2-BD59-A6C34878D82A}">
                    <a16:rowId xmlns:a16="http://schemas.microsoft.com/office/drawing/2014/main" val="4202828905"/>
                  </a:ext>
                </a:extLst>
              </a:tr>
              <a:tr h="347472">
                <a:tc>
                  <a:txBody>
                    <a:bodyPr/>
                    <a:lstStyle/>
                    <a:p>
                      <a:r>
                        <a:rPr lang="en-US" sz="1600" dirty="0">
                          <a:latin typeface="Arial"/>
                          <a:cs typeface="Arial"/>
                        </a:rPr>
                        <a:t>Clean Air Act Criteria Pollutant Emissions</a:t>
                      </a:r>
                    </a:p>
                  </a:txBody>
                  <a:tcPr>
                    <a:lnR w="28575" cap="flat" cmpd="sng" algn="ctr">
                      <a:solidFill>
                        <a:schemeClr val="bg1"/>
                      </a:solidFill>
                      <a:prstDash val="solid"/>
                      <a:round/>
                      <a:headEnd type="none" w="med" len="med"/>
                      <a:tailEnd type="none" w="med" len="med"/>
                    </a:lnR>
                    <a:solidFill>
                      <a:schemeClr val="bg1">
                        <a:alpha val="20000"/>
                      </a:schemeClr>
                    </a:solidFill>
                  </a:tcPr>
                </a:tc>
                <a:tc>
                  <a:txBody>
                    <a:bodyPr/>
                    <a:lstStyle/>
                    <a:p>
                      <a:pPr algn="r"/>
                      <a:r>
                        <a:rPr lang="en-US" sz="1600" dirty="0">
                          <a:latin typeface="Arial"/>
                          <a:cs typeface="Arial"/>
                        </a:rPr>
                        <a:t>$28.4</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bg1">
                        <a:alpha val="20000"/>
                      </a:schemeClr>
                    </a:solidFill>
                  </a:tcPr>
                </a:tc>
                <a:tc>
                  <a:txBody>
                    <a:bodyPr/>
                    <a:lstStyle/>
                    <a:p>
                      <a:pPr algn="r"/>
                      <a:r>
                        <a:rPr lang="en-US" sz="1600" dirty="0">
                          <a:latin typeface="Arial"/>
                          <a:cs typeface="Arial"/>
                        </a:rPr>
                        <a:t>$12.4</a:t>
                      </a:r>
                    </a:p>
                  </a:txBody>
                  <a:tcPr>
                    <a:lnL w="28575" cap="flat" cmpd="sng" algn="ctr">
                      <a:solidFill>
                        <a:schemeClr val="bg1"/>
                      </a:solidFill>
                      <a:prstDash val="solid"/>
                      <a:round/>
                      <a:headEnd type="none" w="med" len="med"/>
                      <a:tailEnd type="none" w="med" len="med"/>
                    </a:lnL>
                    <a:solidFill>
                      <a:schemeClr val="bg1">
                        <a:alpha val="20000"/>
                      </a:schemeClr>
                    </a:solidFill>
                  </a:tcPr>
                </a:tc>
                <a:extLst>
                  <a:ext uri="{0D108BD9-81ED-4DB2-BD59-A6C34878D82A}">
                    <a16:rowId xmlns:a16="http://schemas.microsoft.com/office/drawing/2014/main" val="3201258703"/>
                  </a:ext>
                </a:extLst>
              </a:tr>
              <a:tr h="347472">
                <a:tc>
                  <a:txBody>
                    <a:bodyPr/>
                    <a:lstStyle/>
                    <a:p>
                      <a:r>
                        <a:rPr lang="en-US" sz="1600" dirty="0">
                          <a:latin typeface="Arial"/>
                          <a:cs typeface="Arial"/>
                        </a:rPr>
                        <a:t>Noise</a:t>
                      </a:r>
                    </a:p>
                  </a:txBody>
                  <a:tcPr>
                    <a:lnR w="28575" cap="flat" cmpd="sng" algn="ctr">
                      <a:solidFill>
                        <a:schemeClr val="bg1"/>
                      </a:solidFill>
                      <a:prstDash val="solid"/>
                      <a:round/>
                      <a:headEnd type="none" w="med" len="med"/>
                      <a:tailEnd type="none" w="med" len="med"/>
                    </a:lnR>
                    <a:solidFill>
                      <a:srgbClr val="BDE4FF"/>
                    </a:solidFill>
                  </a:tcPr>
                </a:tc>
                <a:tc>
                  <a:txBody>
                    <a:bodyPr/>
                    <a:lstStyle/>
                    <a:p>
                      <a:pPr algn="r"/>
                      <a:r>
                        <a:rPr lang="en-US" sz="1600" dirty="0">
                          <a:latin typeface="Arial"/>
                          <a:cs typeface="Arial"/>
                        </a:rPr>
                        <a:t>$1.4</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rgbClr val="BDE4FF"/>
                    </a:solidFill>
                  </a:tcPr>
                </a:tc>
                <a:tc>
                  <a:txBody>
                    <a:bodyPr/>
                    <a:lstStyle/>
                    <a:p>
                      <a:pPr algn="r"/>
                      <a:r>
                        <a:rPr lang="en-US" sz="1600" dirty="0">
                          <a:latin typeface="Arial"/>
                          <a:cs typeface="Arial"/>
                        </a:rPr>
                        <a:t>$0.6</a:t>
                      </a:r>
                    </a:p>
                  </a:txBody>
                  <a:tcPr>
                    <a:lnL w="28575" cap="flat" cmpd="sng" algn="ctr">
                      <a:solidFill>
                        <a:schemeClr val="bg1"/>
                      </a:solidFill>
                      <a:prstDash val="solid"/>
                      <a:round/>
                      <a:headEnd type="none" w="med" len="med"/>
                      <a:tailEnd type="none" w="med" len="med"/>
                    </a:lnL>
                    <a:solidFill>
                      <a:srgbClr val="BDE4FF"/>
                    </a:solidFill>
                  </a:tcPr>
                </a:tc>
                <a:extLst>
                  <a:ext uri="{0D108BD9-81ED-4DB2-BD59-A6C34878D82A}">
                    <a16:rowId xmlns:a16="http://schemas.microsoft.com/office/drawing/2014/main" val="202404294"/>
                  </a:ext>
                </a:extLst>
              </a:tr>
              <a:tr h="347472">
                <a:tc>
                  <a:txBody>
                    <a:bodyPr/>
                    <a:lstStyle/>
                    <a:p>
                      <a:r>
                        <a:rPr lang="en-US" sz="1600" dirty="0">
                          <a:latin typeface="Arial"/>
                          <a:cs typeface="Arial"/>
                        </a:rPr>
                        <a:t>Other</a:t>
                      </a:r>
                    </a:p>
                  </a:txBody>
                  <a:tcPr>
                    <a:lnR w="28575" cap="flat" cmpd="sng" algn="ctr">
                      <a:solidFill>
                        <a:schemeClr val="bg1"/>
                      </a:solidFill>
                      <a:prstDash val="solid"/>
                      <a:round/>
                      <a:headEnd type="none" w="med" len="med"/>
                      <a:tailEnd type="none" w="med" len="med"/>
                    </a:lnR>
                    <a:solidFill>
                      <a:schemeClr val="bg1"/>
                    </a:solidFill>
                  </a:tcPr>
                </a:tc>
                <a:tc>
                  <a:txBody>
                    <a:bodyPr/>
                    <a:lstStyle/>
                    <a:p>
                      <a:pPr algn="r"/>
                      <a:r>
                        <a:rPr lang="en-US" sz="1600" dirty="0">
                          <a:latin typeface="Arial"/>
                          <a:cs typeface="Arial"/>
                        </a:rPr>
                        <a:t>$77.3</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bg1"/>
                    </a:solidFill>
                  </a:tcPr>
                </a:tc>
                <a:tc>
                  <a:txBody>
                    <a:bodyPr/>
                    <a:lstStyle/>
                    <a:p>
                      <a:pPr algn="r"/>
                      <a:r>
                        <a:rPr lang="en-US" sz="1600" dirty="0">
                          <a:latin typeface="Arial"/>
                          <a:cs typeface="Arial"/>
                        </a:rPr>
                        <a:t>$31.1</a:t>
                      </a:r>
                    </a:p>
                  </a:txBody>
                  <a:tcPr>
                    <a:lnL w="28575" cap="flat" cmpd="sng" algn="ctr">
                      <a:solidFill>
                        <a:schemeClr val="bg1"/>
                      </a:solidFill>
                      <a:prstDash val="solid"/>
                      <a:round/>
                      <a:headEnd type="none" w="med" len="med"/>
                      <a:tailEnd type="none" w="med" len="med"/>
                    </a:lnL>
                    <a:solidFill>
                      <a:schemeClr val="bg1"/>
                    </a:solidFill>
                  </a:tcPr>
                </a:tc>
                <a:extLst>
                  <a:ext uri="{0D108BD9-81ED-4DB2-BD59-A6C34878D82A}">
                    <a16:rowId xmlns:a16="http://schemas.microsoft.com/office/drawing/2014/main" val="3185369537"/>
                  </a:ext>
                </a:extLst>
              </a:tr>
              <a:tr h="347472">
                <a:tc>
                  <a:txBody>
                    <a:bodyPr/>
                    <a:lstStyle/>
                    <a:p>
                      <a:r>
                        <a:rPr lang="en-US" sz="1600" b="1" dirty="0">
                          <a:latin typeface="Arial"/>
                          <a:cs typeface="Arial"/>
                        </a:rPr>
                        <a:t>Total Savings</a:t>
                      </a:r>
                    </a:p>
                  </a:txBody>
                  <a:tcPr>
                    <a:lnR w="28575" cap="flat" cmpd="sng" algn="ctr">
                      <a:solidFill>
                        <a:schemeClr val="bg1"/>
                      </a:solidFill>
                      <a:prstDash val="solid"/>
                      <a:round/>
                      <a:headEnd type="none" w="med" len="med"/>
                      <a:tailEnd type="none" w="med" len="med"/>
                    </a:lnR>
                    <a:solidFill>
                      <a:schemeClr val="bg1">
                        <a:lumMod val="85000"/>
                      </a:schemeClr>
                    </a:solidFill>
                  </a:tcPr>
                </a:tc>
                <a:tc>
                  <a:txBody>
                    <a:bodyPr/>
                    <a:lstStyle/>
                    <a:p>
                      <a:pPr algn="r"/>
                      <a:r>
                        <a:rPr lang="en-US" sz="1600" b="1" dirty="0">
                          <a:latin typeface="Arial"/>
                          <a:cs typeface="Arial"/>
                        </a:rPr>
                        <a:t>$607.4</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bg1">
                        <a:lumMod val="85000"/>
                      </a:schemeClr>
                    </a:solidFill>
                  </a:tcPr>
                </a:tc>
                <a:tc>
                  <a:txBody>
                    <a:bodyPr/>
                    <a:lstStyle/>
                    <a:p>
                      <a:pPr algn="r"/>
                      <a:r>
                        <a:rPr lang="en-US" sz="1600" b="1" dirty="0">
                          <a:latin typeface="Arial"/>
                          <a:cs typeface="Arial"/>
                        </a:rPr>
                        <a:t>$269.1</a:t>
                      </a:r>
                    </a:p>
                  </a:txBody>
                  <a:tcPr>
                    <a:lnL w="28575" cap="flat" cmpd="sng" algn="ctr">
                      <a:solidFill>
                        <a:schemeClr val="bg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4786393"/>
                  </a:ext>
                </a:extLst>
              </a:tr>
              <a:tr h="347472">
                <a:tc>
                  <a:txBody>
                    <a:bodyPr/>
                    <a:lstStyle/>
                    <a:p>
                      <a:r>
                        <a:rPr lang="en-US" sz="1600" b="1" dirty="0">
                          <a:solidFill>
                            <a:schemeClr val="bg1"/>
                          </a:solidFill>
                          <a:latin typeface="Arial"/>
                          <a:cs typeface="Arial"/>
                        </a:rPr>
                        <a:t>Safety Results</a:t>
                      </a:r>
                    </a:p>
                  </a:txBody>
                  <a:tcPr>
                    <a:lnR w="28575" cap="flat" cmpd="sng" algn="ctr">
                      <a:solidFill>
                        <a:schemeClr val="bg1"/>
                      </a:solidFill>
                      <a:prstDash val="solid"/>
                      <a:round/>
                      <a:headEnd type="none" w="med" len="med"/>
                      <a:tailEnd type="none" w="med" len="med"/>
                    </a:lnR>
                    <a:solidFill>
                      <a:srgbClr val="06205C"/>
                    </a:solidFill>
                  </a:tcPr>
                </a:tc>
                <a:tc>
                  <a:txBody>
                    <a:bodyPr/>
                    <a:lstStyle/>
                    <a:p>
                      <a:r>
                        <a:rPr lang="en-US" sz="1600" b="1" dirty="0">
                          <a:solidFill>
                            <a:schemeClr val="bg1"/>
                          </a:solidFill>
                          <a:latin typeface="Arial"/>
                          <a:cs typeface="Arial"/>
                        </a:rPr>
                        <a:t>6 Scenarios (Bundled)</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rgbClr val="06205C"/>
                    </a:solidFill>
                  </a:tcPr>
                </a:tc>
                <a:tc>
                  <a:txBody>
                    <a:bodyPr/>
                    <a:lstStyle/>
                    <a:p>
                      <a:r>
                        <a:rPr lang="en-US" sz="1600" b="1" dirty="0">
                          <a:solidFill>
                            <a:schemeClr val="bg1"/>
                          </a:solidFill>
                          <a:latin typeface="Arial"/>
                          <a:cs typeface="Arial"/>
                        </a:rPr>
                        <a:t>3 Tax Scenarios (Bundled)</a:t>
                      </a:r>
                    </a:p>
                  </a:txBody>
                  <a:tcPr>
                    <a:lnL w="28575" cap="flat" cmpd="sng" algn="ctr">
                      <a:solidFill>
                        <a:schemeClr val="bg1"/>
                      </a:solidFill>
                      <a:prstDash val="solid"/>
                      <a:round/>
                      <a:headEnd type="none" w="med" len="med"/>
                      <a:tailEnd type="none" w="med" len="med"/>
                    </a:lnL>
                    <a:solidFill>
                      <a:srgbClr val="06205C"/>
                    </a:solidFill>
                  </a:tcPr>
                </a:tc>
                <a:extLst>
                  <a:ext uri="{0D108BD9-81ED-4DB2-BD59-A6C34878D82A}">
                    <a16:rowId xmlns:a16="http://schemas.microsoft.com/office/drawing/2014/main" val="1638122425"/>
                  </a:ext>
                </a:extLst>
              </a:tr>
              <a:tr h="347472">
                <a:tc>
                  <a:txBody>
                    <a:bodyPr/>
                    <a:lstStyle/>
                    <a:p>
                      <a:r>
                        <a:rPr lang="en-US" sz="1600" dirty="0">
                          <a:latin typeface="Arial"/>
                          <a:cs typeface="Arial"/>
                        </a:rPr>
                        <a:t>Reduction in Fatalities</a:t>
                      </a:r>
                    </a:p>
                  </a:txBody>
                  <a:tcPr>
                    <a:lnR w="28575" cap="flat" cmpd="sng" algn="ctr">
                      <a:solidFill>
                        <a:schemeClr val="bg1"/>
                      </a:solidFill>
                      <a:prstDash val="solid"/>
                      <a:round/>
                      <a:headEnd type="none" w="med" len="med"/>
                      <a:tailEnd type="none" w="med" len="med"/>
                    </a:lnR>
                    <a:solidFill>
                      <a:srgbClr val="BDE4FF"/>
                    </a:solidFill>
                  </a:tcPr>
                </a:tc>
                <a:tc>
                  <a:txBody>
                    <a:bodyPr/>
                    <a:lstStyle/>
                    <a:p>
                      <a:pPr algn="r"/>
                      <a:r>
                        <a:rPr lang="en-US" sz="1600" dirty="0">
                          <a:latin typeface="Arial"/>
                          <a:cs typeface="Arial"/>
                        </a:rPr>
                        <a:t>14,298</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rgbClr val="BDE4FF"/>
                    </a:solidFill>
                  </a:tcPr>
                </a:tc>
                <a:tc>
                  <a:txBody>
                    <a:bodyPr/>
                    <a:lstStyle/>
                    <a:p>
                      <a:pPr algn="r"/>
                      <a:r>
                        <a:rPr lang="en-US" sz="1600" dirty="0">
                          <a:latin typeface="Arial"/>
                          <a:cs typeface="Arial"/>
                        </a:rPr>
                        <a:t>6,440</a:t>
                      </a:r>
                    </a:p>
                  </a:txBody>
                  <a:tcPr>
                    <a:lnL w="28575" cap="flat" cmpd="sng" algn="ctr">
                      <a:solidFill>
                        <a:schemeClr val="bg1"/>
                      </a:solidFill>
                      <a:prstDash val="solid"/>
                      <a:round/>
                      <a:headEnd type="none" w="med" len="med"/>
                      <a:tailEnd type="none" w="med" len="med"/>
                    </a:lnL>
                    <a:solidFill>
                      <a:srgbClr val="BDE4FF"/>
                    </a:solidFill>
                  </a:tcPr>
                </a:tc>
                <a:extLst>
                  <a:ext uri="{0D108BD9-81ED-4DB2-BD59-A6C34878D82A}">
                    <a16:rowId xmlns:a16="http://schemas.microsoft.com/office/drawing/2014/main" val="2333037231"/>
                  </a:ext>
                </a:extLst>
              </a:tr>
              <a:tr h="347472">
                <a:tc>
                  <a:txBody>
                    <a:bodyPr/>
                    <a:lstStyle/>
                    <a:p>
                      <a:r>
                        <a:rPr lang="en-US" sz="1600" dirty="0">
                          <a:latin typeface="Arial"/>
                          <a:cs typeface="Arial"/>
                        </a:rPr>
                        <a:t>Reduction in Injuries</a:t>
                      </a:r>
                    </a:p>
                  </a:txBody>
                  <a:tcPr>
                    <a:lnR w="28575" cap="flat" cmpd="sng" algn="ctr">
                      <a:solidFill>
                        <a:schemeClr val="bg1"/>
                      </a:solidFill>
                      <a:prstDash val="solid"/>
                      <a:round/>
                      <a:headEnd type="none" w="med" len="med"/>
                      <a:tailEnd type="none" w="med" len="med"/>
                    </a:lnR>
                    <a:solidFill>
                      <a:schemeClr val="bg1"/>
                    </a:solidFill>
                  </a:tcPr>
                </a:tc>
                <a:tc>
                  <a:txBody>
                    <a:bodyPr/>
                    <a:lstStyle/>
                    <a:p>
                      <a:pPr algn="r"/>
                      <a:r>
                        <a:rPr lang="en-US" sz="1600" dirty="0">
                          <a:latin typeface="Arial"/>
                          <a:cs typeface="Arial"/>
                        </a:rPr>
                        <a:t>1,168,825</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chemeClr val="bg1"/>
                    </a:solidFill>
                  </a:tcPr>
                </a:tc>
                <a:tc>
                  <a:txBody>
                    <a:bodyPr/>
                    <a:lstStyle/>
                    <a:p>
                      <a:pPr algn="r"/>
                      <a:r>
                        <a:rPr lang="en-US" sz="1600" dirty="0">
                          <a:latin typeface="Arial"/>
                          <a:cs typeface="Arial"/>
                        </a:rPr>
                        <a:t>526,442</a:t>
                      </a:r>
                    </a:p>
                  </a:txBody>
                  <a:tcPr>
                    <a:lnL w="28575" cap="flat" cmpd="sng" algn="ctr">
                      <a:solidFill>
                        <a:schemeClr val="bg1"/>
                      </a:solidFill>
                      <a:prstDash val="solid"/>
                      <a:round/>
                      <a:headEnd type="none" w="med" len="med"/>
                      <a:tailEnd type="none" w="med" len="med"/>
                    </a:lnL>
                    <a:solidFill>
                      <a:schemeClr val="bg1"/>
                    </a:solidFill>
                  </a:tcPr>
                </a:tc>
                <a:extLst>
                  <a:ext uri="{0D108BD9-81ED-4DB2-BD59-A6C34878D82A}">
                    <a16:rowId xmlns:a16="http://schemas.microsoft.com/office/drawing/2014/main" val="168610795"/>
                  </a:ext>
                </a:extLst>
              </a:tr>
              <a:tr h="347472">
                <a:tc>
                  <a:txBody>
                    <a:bodyPr/>
                    <a:lstStyle/>
                    <a:p>
                      <a:r>
                        <a:rPr lang="en-US" sz="1600" dirty="0">
                          <a:latin typeface="Arial"/>
                          <a:cs typeface="Arial"/>
                        </a:rPr>
                        <a:t>Reduction in Vehicles Involved in Crashes</a:t>
                      </a:r>
                    </a:p>
                  </a:txBody>
                  <a:tcPr>
                    <a:lnR w="28575" cap="flat" cmpd="sng" algn="ctr">
                      <a:solidFill>
                        <a:schemeClr val="bg1"/>
                      </a:solidFill>
                      <a:prstDash val="solid"/>
                      <a:round/>
                      <a:headEnd type="none" w="med" len="med"/>
                      <a:tailEnd type="none" w="med" len="med"/>
                    </a:lnR>
                    <a:solidFill>
                      <a:srgbClr val="BDE4FF"/>
                    </a:solidFill>
                  </a:tcPr>
                </a:tc>
                <a:tc>
                  <a:txBody>
                    <a:bodyPr/>
                    <a:lstStyle/>
                    <a:p>
                      <a:pPr algn="r"/>
                      <a:r>
                        <a:rPr lang="en-US" sz="1600" dirty="0">
                          <a:latin typeface="Arial"/>
                          <a:cs typeface="Arial"/>
                        </a:rPr>
                        <a:t>4,788,777</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solidFill>
                      <a:srgbClr val="BDE4FF"/>
                    </a:solidFill>
                  </a:tcPr>
                </a:tc>
                <a:tc>
                  <a:txBody>
                    <a:bodyPr/>
                    <a:lstStyle/>
                    <a:p>
                      <a:pPr algn="r"/>
                      <a:r>
                        <a:rPr lang="en-US" sz="1600" dirty="0">
                          <a:latin typeface="Arial"/>
                          <a:cs typeface="Arial"/>
                        </a:rPr>
                        <a:t>2,156,881</a:t>
                      </a:r>
                    </a:p>
                  </a:txBody>
                  <a:tcPr>
                    <a:lnL w="28575" cap="flat" cmpd="sng" algn="ctr">
                      <a:solidFill>
                        <a:schemeClr val="bg1"/>
                      </a:solidFill>
                      <a:prstDash val="solid"/>
                      <a:round/>
                      <a:headEnd type="none" w="med" len="med"/>
                      <a:tailEnd type="none" w="med" len="med"/>
                    </a:lnL>
                    <a:solidFill>
                      <a:srgbClr val="BDE4FF"/>
                    </a:solidFill>
                  </a:tcPr>
                </a:tc>
                <a:extLst>
                  <a:ext uri="{0D108BD9-81ED-4DB2-BD59-A6C34878D82A}">
                    <a16:rowId xmlns:a16="http://schemas.microsoft.com/office/drawing/2014/main" val="2063653820"/>
                  </a:ext>
                </a:extLst>
              </a:tr>
            </a:tbl>
          </a:graphicData>
        </a:graphic>
      </p:graphicFrame>
    </p:spTree>
    <p:extLst>
      <p:ext uri="{BB962C8B-B14F-4D97-AF65-F5344CB8AC3E}">
        <p14:creationId xmlns:p14="http://schemas.microsoft.com/office/powerpoint/2010/main" val="507773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3833" cy="1325563"/>
          </a:xfrm>
        </p:spPr>
        <p:txBody>
          <a:bodyPr anchor="ctr">
            <a:normAutofit/>
          </a:bodyPr>
          <a:lstStyle/>
          <a:p>
            <a:r>
              <a:rPr lang="en-US">
                <a:latin typeface="Arial" panose="020B0604020202020204" pitchFamily="34" charset="0"/>
                <a:cs typeface="Arial" panose="020B0604020202020204" pitchFamily="34" charset="0"/>
              </a:rPr>
              <a:t>Questions &amp; Contact</a:t>
            </a:r>
          </a:p>
        </p:txBody>
      </p:sp>
      <p:sp>
        <p:nvSpPr>
          <p:cNvPr id="3" name="Content Placeholder 2"/>
          <p:cNvSpPr>
            <a:spLocks noGrp="1"/>
          </p:cNvSpPr>
          <p:nvPr>
            <p:ph sz="half" idx="1"/>
          </p:nvPr>
        </p:nvSpPr>
        <p:spPr>
          <a:xfrm>
            <a:off x="838200" y="1907255"/>
            <a:ext cx="10892589" cy="4892676"/>
          </a:xfrm>
        </p:spPr>
        <p:txBody>
          <a:bodyPr>
            <a:noAutofit/>
          </a:bodyPr>
          <a:lstStyle/>
          <a:p>
            <a:pPr marL="0" indent="0" algn="ctr">
              <a:lnSpc>
                <a:spcPct val="100000"/>
              </a:lnSpc>
              <a:spcBef>
                <a:spcPts val="0"/>
              </a:spcBef>
              <a:spcAft>
                <a:spcPts val="1200"/>
              </a:spcAft>
              <a:buNone/>
              <a:tabLst>
                <a:tab pos="4514850" algn="l"/>
              </a:tabLst>
            </a:pPr>
            <a:endParaRPr lang="en-US" sz="2400">
              <a:effectLst/>
              <a:latin typeface="Arial" panose="020B0604020202020204" pitchFamily="34" charset="0"/>
              <a:ea typeface="Arial" panose="020B0604020202020204" pitchFamily="34" charset="0"/>
              <a:cs typeface="Arial" panose="020B0604020202020204" pitchFamily="34" charset="0"/>
            </a:endParaRPr>
          </a:p>
          <a:p>
            <a:pPr marL="0" indent="0" algn="ctr">
              <a:lnSpc>
                <a:spcPct val="100000"/>
              </a:lnSpc>
              <a:spcBef>
                <a:spcPts val="0"/>
              </a:spcBef>
              <a:spcAft>
                <a:spcPts val="1200"/>
              </a:spcAft>
              <a:buNone/>
              <a:tabLst>
                <a:tab pos="4514850" algn="l"/>
              </a:tabLst>
            </a:pPr>
            <a:r>
              <a:rPr lang="en-US" sz="2400">
                <a:effectLst/>
                <a:latin typeface="Arial" panose="020B0604020202020204" pitchFamily="34" charset="0"/>
                <a:ea typeface="Arial" panose="020B0604020202020204" pitchFamily="34" charset="0"/>
                <a:cs typeface="Arial" panose="020B0604020202020204" pitchFamily="34" charset="0"/>
              </a:rPr>
              <a:t>Questions may be directed to:</a:t>
            </a:r>
            <a:br>
              <a:rPr lang="en-US" sz="2400">
                <a:effectLst/>
                <a:latin typeface="Arial" panose="020B0604020202020204" pitchFamily="34" charset="0"/>
                <a:ea typeface="Arial" panose="020B0604020202020204" pitchFamily="34" charset="0"/>
                <a:cs typeface="Arial" panose="020B0604020202020204" pitchFamily="34" charset="0"/>
              </a:rPr>
            </a:br>
            <a:endParaRPr lang="en-US" sz="2400">
              <a:effectLst/>
              <a:latin typeface="Arial" panose="020B0604020202020204" pitchFamily="34" charset="0"/>
              <a:ea typeface="Arial" panose="020B0604020202020204" pitchFamily="34" charset="0"/>
              <a:cs typeface="Arial" panose="020B0604020202020204" pitchFamily="34" charset="0"/>
            </a:endParaRPr>
          </a:p>
          <a:p>
            <a:pPr marL="0" indent="0" algn="ctr">
              <a:lnSpc>
                <a:spcPct val="100000"/>
              </a:lnSpc>
              <a:spcBef>
                <a:spcPts val="0"/>
              </a:spcBef>
              <a:spcAft>
                <a:spcPts val="1200"/>
              </a:spcAft>
              <a:buNone/>
              <a:tabLst>
                <a:tab pos="4514850" algn="l"/>
              </a:tabLst>
            </a:pPr>
            <a:br>
              <a:rPr lang="en-US" sz="2400">
                <a:effectLst/>
                <a:latin typeface="Arial" panose="020B0604020202020204" pitchFamily="34" charset="0"/>
                <a:ea typeface="Arial" panose="020B0604020202020204" pitchFamily="34" charset="0"/>
                <a:cs typeface="Arial" panose="020B0604020202020204" pitchFamily="34" charset="0"/>
              </a:rPr>
            </a:br>
            <a:r>
              <a:rPr lang="en-US" sz="2400">
                <a:effectLst/>
                <a:latin typeface="Arial" panose="020B0604020202020204" pitchFamily="34" charset="0"/>
                <a:ea typeface="Arial" panose="020B0604020202020204" pitchFamily="34" charset="0"/>
                <a:cs typeface="Arial" panose="020B0604020202020204" pitchFamily="34" charset="0"/>
              </a:rPr>
              <a:t>Allen Greenberg </a:t>
            </a:r>
            <a:br>
              <a:rPr lang="en-US" sz="2400">
                <a:effectLst/>
                <a:latin typeface="Arial" panose="020B0604020202020204" pitchFamily="34" charset="0"/>
                <a:ea typeface="Arial" panose="020B0604020202020204" pitchFamily="34" charset="0"/>
                <a:cs typeface="Arial" panose="020B0604020202020204" pitchFamily="34" charset="0"/>
              </a:rPr>
            </a:br>
            <a:r>
              <a:rPr lang="en-US" sz="2400">
                <a:effectLst/>
                <a:latin typeface="Arial" panose="020B0604020202020204" pitchFamily="34" charset="0"/>
                <a:ea typeface="Arial" panose="020B0604020202020204" pitchFamily="34" charset="0"/>
                <a:cs typeface="Arial" panose="020B0604020202020204" pitchFamily="34" charset="0"/>
              </a:rPr>
              <a:t>FHWA Office of Operations </a:t>
            </a:r>
            <a:br>
              <a:rPr lang="en-US" sz="2400">
                <a:effectLst/>
                <a:latin typeface="Arial" panose="020B0604020202020204" pitchFamily="34" charset="0"/>
                <a:ea typeface="Arial" panose="020B0604020202020204" pitchFamily="34" charset="0"/>
                <a:cs typeface="Arial" panose="020B0604020202020204" pitchFamily="34" charset="0"/>
              </a:rPr>
            </a:br>
            <a:r>
              <a:rPr lang="en-US" sz="2400" u="sng">
                <a:solidFill>
                  <a:schemeClr val="accent2"/>
                </a:solidFill>
                <a:effectLst/>
                <a:latin typeface="Arial" panose="020B0604020202020204" pitchFamily="34" charset="0"/>
                <a:ea typeface="Arial" panose="020B0604020202020204" pitchFamily="34" charset="0"/>
                <a:cs typeface="Arial" panose="020B0604020202020204" pitchFamily="34" charset="0"/>
              </a:rPr>
              <a:t>Allen.Greenberg@dot.gov</a:t>
            </a:r>
            <a:endParaRPr lang="en-US" sz="2400">
              <a:effectLst/>
              <a:latin typeface="Arial" panose="020B0604020202020204" pitchFamily="34" charset="0"/>
              <a:ea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1C91EA8-2A6D-8B0F-B861-7E69FAC89E90}"/>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B8DCDAE-849F-4278-A3B6-126065245978}"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27</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83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3833" cy="1325563"/>
          </a:xfrm>
        </p:spPr>
        <p:txBody>
          <a:bodyPr anchor="ctr">
            <a:normAutofit/>
          </a:bodyPr>
          <a:lstStyle/>
          <a:p>
            <a:r>
              <a:rPr lang="en-US">
                <a:latin typeface="Arial" panose="020B0604020202020204" pitchFamily="34" charset="0"/>
                <a:cs typeface="Arial" panose="020B0604020202020204" pitchFamily="34" charset="0"/>
              </a:rPr>
              <a:t>Project Background </a:t>
            </a:r>
          </a:p>
        </p:txBody>
      </p:sp>
      <p:sp>
        <p:nvSpPr>
          <p:cNvPr id="3" name="Content Placeholder 2"/>
          <p:cNvSpPr>
            <a:spLocks noGrp="1"/>
          </p:cNvSpPr>
          <p:nvPr>
            <p:ph sz="half" idx="1"/>
          </p:nvPr>
        </p:nvSpPr>
        <p:spPr>
          <a:xfrm>
            <a:off x="838200" y="1828799"/>
            <a:ext cx="10892589" cy="4892676"/>
          </a:xfrm>
        </p:spPr>
        <p:txBody>
          <a:bodyPr vert="horz" lIns="91440" tIns="45720" rIns="91440" bIns="45720" rtlCol="0" anchor="t">
            <a:noAutofit/>
          </a:bodyPr>
          <a:lstStyle/>
          <a:p>
            <a:pPr>
              <a:lnSpc>
                <a:spcPct val="100000"/>
              </a:lnSpc>
              <a:spcBef>
                <a:spcPts val="0"/>
              </a:spcBef>
              <a:spcAft>
                <a:spcPts val="1200"/>
              </a:spcAft>
              <a:tabLst>
                <a:tab pos="4514850" algn="l"/>
              </a:tabLst>
            </a:pPr>
            <a:r>
              <a:rPr lang="en-US" sz="2400" dirty="0">
                <a:solidFill>
                  <a:srgbClr val="000000"/>
                </a:solidFill>
                <a:latin typeface="Arial"/>
                <a:ea typeface="Arial" panose="020B0604020202020204" pitchFamily="34" charset="0"/>
                <a:cs typeface="Arial (Body CS)"/>
              </a:rPr>
              <a:t>Reducing vehicle-miles traveled (VMT) offers benefits related to congestion, safety, emissions, and affordability</a:t>
            </a:r>
          </a:p>
          <a:p>
            <a:pPr>
              <a:lnSpc>
                <a:spcPct val="100000"/>
              </a:lnSpc>
              <a:spcBef>
                <a:spcPts val="0"/>
              </a:spcBef>
              <a:spcAft>
                <a:spcPts val="1200"/>
              </a:spcAft>
              <a:tabLst>
                <a:tab pos="4514850" algn="l"/>
              </a:tabLst>
            </a:pPr>
            <a:r>
              <a:rPr lang="en-US" sz="2400" dirty="0">
                <a:solidFill>
                  <a:srgbClr val="000000"/>
                </a:solidFill>
                <a:latin typeface="Arial"/>
                <a:ea typeface="Arial" panose="020B0604020202020204" pitchFamily="34" charset="0"/>
                <a:cs typeface="Arial (Body CS)"/>
              </a:rPr>
              <a:t>Flat fees, bundled costs, and parking-only commute benefits encourage driving by keeping the marginal cost of additional vehicle use low</a:t>
            </a:r>
          </a:p>
          <a:p>
            <a:pPr>
              <a:lnSpc>
                <a:spcPct val="100000"/>
              </a:lnSpc>
              <a:spcBef>
                <a:spcPts val="0"/>
              </a:spcBef>
              <a:spcAft>
                <a:spcPts val="1200"/>
              </a:spcAft>
              <a:tabLst>
                <a:tab pos="4514850" algn="l"/>
              </a:tabLst>
            </a:pPr>
            <a:r>
              <a:rPr lang="en-US" sz="2400" dirty="0">
                <a:solidFill>
                  <a:srgbClr val="000000"/>
                </a:solidFill>
                <a:latin typeface="Arial"/>
                <a:ea typeface="Arial" panose="020B0604020202020204" pitchFamily="34" charset="0"/>
                <a:cs typeface="Arial (Body CS)"/>
              </a:rPr>
              <a:t>By introducing opportunities to save, transportation repricing strategies (converting fixed transportation costs to variable ones) are effective at reducing VMT through encouraging mode shift and driving discretion</a:t>
            </a:r>
          </a:p>
          <a:p>
            <a:pPr>
              <a:lnSpc>
                <a:spcPct val="100000"/>
              </a:lnSpc>
              <a:spcBef>
                <a:spcPts val="0"/>
              </a:spcBef>
              <a:spcAft>
                <a:spcPts val="1200"/>
              </a:spcAft>
              <a:tabLst>
                <a:tab pos="4514850" algn="l"/>
              </a:tabLst>
            </a:pPr>
            <a:r>
              <a:rPr lang="en-US" sz="2400" dirty="0">
                <a:solidFill>
                  <a:srgbClr val="000000"/>
                </a:solidFill>
                <a:latin typeface="Arial"/>
                <a:ea typeface="Arial" panose="020B0604020202020204" pitchFamily="34" charset="0"/>
                <a:cs typeface="Arial (Body CS)"/>
              </a:rPr>
              <a:t>Transportation leaders seek tools to better understand the effects that different state-level choices would have on VMT and related driving externalities</a:t>
            </a:r>
          </a:p>
        </p:txBody>
      </p:sp>
      <p:sp>
        <p:nvSpPr>
          <p:cNvPr id="4" name="Slide Number Placeholder 3">
            <a:extLst>
              <a:ext uri="{FF2B5EF4-FFF2-40B4-BE49-F238E27FC236}">
                <a16:creationId xmlns:a16="http://schemas.microsoft.com/office/drawing/2014/main" id="{11C91EA8-2A6D-8B0F-B861-7E69FAC89E90}"/>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B8DCDAE-849F-4278-A3B6-126065245978}"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092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3833" cy="1325563"/>
          </a:xfrm>
        </p:spPr>
        <p:txBody>
          <a:bodyPr anchor="ctr">
            <a:normAutofit/>
          </a:bodyPr>
          <a:lstStyle/>
          <a:p>
            <a:r>
              <a:rPr lang="en-US">
                <a:latin typeface="Arial" panose="020B0604020202020204" pitchFamily="34" charset="0"/>
                <a:cs typeface="Arial" panose="020B0604020202020204" pitchFamily="34" charset="0"/>
              </a:rPr>
              <a:t>Project Goal </a:t>
            </a:r>
          </a:p>
        </p:txBody>
      </p:sp>
      <p:sp>
        <p:nvSpPr>
          <p:cNvPr id="3" name="Content Placeholder 2"/>
          <p:cNvSpPr>
            <a:spLocks noGrp="1"/>
          </p:cNvSpPr>
          <p:nvPr>
            <p:ph sz="half" idx="1"/>
          </p:nvPr>
        </p:nvSpPr>
        <p:spPr>
          <a:xfrm>
            <a:off x="838200" y="1907255"/>
            <a:ext cx="10892589" cy="4724066"/>
          </a:xfrm>
        </p:spPr>
        <p:txBody>
          <a:bodyPr vert="horz" lIns="91440" tIns="45720" rIns="91440" bIns="45720" rtlCol="0" anchor="t">
            <a:noAutofit/>
          </a:bodyPr>
          <a:lstStyle/>
          <a:p>
            <a:pPr>
              <a:lnSpc>
                <a:spcPct val="100000"/>
              </a:lnSpc>
              <a:spcBef>
                <a:spcPts val="0"/>
              </a:spcBef>
              <a:spcAft>
                <a:spcPts val="1200"/>
              </a:spcAft>
              <a:tabLst>
                <a:tab pos="4514850" algn="l"/>
              </a:tabLst>
              <a:defRPr/>
            </a:pPr>
            <a:r>
              <a:rPr kumimoji="0" lang="en-US" sz="2400" b="0" i="0" u="none" strike="noStrike" kern="1200" cap="none" spc="0" normalizeH="0" baseline="0" noProof="0" dirty="0">
                <a:ln>
                  <a:noFill/>
                </a:ln>
                <a:solidFill>
                  <a:prstClr val="black"/>
                </a:solidFill>
                <a:effectLst/>
                <a:uLnTx/>
                <a:uFillTx/>
                <a:latin typeface="Arial"/>
                <a:ea typeface="Arial" panose="020B0604020202020204" pitchFamily="34" charset="0"/>
                <a:cs typeface="Arial (Body CS)"/>
              </a:rPr>
              <a:t>Develop a</a:t>
            </a:r>
            <a:r>
              <a:rPr lang="en-US" sz="2400" dirty="0">
                <a:solidFill>
                  <a:prstClr val="black"/>
                </a:solidFill>
                <a:latin typeface="Arial"/>
                <a:ea typeface="Arial" panose="020B0604020202020204" pitchFamily="34" charset="0"/>
                <a:cs typeface="Arial (Body CS)"/>
              </a:rPr>
              <a:t> model</a:t>
            </a:r>
            <a:r>
              <a:rPr kumimoji="0" lang="en-US" sz="2400" b="0" i="0" u="none" strike="noStrike" kern="1200" cap="none" spc="0" normalizeH="0" baseline="0" noProof="0" dirty="0">
                <a:ln>
                  <a:noFill/>
                </a:ln>
                <a:solidFill>
                  <a:prstClr val="black"/>
                </a:solidFill>
                <a:effectLst/>
                <a:uLnTx/>
                <a:uFillTx/>
                <a:latin typeface="Arial"/>
                <a:ea typeface="Arial" panose="020B0604020202020204" pitchFamily="34" charset="0"/>
                <a:cs typeface="Arial (Body CS)"/>
              </a:rPr>
              <a:t> and supporting report to aid state policymakers in understanding and advancing six repricing strategies</a:t>
            </a:r>
          </a:p>
          <a:p>
            <a:pPr lvl="1">
              <a:lnSpc>
                <a:spcPct val="100000"/>
              </a:lnSpc>
              <a:spcBef>
                <a:spcPts val="0"/>
              </a:spcBef>
              <a:spcAft>
                <a:spcPts val="1200"/>
              </a:spcAft>
              <a:tabLst>
                <a:tab pos="4514850" algn="l"/>
              </a:tabLst>
              <a:defRPr/>
            </a:pPr>
            <a:r>
              <a:rPr kumimoji="0" lang="en-US" sz="2400" b="0" i="0" u="none" strike="noStrike" kern="1200" cap="none" spc="0" normalizeH="0" baseline="0" noProof="0" dirty="0">
                <a:ln>
                  <a:noFill/>
                </a:ln>
                <a:solidFill>
                  <a:prstClr val="black"/>
                </a:solidFill>
                <a:effectLst/>
                <a:uLnTx/>
                <a:uFillTx/>
                <a:latin typeface="Arial"/>
                <a:ea typeface="Arial" panose="020B0604020202020204" pitchFamily="34" charset="0"/>
                <a:cs typeface="Arial"/>
              </a:rPr>
              <a:t>The analysis is in the form of a spreadsheet elasticity model that yields VMT reduction projections for each component of the transportation repricing</a:t>
            </a:r>
            <a:r>
              <a:rPr lang="en-US" dirty="0">
                <a:solidFill>
                  <a:prstClr val="black"/>
                </a:solidFill>
                <a:latin typeface="Arial"/>
                <a:ea typeface="Arial" panose="020B0604020202020204" pitchFamily="34" charset="0"/>
                <a:cs typeface="Arial"/>
              </a:rPr>
              <a:t> scenario</a:t>
            </a:r>
            <a:r>
              <a:rPr kumimoji="0" lang="en-US" sz="2400" b="0" i="0" u="none" strike="noStrike" kern="1200" cap="none" spc="0" normalizeH="0" baseline="0" noProof="0" dirty="0">
                <a:ln>
                  <a:noFill/>
                </a:ln>
                <a:solidFill>
                  <a:prstClr val="black"/>
                </a:solidFill>
                <a:effectLst/>
                <a:uLnTx/>
                <a:uFillTx/>
                <a:latin typeface="Arial"/>
                <a:ea typeface="Arial" panose="020B0604020202020204" pitchFamily="34" charset="0"/>
                <a:cs typeface="Arial"/>
              </a:rPr>
              <a:t> bundle, and for the bundle as a whole, in each of 50 states and the District of Columbia</a:t>
            </a:r>
            <a:endParaRPr lang="en-US" sz="2400" b="0" i="0" u="none" strike="noStrike" kern="1200" cap="none" spc="0" normalizeH="0" baseline="0" noProof="0" dirty="0">
              <a:ln>
                <a:noFill/>
              </a:ln>
              <a:solidFill>
                <a:prstClr val="black"/>
              </a:solidFill>
              <a:effectLst/>
              <a:uLnTx/>
              <a:uFillTx/>
              <a:latin typeface="Arial"/>
              <a:ea typeface="Arial" panose="020B0604020202020204" pitchFamily="34" charset="0"/>
              <a:cs typeface="Arial"/>
            </a:endParaRPr>
          </a:p>
          <a:p>
            <a:pPr marL="685800" marR="0" lvl="1"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tab pos="4514850" algn="l"/>
              </a:tabLst>
              <a:defRPr/>
            </a:pPr>
            <a:r>
              <a:rPr kumimoji="0" lang="en-US" sz="2400" b="0" i="0" u="none" strike="noStrike" kern="1200" cap="none" spc="0" normalizeH="0" baseline="0" noProof="0" dirty="0">
                <a:ln>
                  <a:noFill/>
                </a:ln>
                <a:solidFill>
                  <a:prstClr val="black"/>
                </a:solidFill>
                <a:effectLst/>
                <a:uLnTx/>
                <a:uFillTx/>
                <a:latin typeface="Arial"/>
                <a:ea typeface="Arial" panose="020B0604020202020204" pitchFamily="34" charset="0"/>
                <a:cs typeface="Arial"/>
              </a:rPr>
              <a:t>VMT reductions are translated to personal cost savings and reductions in congestion, crashes, and other externalities​</a:t>
            </a:r>
            <a:endParaRPr lang="en-US" sz="2400" b="0" i="0" u="none" strike="noStrike" kern="1200" cap="none" spc="0" normalizeH="0" baseline="0" noProof="0" dirty="0">
              <a:ln>
                <a:noFill/>
              </a:ln>
              <a:solidFill>
                <a:prstClr val="black"/>
              </a:solidFill>
              <a:effectLst/>
              <a:uLnTx/>
              <a:uFillTx/>
              <a:latin typeface="Arial"/>
              <a:ea typeface="Arial" panose="020B0604020202020204" pitchFamily="34" charset="0"/>
              <a:cs typeface="Arial"/>
            </a:endParaRPr>
          </a:p>
          <a:p>
            <a:pPr marL="685800" marR="0" lvl="1"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tab pos="4514850" algn="l"/>
              </a:tabLst>
              <a:defRPr/>
            </a:pPr>
            <a:r>
              <a:rPr kumimoji="0" lang="en-US" sz="2400" b="0" i="0" u="none" strike="noStrike" kern="1200" cap="none" spc="0" normalizeH="0" baseline="0" noProof="0" dirty="0">
                <a:ln>
                  <a:noFill/>
                </a:ln>
                <a:solidFill>
                  <a:prstClr val="black"/>
                </a:solidFill>
                <a:effectLst/>
                <a:uLnTx/>
                <a:uFillTx/>
                <a:latin typeface="Arial"/>
                <a:ea typeface="Arial" panose="020B0604020202020204" pitchFamily="34" charset="0"/>
                <a:cs typeface="Arial"/>
              </a:rPr>
              <a:t>Effects of the scenarios on transportation affordability are also explored​</a:t>
            </a:r>
          </a:p>
          <a:p>
            <a:pPr>
              <a:lnSpc>
                <a:spcPct val="100000"/>
              </a:lnSpc>
              <a:spcBef>
                <a:spcPts val="0"/>
              </a:spcBef>
              <a:spcAft>
                <a:spcPts val="1200"/>
              </a:spcAft>
              <a:tabLst>
                <a:tab pos="4514850" algn="l"/>
              </a:tabLst>
              <a:defRPr/>
            </a:pPr>
            <a:r>
              <a:rPr lang="en-US" sz="2400" dirty="0">
                <a:solidFill>
                  <a:prstClr val="black"/>
                </a:solidFill>
                <a:latin typeface="Arial"/>
                <a:ea typeface="Arial" panose="020B0604020202020204" pitchFamily="34" charset="0"/>
                <a:cs typeface="Arial"/>
              </a:rPr>
              <a:t>The model was compared to VisionEval analysis of the policies</a:t>
            </a:r>
            <a:endParaRPr lang="en-US" sz="2400" b="0" i="0" u="none" strike="noStrike" kern="1200" cap="none" spc="0" normalizeH="0" baseline="0" noProof="0" dirty="0">
              <a:ln>
                <a:noFill/>
              </a:ln>
              <a:solidFill>
                <a:prstClr val="black"/>
              </a:solidFill>
              <a:effectLst/>
              <a:uLnTx/>
              <a:uFillTx/>
              <a:latin typeface="Arial"/>
              <a:ea typeface="Arial" panose="020B0604020202020204" pitchFamily="34" charset="0"/>
              <a:cs typeface="Arial"/>
            </a:endParaRPr>
          </a:p>
        </p:txBody>
      </p:sp>
      <p:sp>
        <p:nvSpPr>
          <p:cNvPr id="4" name="Slide Number Placeholder 3">
            <a:extLst>
              <a:ext uri="{FF2B5EF4-FFF2-40B4-BE49-F238E27FC236}">
                <a16:creationId xmlns:a16="http://schemas.microsoft.com/office/drawing/2014/main" id="{11C91EA8-2A6D-8B0F-B861-7E69FAC89E90}"/>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B8DCDAE-849F-4278-A3B6-126065245978}"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4</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3060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3833" cy="1325563"/>
          </a:xfrm>
        </p:spPr>
        <p:txBody>
          <a:bodyPr anchor="ctr">
            <a:normAutofit/>
          </a:bodyPr>
          <a:lstStyle/>
          <a:p>
            <a:r>
              <a:rPr lang="en-US" dirty="0">
                <a:latin typeface="Arial"/>
                <a:cs typeface="Arial"/>
              </a:rPr>
              <a:t>Scenario Options Studied</a:t>
            </a:r>
          </a:p>
        </p:txBody>
      </p:sp>
      <p:sp>
        <p:nvSpPr>
          <p:cNvPr id="4" name="Slide Number Placeholder 3">
            <a:extLst>
              <a:ext uri="{FF2B5EF4-FFF2-40B4-BE49-F238E27FC236}">
                <a16:creationId xmlns:a16="http://schemas.microsoft.com/office/drawing/2014/main" id="{11C91EA8-2A6D-8B0F-B861-7E69FAC89E90}"/>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B8DCDAE-849F-4278-A3B6-126065245978}"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5</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Table 2">
            <a:extLst>
              <a:ext uri="{FF2B5EF4-FFF2-40B4-BE49-F238E27FC236}">
                <a16:creationId xmlns:a16="http://schemas.microsoft.com/office/drawing/2014/main" id="{7D39F2F1-B8DF-2A8F-284A-2284CAFE2A98}"/>
              </a:ext>
            </a:extLst>
          </p:cNvPr>
          <p:cNvGraphicFramePr>
            <a:graphicFrameLocks noGrp="1"/>
          </p:cNvGraphicFramePr>
          <p:nvPr/>
        </p:nvGraphicFramePr>
        <p:xfrm>
          <a:off x="838200" y="1794577"/>
          <a:ext cx="9896061" cy="4744335"/>
        </p:xfrm>
        <a:graphic>
          <a:graphicData uri="http://schemas.openxmlformats.org/drawingml/2006/table">
            <a:tbl>
              <a:tblPr firstRow="1" bandRow="1">
                <a:tableStyleId>{3B4B98B0-60AC-42C2-AFA5-B58CD77FA1E5}</a:tableStyleId>
              </a:tblPr>
              <a:tblGrid>
                <a:gridCol w="2875060">
                  <a:extLst>
                    <a:ext uri="{9D8B030D-6E8A-4147-A177-3AD203B41FA5}">
                      <a16:colId xmlns:a16="http://schemas.microsoft.com/office/drawing/2014/main" val="3474037754"/>
                    </a:ext>
                  </a:extLst>
                </a:gridCol>
                <a:gridCol w="7021001">
                  <a:extLst>
                    <a:ext uri="{9D8B030D-6E8A-4147-A177-3AD203B41FA5}">
                      <a16:colId xmlns:a16="http://schemas.microsoft.com/office/drawing/2014/main" val="2149460228"/>
                    </a:ext>
                  </a:extLst>
                </a:gridCol>
              </a:tblGrid>
              <a:tr h="368700">
                <a:tc>
                  <a:txBody>
                    <a:bodyPr/>
                    <a:lstStyle/>
                    <a:p>
                      <a:r>
                        <a:rPr lang="en-US" sz="1600">
                          <a:solidFill>
                            <a:schemeClr val="bg1"/>
                          </a:solidFill>
                          <a:latin typeface="Arial" panose="020B0604020202020204" pitchFamily="34" charset="0"/>
                          <a:cs typeface="Arial" panose="020B0604020202020204" pitchFamily="34" charset="0"/>
                        </a:rPr>
                        <a:t>Strategy</a:t>
                      </a:r>
                    </a:p>
                  </a:txBody>
                  <a:tcPr>
                    <a:lnL>
                      <a:noFill/>
                    </a:lnL>
                    <a:lnR w="28575"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06205C"/>
                    </a:solidFill>
                  </a:tcPr>
                </a:tc>
                <a:tc>
                  <a:txBody>
                    <a:bodyPr/>
                    <a:lstStyle/>
                    <a:p>
                      <a:r>
                        <a:rPr lang="en-US" sz="1600">
                          <a:solidFill>
                            <a:schemeClr val="bg1"/>
                          </a:solidFill>
                          <a:latin typeface="Arial" panose="020B0604020202020204" pitchFamily="34" charset="0"/>
                          <a:cs typeface="Arial" panose="020B0604020202020204" pitchFamily="34" charset="0"/>
                        </a:rPr>
                        <a:t>Description</a:t>
                      </a:r>
                    </a:p>
                  </a:txBody>
                  <a:tcPr>
                    <a:lnL w="28575" cap="flat" cmpd="sng" algn="ctr">
                      <a:solidFill>
                        <a:schemeClr val="bg1"/>
                      </a:solidFill>
                      <a:prstDash val="solid"/>
                      <a:round/>
                      <a:headEnd type="none" w="med" len="med"/>
                      <a:tailEnd type="none" w="med" len="med"/>
                    </a:lnL>
                    <a:lnR>
                      <a:noFill/>
                    </a:lnR>
                    <a:lnT w="12700" cmpd="sng">
                      <a:noFill/>
                    </a:lnT>
                    <a:lnB w="12700" cmpd="sng">
                      <a:noFill/>
                    </a:lnB>
                    <a:lnTlToBr w="12700" cmpd="sng">
                      <a:noFill/>
                      <a:prstDash val="solid"/>
                    </a:lnTlToBr>
                    <a:lnBlToTr w="12700" cmpd="sng">
                      <a:noFill/>
                      <a:prstDash val="solid"/>
                    </a:lnBlToTr>
                    <a:solidFill>
                      <a:srgbClr val="06205C"/>
                    </a:solidFill>
                  </a:tcPr>
                </a:tc>
                <a:extLst>
                  <a:ext uri="{0D108BD9-81ED-4DB2-BD59-A6C34878D82A}">
                    <a16:rowId xmlns:a16="http://schemas.microsoft.com/office/drawing/2014/main" val="1677795317"/>
                  </a:ext>
                </a:extLst>
              </a:tr>
              <a:tr h="623136">
                <a:tc>
                  <a:txBody>
                    <a:bodyPr/>
                    <a:lstStyle/>
                    <a:p>
                      <a:r>
                        <a:rPr lang="en-US" sz="1600">
                          <a:latin typeface="Arial" panose="020B0604020202020204" pitchFamily="34" charset="0"/>
                          <a:cs typeface="Arial" panose="020B0604020202020204" pitchFamily="34" charset="0"/>
                        </a:rPr>
                        <a:t>Per-mile state sales taxes on newly purchased and leased vehicles​</a:t>
                      </a:r>
                    </a:p>
                  </a:txBody>
                  <a:tcPr>
                    <a:lnR w="28575" cap="flat" cmpd="sng" algn="ctr">
                      <a:solidFill>
                        <a:schemeClr val="bg1"/>
                      </a:solidFill>
                      <a:prstDash val="solid"/>
                      <a:round/>
                      <a:headEnd type="none" w="med" len="med"/>
                      <a:tailEnd type="none" w="med" len="med"/>
                    </a:lnR>
                    <a:lnT w="12700" cmpd="sng">
                      <a:noFill/>
                    </a:lnT>
                    <a:solidFill>
                      <a:schemeClr val="bg1">
                        <a:alpha val="20000"/>
                      </a:schemeClr>
                    </a:solidFill>
                  </a:tcPr>
                </a:tc>
                <a:tc>
                  <a:txBody>
                    <a:bodyPr/>
                    <a:lstStyle/>
                    <a:p>
                      <a:r>
                        <a:rPr lang="en-US" sz="1600">
                          <a:latin typeface="Arial" panose="020B0604020202020204" pitchFamily="34" charset="0"/>
                          <a:cs typeface="Arial" panose="020B0604020202020204" pitchFamily="34" charset="0"/>
                        </a:rPr>
                        <a:t>State sales taxes on newly acquired vehicles are converted to per-mile taxes, assessed over a defined timeframe (e.g., the first three years a vehicle is driven after acquisition).​</a:t>
                      </a:r>
                    </a:p>
                  </a:txBody>
                  <a:tcPr>
                    <a:lnL w="28575" cap="flat" cmpd="sng" algn="ctr">
                      <a:solidFill>
                        <a:schemeClr val="bg1"/>
                      </a:solidFill>
                      <a:prstDash val="solid"/>
                      <a:round/>
                      <a:headEnd type="none" w="med" len="med"/>
                      <a:tailEnd type="none" w="med" len="med"/>
                    </a:lnL>
                    <a:lnT w="12700" cmpd="sng">
                      <a:noFill/>
                    </a:lnT>
                    <a:solidFill>
                      <a:schemeClr val="bg1">
                        <a:alpha val="20000"/>
                      </a:schemeClr>
                    </a:solidFill>
                  </a:tcPr>
                </a:tc>
                <a:extLst>
                  <a:ext uri="{0D108BD9-81ED-4DB2-BD59-A6C34878D82A}">
                    <a16:rowId xmlns:a16="http://schemas.microsoft.com/office/drawing/2014/main" val="900371110"/>
                  </a:ext>
                </a:extLst>
              </a:tr>
              <a:tr h="635585">
                <a:tc>
                  <a:txBody>
                    <a:bodyPr/>
                    <a:lstStyle/>
                    <a:p>
                      <a:r>
                        <a:rPr lang="en-US" sz="1600">
                          <a:latin typeface="Arial" panose="020B0604020202020204" pitchFamily="34" charset="0"/>
                          <a:cs typeface="Arial" panose="020B0604020202020204" pitchFamily="34" charset="0"/>
                        </a:rPr>
                        <a:t>Per-mile annual vehicle registration fees​</a:t>
                      </a:r>
                    </a:p>
                  </a:txBody>
                  <a:tcPr>
                    <a:lnR w="28575" cap="flat" cmpd="sng" algn="ctr">
                      <a:solidFill>
                        <a:schemeClr val="bg1"/>
                      </a:solidFill>
                      <a:prstDash val="solid"/>
                      <a:round/>
                      <a:headEnd type="none" w="med" len="med"/>
                      <a:tailEnd type="none" w="med" len="med"/>
                    </a:lnR>
                    <a:lnB>
                      <a:noFill/>
                    </a:lnB>
                    <a:solidFill>
                      <a:srgbClr val="BDE4FF"/>
                    </a:solidFill>
                  </a:tcPr>
                </a:tc>
                <a:tc>
                  <a:txBody>
                    <a:bodyPr/>
                    <a:lstStyle/>
                    <a:p>
                      <a:r>
                        <a:rPr lang="en-US" sz="1600">
                          <a:latin typeface="Arial" panose="020B0604020202020204" pitchFamily="34" charset="0"/>
                          <a:cs typeface="Arial" panose="020B0604020202020204" pitchFamily="34" charset="0"/>
                        </a:rPr>
                        <a:t>Annual vehicle registration fees are converted to per-mile fees, assessed over a year.​</a:t>
                      </a:r>
                    </a:p>
                  </a:txBody>
                  <a:tcPr>
                    <a:lnL w="28575" cap="flat" cmpd="sng" algn="ctr">
                      <a:solidFill>
                        <a:schemeClr val="bg1"/>
                      </a:solidFill>
                      <a:prstDash val="solid"/>
                      <a:round/>
                      <a:headEnd type="none" w="med" len="med"/>
                      <a:tailEnd type="none" w="med" len="med"/>
                    </a:lnL>
                    <a:lnB>
                      <a:noFill/>
                    </a:lnB>
                    <a:solidFill>
                      <a:srgbClr val="BDE4FF"/>
                    </a:solidFill>
                  </a:tcPr>
                </a:tc>
                <a:extLst>
                  <a:ext uri="{0D108BD9-81ED-4DB2-BD59-A6C34878D82A}">
                    <a16:rowId xmlns:a16="http://schemas.microsoft.com/office/drawing/2014/main" val="4202828905"/>
                  </a:ext>
                </a:extLst>
              </a:tr>
              <a:tr h="635585">
                <a:tc>
                  <a:txBody>
                    <a:bodyPr/>
                    <a:lstStyle/>
                    <a:p>
                      <a:r>
                        <a:rPr lang="en-US" sz="1600">
                          <a:latin typeface="Arial" panose="020B0604020202020204" pitchFamily="34" charset="0"/>
                          <a:cs typeface="Arial" panose="020B0604020202020204" pitchFamily="34" charset="0"/>
                        </a:rPr>
                        <a:t>Per-mile personal property taxes on owned vehicles​</a:t>
                      </a:r>
                    </a:p>
                  </a:txBody>
                  <a:tcPr>
                    <a:lnL>
                      <a:noFill/>
                    </a:lnL>
                    <a:lnR w="28575" cap="flat" cmpd="sng" algn="ctr">
                      <a:noFill/>
                      <a:prstDash val="solid"/>
                      <a:round/>
                      <a:headEnd type="none" w="med" len="med"/>
                      <a:tailEnd type="none" w="med" len="med"/>
                    </a:lnR>
                    <a:lnT>
                      <a:noFill/>
                    </a:lnT>
                    <a:lnB w="28575" cap="flat" cmpd="sng" algn="ctr">
                      <a:solidFill>
                        <a:srgbClr val="113052"/>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r>
                        <a:rPr lang="en-US" sz="1600">
                          <a:latin typeface="Arial" panose="020B0604020202020204" pitchFamily="34" charset="0"/>
                          <a:cs typeface="Arial" panose="020B0604020202020204" pitchFamily="34" charset="0"/>
                        </a:rPr>
                        <a:t>Annual personal property taxes on owned and leased vehicles are converted to per-mile fees, assessed over a year.​</a:t>
                      </a:r>
                    </a:p>
                  </a:txBody>
                  <a:tcPr>
                    <a:lnL w="28575" cap="flat" cmpd="sng" algn="ctr">
                      <a:noFill/>
                      <a:prstDash val="solid"/>
                      <a:round/>
                      <a:headEnd type="none" w="med" len="med"/>
                      <a:tailEnd type="none" w="med" len="med"/>
                    </a:lnL>
                    <a:lnR>
                      <a:noFill/>
                    </a:lnR>
                    <a:lnT>
                      <a:noFill/>
                    </a:lnT>
                    <a:lnB w="28575" cap="flat" cmpd="sng" algn="ctr">
                      <a:solidFill>
                        <a:srgbClr val="113052"/>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extLst>
                  <a:ext uri="{0D108BD9-81ED-4DB2-BD59-A6C34878D82A}">
                    <a16:rowId xmlns:a16="http://schemas.microsoft.com/office/drawing/2014/main" val="3201258703"/>
                  </a:ext>
                </a:extLst>
              </a:tr>
              <a:tr h="635585">
                <a:tc>
                  <a:txBody>
                    <a:bodyPr/>
                    <a:lstStyle/>
                    <a:p>
                      <a:r>
                        <a:rPr lang="en-US" sz="1600">
                          <a:latin typeface="Arial" panose="020B0604020202020204" pitchFamily="34" charset="0"/>
                          <a:cs typeface="Arial" panose="020B0604020202020204" pitchFamily="34" charset="0"/>
                        </a:rPr>
                        <a:t>Pay-per-mile car insurance​</a:t>
                      </a:r>
                    </a:p>
                  </a:txBody>
                  <a:tcPr>
                    <a:lnR w="28575" cap="flat" cmpd="sng" algn="ctr">
                      <a:solidFill>
                        <a:schemeClr val="bg1"/>
                      </a:solidFill>
                      <a:prstDash val="solid"/>
                      <a:round/>
                      <a:headEnd type="none" w="med" len="med"/>
                      <a:tailEnd type="none" w="med" len="med"/>
                    </a:lnR>
                    <a:lnT w="28575" cap="flat" cmpd="sng" algn="ctr">
                      <a:solidFill>
                        <a:srgbClr val="113052"/>
                      </a:solidFill>
                      <a:prstDash val="solid"/>
                      <a:round/>
                      <a:headEnd type="none" w="med" len="med"/>
                      <a:tailEnd type="none" w="med" len="med"/>
                    </a:lnT>
                    <a:solidFill>
                      <a:srgbClr val="BDE4FF"/>
                    </a:solidFill>
                  </a:tcPr>
                </a:tc>
                <a:tc>
                  <a:txBody>
                    <a:bodyPr/>
                    <a:lstStyle/>
                    <a:p>
                      <a:r>
                        <a:rPr lang="en-US" sz="1600">
                          <a:latin typeface="Arial" panose="020B0604020202020204" pitchFamily="34" charset="0"/>
                          <a:cs typeface="Arial" panose="020B0604020202020204" pitchFamily="34" charset="0"/>
                        </a:rPr>
                        <a:t>A small portion of drivers’ insurance premium is paid as a baseline rate, with the remainder being variable based on mileage driven.​</a:t>
                      </a:r>
                    </a:p>
                  </a:txBody>
                  <a:tcPr>
                    <a:lnL w="28575" cap="flat" cmpd="sng" algn="ctr">
                      <a:solidFill>
                        <a:schemeClr val="bg1"/>
                      </a:solidFill>
                      <a:prstDash val="solid"/>
                      <a:round/>
                      <a:headEnd type="none" w="med" len="med"/>
                      <a:tailEnd type="none" w="med" len="med"/>
                    </a:lnL>
                    <a:lnT w="28575" cap="flat" cmpd="sng" algn="ctr">
                      <a:solidFill>
                        <a:srgbClr val="113052"/>
                      </a:solidFill>
                      <a:prstDash val="solid"/>
                      <a:round/>
                      <a:headEnd type="none" w="med" len="med"/>
                      <a:tailEnd type="none" w="med" len="med"/>
                    </a:lnT>
                    <a:solidFill>
                      <a:srgbClr val="BDE4FF"/>
                    </a:solidFill>
                  </a:tcPr>
                </a:tc>
                <a:extLst>
                  <a:ext uri="{0D108BD9-81ED-4DB2-BD59-A6C34878D82A}">
                    <a16:rowId xmlns:a16="http://schemas.microsoft.com/office/drawing/2014/main" val="202404294"/>
                  </a:ext>
                </a:extLst>
              </a:tr>
              <a:tr h="635585">
                <a:tc>
                  <a:txBody>
                    <a:bodyPr/>
                    <a:lstStyle/>
                    <a:p>
                      <a:r>
                        <a:rPr lang="en-US" sz="1600">
                          <a:latin typeface="Arial" panose="020B0604020202020204" pitchFamily="34" charset="0"/>
                          <a:cs typeface="Arial" panose="020B0604020202020204" pitchFamily="34" charset="0"/>
                        </a:rPr>
                        <a:t>Parking cash-out​</a:t>
                      </a:r>
                    </a:p>
                  </a:txBody>
                  <a:tcPr>
                    <a:lnR w="28575" cap="flat" cmpd="sng" algn="ctr">
                      <a:solidFill>
                        <a:schemeClr val="bg1"/>
                      </a:solidFill>
                      <a:prstDash val="solid"/>
                      <a:round/>
                      <a:headEnd type="none" w="med" len="med"/>
                      <a:tailEnd type="none" w="med" len="med"/>
                    </a:lnR>
                    <a:noFill/>
                  </a:tcPr>
                </a:tc>
                <a:tc>
                  <a:txBody>
                    <a:bodyPr/>
                    <a:lstStyle/>
                    <a:p>
                      <a:r>
                        <a:rPr lang="en-US" sz="1600">
                          <a:latin typeface="Arial" panose="020B0604020202020204" pitchFamily="34" charset="0"/>
                          <a:cs typeface="Arial" panose="020B0604020202020204" pitchFamily="34" charset="0"/>
                        </a:rPr>
                        <a:t>Employers that provide free parking at work offer employees a new option to take an equivalently-valued benefit in the form of employer-paid transit and a taxable cash payment on a monthly or daily basis.​</a:t>
                      </a:r>
                    </a:p>
                  </a:txBody>
                  <a:tcPr>
                    <a:lnL w="28575" cap="flat" cmpd="sng" algn="ctr">
                      <a:solidFill>
                        <a:schemeClr val="bg1"/>
                      </a:solidFill>
                      <a:prstDash val="solid"/>
                      <a:round/>
                      <a:headEnd type="none" w="med" len="med"/>
                      <a:tailEnd type="none" w="med" len="med"/>
                    </a:lnL>
                    <a:noFill/>
                  </a:tcPr>
                </a:tc>
                <a:extLst>
                  <a:ext uri="{0D108BD9-81ED-4DB2-BD59-A6C34878D82A}">
                    <a16:rowId xmlns:a16="http://schemas.microsoft.com/office/drawing/2014/main" val="3185369537"/>
                  </a:ext>
                </a:extLst>
              </a:tr>
              <a:tr h="635585">
                <a:tc>
                  <a:txBody>
                    <a:bodyPr/>
                    <a:lstStyle/>
                    <a:p>
                      <a:r>
                        <a:rPr lang="en-US" sz="1600">
                          <a:latin typeface="Arial" panose="020B0604020202020204" pitchFamily="34" charset="0"/>
                          <a:cs typeface="Arial" panose="020B0604020202020204" pitchFamily="34" charset="0"/>
                        </a:rPr>
                        <a:t>Per-mile monthly vehicle lease depreciation charges​</a:t>
                      </a:r>
                    </a:p>
                  </a:txBody>
                  <a:tcPr>
                    <a:lnR w="28575" cap="flat" cmpd="sng" algn="ctr">
                      <a:solidFill>
                        <a:schemeClr val="bg1"/>
                      </a:solidFill>
                      <a:prstDash val="solid"/>
                      <a:round/>
                      <a:headEnd type="none" w="med" len="med"/>
                      <a:tailEnd type="none" w="med" len="med"/>
                    </a:lnR>
                    <a:lnB w="12700" cmpd="sng">
                      <a:noFill/>
                    </a:lnB>
                    <a:solidFill>
                      <a:srgbClr val="BDE4FF"/>
                    </a:solidFill>
                  </a:tcPr>
                </a:tc>
                <a:tc>
                  <a:txBody>
                    <a:bodyPr/>
                    <a:lstStyle/>
                    <a:p>
                      <a:r>
                        <a:rPr lang="en-US" sz="1600">
                          <a:latin typeface="Arial" panose="020B0604020202020204" pitchFamily="34" charset="0"/>
                          <a:cs typeface="Arial" panose="020B0604020202020204" pitchFamily="34" charset="0"/>
                        </a:rPr>
                        <a:t>A portion of fixed monthly vehicle lease charges is converted to per-mile fees to reflect the share of vehicle depreciation attributable to driving mileage.​</a:t>
                      </a:r>
                    </a:p>
                  </a:txBody>
                  <a:tcPr>
                    <a:lnL w="28575" cap="flat" cmpd="sng" algn="ctr">
                      <a:solidFill>
                        <a:schemeClr val="bg1"/>
                      </a:solidFill>
                      <a:prstDash val="solid"/>
                      <a:round/>
                      <a:headEnd type="none" w="med" len="med"/>
                      <a:tailEnd type="none" w="med" len="med"/>
                    </a:lnL>
                    <a:lnB w="12700" cmpd="sng">
                      <a:noFill/>
                    </a:lnB>
                    <a:solidFill>
                      <a:srgbClr val="BDE4FF"/>
                    </a:solidFill>
                  </a:tcPr>
                </a:tc>
                <a:extLst>
                  <a:ext uri="{0D108BD9-81ED-4DB2-BD59-A6C34878D82A}">
                    <a16:rowId xmlns:a16="http://schemas.microsoft.com/office/drawing/2014/main" val="1004786393"/>
                  </a:ext>
                </a:extLst>
              </a:tr>
            </a:tbl>
          </a:graphicData>
        </a:graphic>
      </p:graphicFrame>
    </p:spTree>
    <p:extLst>
      <p:ext uri="{BB962C8B-B14F-4D97-AF65-F5344CB8AC3E}">
        <p14:creationId xmlns:p14="http://schemas.microsoft.com/office/powerpoint/2010/main" val="2719727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lide Number Placeholder 3">
            <a:extLst>
              <a:ext uri="{FF2B5EF4-FFF2-40B4-BE49-F238E27FC236}">
                <a16:creationId xmlns:a16="http://schemas.microsoft.com/office/drawing/2014/main" id="{439EFF0C-ABC8-718E-9F5B-41F40CBC4C8D}"/>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B8DCDAE-849F-4278-A3B6-126065245978}" type="slidenum">
              <a:rPr kumimoji="0" lang="en-US" sz="1200" b="0" i="0" u="none" strike="noStrike" kern="1200" cap="none" spc="0" normalizeH="0" baseline="0" noProof="0" smtClean="0">
                <a:ln>
                  <a:noFill/>
                </a:ln>
                <a:solidFill>
                  <a:prstClr val="white"/>
                </a:solidFill>
                <a:effectLst/>
                <a:uLnTx/>
                <a:uFillTx/>
                <a:latin typeface="Calibri" panose="020F0502020204030204"/>
              </a:rPr>
              <a:pPr marL="0" marR="0" lvl="0" indent="0" algn="r" defTabSz="914400" rtl="0" eaLnBrk="1" fontAlgn="auto" latinLnBrk="0" hangingPunct="1">
                <a:lnSpc>
                  <a:spcPct val="100000"/>
                </a:lnSpc>
                <a:spcBef>
                  <a:spcPts val="0"/>
                </a:spcBef>
                <a:spcAft>
                  <a:spcPts val="600"/>
                </a:spcAft>
                <a:buClrTx/>
                <a:buSzTx/>
                <a:buFontTx/>
                <a:buNone/>
                <a:tabLst/>
                <a:defRPr/>
              </a:pPr>
              <a:t>6</a:t>
            </a:fld>
            <a:endParaRPr kumimoji="0" lang="en-US" sz="1200" b="0" i="0" u="none" strike="noStrike" kern="1200" cap="none" spc="0" normalizeH="0" baseline="0" noProof="0">
              <a:ln>
                <a:noFill/>
              </a:ln>
              <a:solidFill>
                <a:prstClr val="white"/>
              </a:solidFill>
              <a:effectLst/>
              <a:uLnTx/>
              <a:uFillTx/>
              <a:latin typeface="Calibri" panose="020F0502020204030204"/>
            </a:endParaRPr>
          </a:p>
        </p:txBody>
      </p:sp>
      <p:sp>
        <p:nvSpPr>
          <p:cNvPr id="4" name="Rectangle: Rounded Corners 3">
            <a:extLst>
              <a:ext uri="{FF2B5EF4-FFF2-40B4-BE49-F238E27FC236}">
                <a16:creationId xmlns:a16="http://schemas.microsoft.com/office/drawing/2014/main" id="{1CC041FC-E4A8-69FC-EA10-F8238FA78D52}"/>
              </a:ext>
            </a:extLst>
          </p:cNvPr>
          <p:cNvSpPr/>
          <p:nvPr/>
        </p:nvSpPr>
        <p:spPr>
          <a:xfrm>
            <a:off x="9665107" y="3475084"/>
            <a:ext cx="2045784" cy="791630"/>
          </a:xfrm>
          <a:prstGeom prst="roundRect">
            <a:avLst/>
          </a:prstGeom>
          <a:solidFill>
            <a:srgbClr val="7DE2FF"/>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Arial"/>
                <a:ea typeface="Roboto Light"/>
                <a:cs typeface="Arial"/>
              </a:rPr>
              <a:t>VMT Reduced by State</a:t>
            </a:r>
          </a:p>
        </p:txBody>
      </p:sp>
      <p:sp>
        <p:nvSpPr>
          <p:cNvPr id="5" name="Rectangle: Rounded Corners 4">
            <a:extLst>
              <a:ext uri="{FF2B5EF4-FFF2-40B4-BE49-F238E27FC236}">
                <a16:creationId xmlns:a16="http://schemas.microsoft.com/office/drawing/2014/main" id="{E52F0294-8E32-F555-0717-B1DD373C65A6}"/>
              </a:ext>
            </a:extLst>
          </p:cNvPr>
          <p:cNvSpPr/>
          <p:nvPr/>
        </p:nvSpPr>
        <p:spPr>
          <a:xfrm>
            <a:off x="5251654" y="3538692"/>
            <a:ext cx="2045784" cy="791630"/>
          </a:xfrm>
          <a:prstGeom prst="roundRect">
            <a:avLst/>
          </a:prstGeom>
          <a:solidFill>
            <a:srgbClr val="06205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latin typeface="Arial" panose="020B0604020202020204" pitchFamily="34" charset="0"/>
                <a:ea typeface="Roboto Light"/>
                <a:cs typeface="Arial" panose="020B0604020202020204" pitchFamily="34" charset="0"/>
              </a:rPr>
              <a:t>Elasticity Models </a:t>
            </a:r>
          </a:p>
        </p:txBody>
      </p:sp>
      <p:sp>
        <p:nvSpPr>
          <p:cNvPr id="7" name="Rectangle: Rounded Corners 6">
            <a:extLst>
              <a:ext uri="{FF2B5EF4-FFF2-40B4-BE49-F238E27FC236}">
                <a16:creationId xmlns:a16="http://schemas.microsoft.com/office/drawing/2014/main" id="{53DB89F0-D71E-A89C-B40E-F4AC9F09F47D}"/>
              </a:ext>
            </a:extLst>
          </p:cNvPr>
          <p:cNvSpPr/>
          <p:nvPr/>
        </p:nvSpPr>
        <p:spPr>
          <a:xfrm>
            <a:off x="5251654" y="4482434"/>
            <a:ext cx="2045784" cy="791630"/>
          </a:xfrm>
          <a:prstGeom prst="roundRect">
            <a:avLst/>
          </a:prstGeom>
          <a:solidFill>
            <a:srgbClr val="7DE2FF"/>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solidFill>
                  <a:schemeClr val="tx1"/>
                </a:solidFill>
                <a:latin typeface="Arial" panose="020B0604020202020204" pitchFamily="34" charset="0"/>
                <a:ea typeface="Roboto Light" panose="02000000000000000000" pitchFamily="2" charset="0"/>
                <a:cs typeface="Arial" panose="020B0604020202020204" pitchFamily="34" charset="0"/>
              </a:rPr>
              <a:t>Elasticity Factors</a:t>
            </a:r>
          </a:p>
        </p:txBody>
      </p:sp>
      <p:sp>
        <p:nvSpPr>
          <p:cNvPr id="8" name="Rectangle: Rounded Corners 7">
            <a:extLst>
              <a:ext uri="{FF2B5EF4-FFF2-40B4-BE49-F238E27FC236}">
                <a16:creationId xmlns:a16="http://schemas.microsoft.com/office/drawing/2014/main" id="{F3A27FB3-C533-51DA-D2CE-40561F82089D}"/>
              </a:ext>
            </a:extLst>
          </p:cNvPr>
          <p:cNvSpPr/>
          <p:nvPr/>
        </p:nvSpPr>
        <p:spPr>
          <a:xfrm>
            <a:off x="5251654" y="2581772"/>
            <a:ext cx="2045784" cy="791630"/>
          </a:xfrm>
          <a:prstGeom prst="roundRect">
            <a:avLst/>
          </a:prstGeom>
          <a:solidFill>
            <a:srgbClr val="7DE2FF"/>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solidFill>
                  <a:schemeClr val="tx1"/>
                </a:solidFill>
                <a:latin typeface="Arial" panose="020B0604020202020204" pitchFamily="34" charset="0"/>
                <a:ea typeface="Roboto Light" panose="02000000000000000000" pitchFamily="2" charset="0"/>
                <a:cs typeface="Arial" panose="020B0604020202020204" pitchFamily="34" charset="0"/>
              </a:rPr>
              <a:t>Change in Cost Per Mile or Trip from Scenarios</a:t>
            </a:r>
          </a:p>
        </p:txBody>
      </p:sp>
      <p:sp>
        <p:nvSpPr>
          <p:cNvPr id="10" name="Rectangle: Rounded Corners 9">
            <a:extLst>
              <a:ext uri="{FF2B5EF4-FFF2-40B4-BE49-F238E27FC236}">
                <a16:creationId xmlns:a16="http://schemas.microsoft.com/office/drawing/2014/main" id="{5428D455-2D25-C6F4-EB9D-D5C2F00AEB42}"/>
              </a:ext>
            </a:extLst>
          </p:cNvPr>
          <p:cNvSpPr/>
          <p:nvPr/>
        </p:nvSpPr>
        <p:spPr>
          <a:xfrm>
            <a:off x="5251654" y="1631680"/>
            <a:ext cx="2045784" cy="791630"/>
          </a:xfrm>
          <a:prstGeom prst="roundRect">
            <a:avLst/>
          </a:prstGeom>
          <a:solidFill>
            <a:srgbClr val="06205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latin typeface="Arial" panose="020B0604020202020204" pitchFamily="34" charset="0"/>
                <a:ea typeface="Roboto Light" panose="02000000000000000000" pitchFamily="2" charset="0"/>
                <a:cs typeface="Arial" panose="020B0604020202020204" pitchFamily="34" charset="0"/>
              </a:rPr>
              <a:t>Scenario Cost </a:t>
            </a:r>
            <a:br>
              <a:rPr lang="en-US" sz="1600">
                <a:latin typeface="Arial" panose="020B0604020202020204" pitchFamily="34" charset="0"/>
                <a:ea typeface="Roboto Light" panose="02000000000000000000" pitchFamily="2" charset="0"/>
                <a:cs typeface="Arial" panose="020B0604020202020204" pitchFamily="34" charset="0"/>
              </a:rPr>
            </a:br>
            <a:r>
              <a:rPr lang="en-US" sz="1600">
                <a:latin typeface="Arial" panose="020B0604020202020204" pitchFamily="34" charset="0"/>
                <a:ea typeface="Roboto Light" panose="02000000000000000000" pitchFamily="2" charset="0"/>
                <a:cs typeface="Arial" panose="020B0604020202020204" pitchFamily="34" charset="0"/>
              </a:rPr>
              <a:t>Models </a:t>
            </a:r>
          </a:p>
        </p:txBody>
      </p:sp>
      <p:sp>
        <p:nvSpPr>
          <p:cNvPr id="11" name="Rectangle: Rounded Corners 10">
            <a:extLst>
              <a:ext uri="{FF2B5EF4-FFF2-40B4-BE49-F238E27FC236}">
                <a16:creationId xmlns:a16="http://schemas.microsoft.com/office/drawing/2014/main" id="{9CEA4320-5022-659E-43F0-841792819F03}"/>
              </a:ext>
            </a:extLst>
          </p:cNvPr>
          <p:cNvSpPr/>
          <p:nvPr/>
        </p:nvSpPr>
        <p:spPr>
          <a:xfrm>
            <a:off x="3044889" y="2588273"/>
            <a:ext cx="2045784" cy="791630"/>
          </a:xfrm>
          <a:prstGeom prst="roundRect">
            <a:avLst/>
          </a:prstGeom>
          <a:solidFill>
            <a:srgbClr val="06205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latin typeface="Arial" panose="020B0604020202020204" pitchFamily="34" charset="0"/>
                <a:ea typeface="Roboto Light" panose="02000000000000000000" pitchFamily="2" charset="0"/>
                <a:cs typeface="Arial" panose="020B0604020202020204" pitchFamily="34" charset="0"/>
              </a:rPr>
              <a:t>Baseline Cost Forecast Model </a:t>
            </a:r>
          </a:p>
        </p:txBody>
      </p:sp>
      <p:sp>
        <p:nvSpPr>
          <p:cNvPr id="12" name="Rectangle: Rounded Corners 11">
            <a:extLst>
              <a:ext uri="{FF2B5EF4-FFF2-40B4-BE49-F238E27FC236}">
                <a16:creationId xmlns:a16="http://schemas.microsoft.com/office/drawing/2014/main" id="{EC00E2B8-3C9B-4A5A-FB75-B7611A832485}"/>
              </a:ext>
            </a:extLst>
          </p:cNvPr>
          <p:cNvSpPr/>
          <p:nvPr/>
        </p:nvSpPr>
        <p:spPr>
          <a:xfrm>
            <a:off x="2790889" y="1455570"/>
            <a:ext cx="2388684" cy="980440"/>
          </a:xfrm>
          <a:prstGeom prst="roundRect">
            <a:avLst/>
          </a:prstGeom>
          <a:solidFill>
            <a:srgbClr val="7DE2FF"/>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latin typeface="Arial"/>
                <a:ea typeface="Roboto Light"/>
                <a:cs typeface="Arial"/>
              </a:rPr>
              <a:t>Fuel Cost Data (with Option to Add Maintenance Cost)</a:t>
            </a:r>
          </a:p>
        </p:txBody>
      </p:sp>
      <p:sp>
        <p:nvSpPr>
          <p:cNvPr id="18" name="Rectangle: Rounded Corners 17">
            <a:extLst>
              <a:ext uri="{FF2B5EF4-FFF2-40B4-BE49-F238E27FC236}">
                <a16:creationId xmlns:a16="http://schemas.microsoft.com/office/drawing/2014/main" id="{1785C9CB-0D26-988F-5485-E7432179FBB5}"/>
              </a:ext>
            </a:extLst>
          </p:cNvPr>
          <p:cNvSpPr/>
          <p:nvPr/>
        </p:nvSpPr>
        <p:spPr>
          <a:xfrm>
            <a:off x="5251654" y="667919"/>
            <a:ext cx="2045784" cy="791630"/>
          </a:xfrm>
          <a:prstGeom prst="roundRect">
            <a:avLst/>
          </a:prstGeom>
          <a:solidFill>
            <a:srgbClr val="7DE2FF"/>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solidFill>
                  <a:schemeClr val="tx1"/>
                </a:solidFill>
                <a:latin typeface="Arial" panose="020B0604020202020204" pitchFamily="34" charset="0"/>
                <a:ea typeface="Roboto Light" panose="02000000000000000000" pitchFamily="2" charset="0"/>
                <a:cs typeface="Arial" panose="020B0604020202020204" pitchFamily="34" charset="0"/>
              </a:rPr>
              <a:t>Input Data on Fixed Costs and Pricing</a:t>
            </a:r>
          </a:p>
        </p:txBody>
      </p:sp>
      <p:sp>
        <p:nvSpPr>
          <p:cNvPr id="19" name="Rectangle: Rounded Corners 18">
            <a:extLst>
              <a:ext uri="{FF2B5EF4-FFF2-40B4-BE49-F238E27FC236}">
                <a16:creationId xmlns:a16="http://schemas.microsoft.com/office/drawing/2014/main" id="{2508D5FB-1B24-D15B-31AC-D7C0C3317C03}"/>
              </a:ext>
            </a:extLst>
          </p:cNvPr>
          <p:cNvSpPr/>
          <p:nvPr/>
        </p:nvSpPr>
        <p:spPr>
          <a:xfrm>
            <a:off x="3044965" y="4492562"/>
            <a:ext cx="2045784" cy="791630"/>
          </a:xfrm>
          <a:prstGeom prst="roundRect">
            <a:avLst/>
          </a:prstGeom>
          <a:solidFill>
            <a:srgbClr val="7DE2FF"/>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solidFill>
                  <a:schemeClr val="tx1"/>
                </a:solidFill>
                <a:latin typeface="Arial" panose="020B0604020202020204" pitchFamily="34" charset="0"/>
                <a:ea typeface="Roboto Light" panose="02000000000000000000" pitchFamily="2" charset="0"/>
                <a:cs typeface="Arial" panose="020B0604020202020204" pitchFamily="34" charset="0"/>
              </a:rPr>
              <a:t>Baseline VMT </a:t>
            </a:r>
            <a:br>
              <a:rPr lang="en-US" sz="1600">
                <a:solidFill>
                  <a:schemeClr val="tx1"/>
                </a:solidFill>
                <a:latin typeface="Arial" panose="020B0604020202020204" pitchFamily="34" charset="0"/>
                <a:ea typeface="Roboto Light" panose="02000000000000000000" pitchFamily="2" charset="0"/>
                <a:cs typeface="Arial" panose="020B0604020202020204" pitchFamily="34" charset="0"/>
              </a:rPr>
            </a:br>
            <a:r>
              <a:rPr lang="en-US" sz="1600">
                <a:solidFill>
                  <a:schemeClr val="tx1"/>
                </a:solidFill>
                <a:latin typeface="Arial" panose="020B0604020202020204" pitchFamily="34" charset="0"/>
                <a:ea typeface="Roboto Light" panose="02000000000000000000" pitchFamily="2" charset="0"/>
                <a:cs typeface="Arial" panose="020B0604020202020204" pitchFamily="34" charset="0"/>
              </a:rPr>
              <a:t>by State</a:t>
            </a:r>
          </a:p>
        </p:txBody>
      </p:sp>
      <p:sp>
        <p:nvSpPr>
          <p:cNvPr id="22" name="Rectangle: Rounded Corners 21">
            <a:extLst>
              <a:ext uri="{FF2B5EF4-FFF2-40B4-BE49-F238E27FC236}">
                <a16:creationId xmlns:a16="http://schemas.microsoft.com/office/drawing/2014/main" id="{5CFC494C-EABF-D8E3-21B9-CF5C06030844}"/>
              </a:ext>
            </a:extLst>
          </p:cNvPr>
          <p:cNvSpPr/>
          <p:nvPr/>
        </p:nvSpPr>
        <p:spPr>
          <a:xfrm>
            <a:off x="3044965" y="3538692"/>
            <a:ext cx="2045784" cy="791630"/>
          </a:xfrm>
          <a:prstGeom prst="roundRect">
            <a:avLst/>
          </a:prstGeom>
          <a:solidFill>
            <a:srgbClr val="7DE2FF"/>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solidFill>
                  <a:schemeClr val="tx1"/>
                </a:solidFill>
                <a:latin typeface="Arial" panose="020B0604020202020204" pitchFamily="34" charset="0"/>
                <a:ea typeface="Roboto Light" panose="02000000000000000000" pitchFamily="2" charset="0"/>
                <a:cs typeface="Arial" panose="020B0604020202020204" pitchFamily="34" charset="0"/>
              </a:rPr>
              <a:t>Baseline Cost Per Mile and Trip by State</a:t>
            </a:r>
          </a:p>
        </p:txBody>
      </p:sp>
      <p:sp>
        <p:nvSpPr>
          <p:cNvPr id="23" name="Rectangle: Rounded Corners 22">
            <a:extLst>
              <a:ext uri="{FF2B5EF4-FFF2-40B4-BE49-F238E27FC236}">
                <a16:creationId xmlns:a16="http://schemas.microsoft.com/office/drawing/2014/main" id="{E14316C8-9F62-BC36-7611-8BAAD65A8814}"/>
              </a:ext>
            </a:extLst>
          </p:cNvPr>
          <p:cNvSpPr/>
          <p:nvPr/>
        </p:nvSpPr>
        <p:spPr>
          <a:xfrm>
            <a:off x="9665107" y="4418825"/>
            <a:ext cx="2045784" cy="791630"/>
          </a:xfrm>
          <a:prstGeom prst="roundRect">
            <a:avLst/>
          </a:prstGeom>
          <a:solidFill>
            <a:srgbClr val="06205C"/>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latin typeface="Arial" panose="020B0604020202020204" pitchFamily="34" charset="0"/>
                <a:ea typeface="Roboto Light" panose="02000000000000000000" pitchFamily="2" charset="0"/>
                <a:cs typeface="Arial" panose="020B0604020202020204" pitchFamily="34" charset="0"/>
              </a:rPr>
              <a:t>Effect Models</a:t>
            </a:r>
          </a:p>
        </p:txBody>
      </p:sp>
      <p:sp>
        <p:nvSpPr>
          <p:cNvPr id="27" name="Rectangle: Rounded Corners 26">
            <a:extLst>
              <a:ext uri="{FF2B5EF4-FFF2-40B4-BE49-F238E27FC236}">
                <a16:creationId xmlns:a16="http://schemas.microsoft.com/office/drawing/2014/main" id="{E43EF2BB-F9DC-C905-9E13-832FD80A1D22}"/>
              </a:ext>
            </a:extLst>
          </p:cNvPr>
          <p:cNvSpPr/>
          <p:nvPr/>
        </p:nvSpPr>
        <p:spPr>
          <a:xfrm>
            <a:off x="7458343" y="4388719"/>
            <a:ext cx="2045784" cy="1005840"/>
          </a:xfrm>
          <a:prstGeom prst="roundRect">
            <a:avLst/>
          </a:prstGeom>
          <a:solidFill>
            <a:srgbClr val="7DE2FF"/>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solidFill>
                  <a:schemeClr val="tx1"/>
                </a:solidFill>
                <a:latin typeface="Arial" panose="020B0604020202020204" pitchFamily="34" charset="0"/>
                <a:ea typeface="Roboto Light" panose="02000000000000000000" pitchFamily="2" charset="0"/>
                <a:cs typeface="Arial" panose="020B0604020202020204" pitchFamily="34" charset="0"/>
              </a:rPr>
              <a:t>Congestion, Safety, and Emissions Rates and Factors</a:t>
            </a:r>
          </a:p>
        </p:txBody>
      </p:sp>
      <p:sp>
        <p:nvSpPr>
          <p:cNvPr id="29" name="Rectangle: Rounded Corners 28">
            <a:extLst>
              <a:ext uri="{FF2B5EF4-FFF2-40B4-BE49-F238E27FC236}">
                <a16:creationId xmlns:a16="http://schemas.microsoft.com/office/drawing/2014/main" id="{B9AE9F3A-CC21-FF86-2E64-BD9894B251C4}"/>
              </a:ext>
            </a:extLst>
          </p:cNvPr>
          <p:cNvSpPr/>
          <p:nvPr/>
        </p:nvSpPr>
        <p:spPr>
          <a:xfrm>
            <a:off x="9665107" y="5382314"/>
            <a:ext cx="2045784" cy="1005840"/>
          </a:xfrm>
          <a:prstGeom prst="roundRect">
            <a:avLst/>
          </a:prstGeom>
          <a:solidFill>
            <a:srgbClr val="7DE2FF"/>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solidFill>
                  <a:schemeClr val="tx1"/>
                </a:solidFill>
                <a:latin typeface="Arial" panose="020B0604020202020204" pitchFamily="34" charset="0"/>
                <a:ea typeface="Roboto Light" panose="02000000000000000000" pitchFamily="2" charset="0"/>
                <a:cs typeface="Arial" panose="020B0604020202020204" pitchFamily="34" charset="0"/>
              </a:rPr>
              <a:t>Congestion, Safety, and Emissions Effects by State</a:t>
            </a:r>
          </a:p>
        </p:txBody>
      </p:sp>
      <p:sp>
        <p:nvSpPr>
          <p:cNvPr id="30" name="Rectangle: Rounded Corners 29">
            <a:extLst>
              <a:ext uri="{FF2B5EF4-FFF2-40B4-BE49-F238E27FC236}">
                <a16:creationId xmlns:a16="http://schemas.microsoft.com/office/drawing/2014/main" id="{24E0CC89-CC16-8364-D3A9-EBE91779C582}"/>
              </a:ext>
            </a:extLst>
          </p:cNvPr>
          <p:cNvSpPr/>
          <p:nvPr/>
        </p:nvSpPr>
        <p:spPr>
          <a:xfrm>
            <a:off x="838200" y="4492562"/>
            <a:ext cx="2045784" cy="791630"/>
          </a:xfrm>
          <a:prstGeom prst="roundRect">
            <a:avLst/>
          </a:prstGeom>
          <a:solidFill>
            <a:srgbClr val="06205C"/>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latin typeface="Arial" panose="020B0604020202020204" pitchFamily="34" charset="0"/>
                <a:ea typeface="Roboto Light" panose="02000000000000000000" pitchFamily="2" charset="0"/>
                <a:cs typeface="Arial" panose="020B0604020202020204" pitchFamily="34" charset="0"/>
              </a:rPr>
              <a:t>Baseline VMT Forecast Model </a:t>
            </a:r>
          </a:p>
        </p:txBody>
      </p:sp>
      <p:sp>
        <p:nvSpPr>
          <p:cNvPr id="33" name="Rectangle: Rounded Corners 32">
            <a:extLst>
              <a:ext uri="{FF2B5EF4-FFF2-40B4-BE49-F238E27FC236}">
                <a16:creationId xmlns:a16="http://schemas.microsoft.com/office/drawing/2014/main" id="{F3392941-C339-E499-070F-6D303324EC75}"/>
              </a:ext>
            </a:extLst>
          </p:cNvPr>
          <p:cNvSpPr/>
          <p:nvPr/>
        </p:nvSpPr>
        <p:spPr>
          <a:xfrm>
            <a:off x="838200" y="3538692"/>
            <a:ext cx="2045784" cy="791630"/>
          </a:xfrm>
          <a:prstGeom prst="roundRect">
            <a:avLst/>
          </a:prstGeom>
          <a:solidFill>
            <a:srgbClr val="7DE2FF"/>
          </a:solidFill>
          <a:ln>
            <a:no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a:solidFill>
                  <a:schemeClr val="tx1"/>
                </a:solidFill>
                <a:latin typeface="Arial" panose="020B0604020202020204" pitchFamily="34" charset="0"/>
                <a:ea typeface="Roboto Light" panose="02000000000000000000" pitchFamily="2" charset="0"/>
                <a:cs typeface="Arial" panose="020B0604020202020204" pitchFamily="34" charset="0"/>
              </a:rPr>
              <a:t>Population and VMT Input Data</a:t>
            </a:r>
          </a:p>
        </p:txBody>
      </p:sp>
      <p:cxnSp>
        <p:nvCxnSpPr>
          <p:cNvPr id="41" name="Straight Arrow Connector 40">
            <a:extLst>
              <a:ext uri="{FF2B5EF4-FFF2-40B4-BE49-F238E27FC236}">
                <a16:creationId xmlns:a16="http://schemas.microsoft.com/office/drawing/2014/main" id="{7F8DB67D-8BA0-D4F6-6F0A-054EEC2FFB28}"/>
              </a:ext>
            </a:extLst>
          </p:cNvPr>
          <p:cNvCxnSpPr>
            <a:cxnSpLocks/>
            <a:stCxn id="22" idx="2"/>
            <a:endCxn id="19" idx="0"/>
          </p:cNvCxnSpPr>
          <p:nvPr/>
        </p:nvCxnSpPr>
        <p:spPr>
          <a:xfrm flipH="1">
            <a:off x="4067781" y="2431856"/>
            <a:ext cx="76" cy="1564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CDF940C-63B6-3E22-FEA9-5952C5C8C6FB}"/>
              </a:ext>
            </a:extLst>
          </p:cNvPr>
          <p:cNvCxnSpPr>
            <a:cxnSpLocks/>
          </p:cNvCxnSpPr>
          <p:nvPr/>
        </p:nvCxnSpPr>
        <p:spPr>
          <a:xfrm>
            <a:off x="1861092" y="4330321"/>
            <a:ext cx="0" cy="162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42E4347D-79DE-01C2-5FDF-4D4B28C83FAF}"/>
              </a:ext>
            </a:extLst>
          </p:cNvPr>
          <p:cNvCxnSpPr>
            <a:cxnSpLocks/>
            <a:stCxn id="30" idx="3"/>
            <a:endCxn id="19" idx="1"/>
          </p:cNvCxnSpPr>
          <p:nvPr/>
        </p:nvCxnSpPr>
        <p:spPr>
          <a:xfrm>
            <a:off x="2883984" y="4888377"/>
            <a:ext cx="1609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FA0729E5-4A17-3F6D-6FCA-BA42728C0DC0}"/>
              </a:ext>
            </a:extLst>
          </p:cNvPr>
          <p:cNvCxnSpPr>
            <a:cxnSpLocks/>
            <a:stCxn id="11" idx="2"/>
            <a:endCxn id="22" idx="0"/>
          </p:cNvCxnSpPr>
          <p:nvPr/>
        </p:nvCxnSpPr>
        <p:spPr>
          <a:xfrm>
            <a:off x="4067781" y="3379903"/>
            <a:ext cx="76" cy="158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4FBBB515-BFF9-DC71-18F7-23F674029173}"/>
              </a:ext>
            </a:extLst>
          </p:cNvPr>
          <p:cNvCxnSpPr>
            <a:cxnSpLocks/>
            <a:stCxn id="18" idx="2"/>
            <a:endCxn id="10" idx="0"/>
          </p:cNvCxnSpPr>
          <p:nvPr/>
        </p:nvCxnSpPr>
        <p:spPr>
          <a:xfrm>
            <a:off x="6274546" y="1459549"/>
            <a:ext cx="0" cy="172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415A378D-BC2F-0BA3-7CF6-0A28E405767E}"/>
              </a:ext>
            </a:extLst>
          </p:cNvPr>
          <p:cNvCxnSpPr>
            <a:cxnSpLocks/>
            <a:stCxn id="10" idx="2"/>
            <a:endCxn id="8" idx="0"/>
          </p:cNvCxnSpPr>
          <p:nvPr/>
        </p:nvCxnSpPr>
        <p:spPr>
          <a:xfrm>
            <a:off x="6274546" y="2423310"/>
            <a:ext cx="0" cy="158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ED73C4F8-0633-D478-FB89-607DC1660B9E}"/>
              </a:ext>
            </a:extLst>
          </p:cNvPr>
          <p:cNvCxnSpPr>
            <a:cxnSpLocks/>
            <a:stCxn id="8" idx="2"/>
            <a:endCxn id="5" idx="0"/>
          </p:cNvCxnSpPr>
          <p:nvPr/>
        </p:nvCxnSpPr>
        <p:spPr>
          <a:xfrm>
            <a:off x="6274546" y="3373402"/>
            <a:ext cx="0" cy="165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Straight Arrow Connector 133">
            <a:extLst>
              <a:ext uri="{FF2B5EF4-FFF2-40B4-BE49-F238E27FC236}">
                <a16:creationId xmlns:a16="http://schemas.microsoft.com/office/drawing/2014/main" id="{3F024CC4-4D18-5552-C96A-E1884D1A1579}"/>
              </a:ext>
            </a:extLst>
          </p:cNvPr>
          <p:cNvCxnSpPr>
            <a:cxnSpLocks/>
            <a:stCxn id="7" idx="0"/>
            <a:endCxn id="5" idx="2"/>
          </p:cNvCxnSpPr>
          <p:nvPr/>
        </p:nvCxnSpPr>
        <p:spPr>
          <a:xfrm flipV="1">
            <a:off x="6274546" y="4330322"/>
            <a:ext cx="0" cy="1521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E3DEF998-38B4-4C00-7A8C-EC10F2827485}"/>
              </a:ext>
            </a:extLst>
          </p:cNvPr>
          <p:cNvCxnSpPr>
            <a:cxnSpLocks/>
            <a:stCxn id="4" idx="2"/>
            <a:endCxn id="23" idx="0"/>
          </p:cNvCxnSpPr>
          <p:nvPr/>
        </p:nvCxnSpPr>
        <p:spPr>
          <a:xfrm>
            <a:off x="10687999" y="4266714"/>
            <a:ext cx="0" cy="152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3CFE771E-FDD2-215C-2F4C-AEFDE505DC7E}"/>
              </a:ext>
            </a:extLst>
          </p:cNvPr>
          <p:cNvCxnSpPr>
            <a:cxnSpLocks/>
            <a:stCxn id="23" idx="2"/>
            <a:endCxn id="29" idx="0"/>
          </p:cNvCxnSpPr>
          <p:nvPr/>
        </p:nvCxnSpPr>
        <p:spPr>
          <a:xfrm>
            <a:off x="10687999" y="5210455"/>
            <a:ext cx="0" cy="1718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B32FC2F4-F75D-6ECF-0A24-5336B27E698D}"/>
              </a:ext>
            </a:extLst>
          </p:cNvPr>
          <p:cNvCxnSpPr>
            <a:cxnSpLocks/>
            <a:stCxn id="22" idx="3"/>
            <a:endCxn id="5" idx="1"/>
          </p:cNvCxnSpPr>
          <p:nvPr/>
        </p:nvCxnSpPr>
        <p:spPr>
          <a:xfrm>
            <a:off x="5090749" y="3934507"/>
            <a:ext cx="1609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4" name="Connector: Elbow 153">
            <a:extLst>
              <a:ext uri="{FF2B5EF4-FFF2-40B4-BE49-F238E27FC236}">
                <a16:creationId xmlns:a16="http://schemas.microsoft.com/office/drawing/2014/main" id="{6C343363-29EC-96A3-5BCB-736514589415}"/>
              </a:ext>
            </a:extLst>
          </p:cNvPr>
          <p:cNvCxnSpPr>
            <a:cxnSpLocks/>
            <a:stCxn id="19" idx="3"/>
            <a:endCxn id="5" idx="1"/>
          </p:cNvCxnSpPr>
          <p:nvPr/>
        </p:nvCxnSpPr>
        <p:spPr>
          <a:xfrm flipV="1">
            <a:off x="5090749" y="3934507"/>
            <a:ext cx="160905" cy="95387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E9F35E01-78AE-438C-1757-F9B48258EEEA}"/>
              </a:ext>
            </a:extLst>
          </p:cNvPr>
          <p:cNvCxnSpPr>
            <a:cxnSpLocks/>
            <a:stCxn id="5" idx="3"/>
          </p:cNvCxnSpPr>
          <p:nvPr/>
        </p:nvCxnSpPr>
        <p:spPr>
          <a:xfrm>
            <a:off x="7297438" y="3934507"/>
            <a:ext cx="23676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Straight Arrow Connector 159">
            <a:extLst>
              <a:ext uri="{FF2B5EF4-FFF2-40B4-BE49-F238E27FC236}">
                <a16:creationId xmlns:a16="http://schemas.microsoft.com/office/drawing/2014/main" id="{5107C305-720B-6B58-1B14-50A74BF00873}"/>
              </a:ext>
            </a:extLst>
          </p:cNvPr>
          <p:cNvCxnSpPr>
            <a:cxnSpLocks/>
            <a:stCxn id="27" idx="3"/>
          </p:cNvCxnSpPr>
          <p:nvPr/>
        </p:nvCxnSpPr>
        <p:spPr>
          <a:xfrm flipV="1">
            <a:off x="9504127" y="4878248"/>
            <a:ext cx="160980" cy="13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9" name="Title 1">
            <a:extLst>
              <a:ext uri="{FF2B5EF4-FFF2-40B4-BE49-F238E27FC236}">
                <a16:creationId xmlns:a16="http://schemas.microsoft.com/office/drawing/2014/main" id="{0CBE8350-F23D-4761-7754-23161C90E041}"/>
              </a:ext>
            </a:extLst>
          </p:cNvPr>
          <p:cNvSpPr>
            <a:spLocks noGrp="1"/>
          </p:cNvSpPr>
          <p:nvPr>
            <p:ph type="title"/>
          </p:nvPr>
        </p:nvSpPr>
        <p:spPr>
          <a:xfrm>
            <a:off x="838200" y="365125"/>
            <a:ext cx="8193833" cy="1325563"/>
          </a:xfrm>
        </p:spPr>
        <p:txBody>
          <a:bodyPr anchor="ctr">
            <a:normAutofit/>
          </a:bodyPr>
          <a:lstStyle/>
          <a:p>
            <a:r>
              <a:rPr lang="en-US" sz="4400">
                <a:latin typeface="Arial" panose="020B0604020202020204" pitchFamily="34" charset="0"/>
                <a:cs typeface="Arial" panose="020B0604020202020204" pitchFamily="34" charset="0"/>
              </a:rPr>
              <a:t>Methodology</a:t>
            </a:r>
          </a:p>
        </p:txBody>
      </p:sp>
    </p:spTree>
    <p:extLst>
      <p:ext uri="{BB962C8B-B14F-4D97-AF65-F5344CB8AC3E}">
        <p14:creationId xmlns:p14="http://schemas.microsoft.com/office/powerpoint/2010/main" val="61828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3833" cy="1325563"/>
          </a:xfrm>
        </p:spPr>
        <p:txBody>
          <a:bodyPr anchor="ctr">
            <a:normAutofit/>
          </a:bodyPr>
          <a:lstStyle/>
          <a:p>
            <a:r>
              <a:rPr lang="en-US">
                <a:latin typeface="Arial" panose="020B0604020202020204" pitchFamily="34" charset="0"/>
                <a:cs typeface="Arial" panose="020B0604020202020204" pitchFamily="34" charset="0"/>
              </a:rPr>
              <a:t>Key</a:t>
            </a:r>
          </a:p>
        </p:txBody>
      </p:sp>
      <p:sp>
        <p:nvSpPr>
          <p:cNvPr id="4" name="Slide Number Placeholder 3">
            <a:extLst>
              <a:ext uri="{FF2B5EF4-FFF2-40B4-BE49-F238E27FC236}">
                <a16:creationId xmlns:a16="http://schemas.microsoft.com/office/drawing/2014/main" id="{11C91EA8-2A6D-8B0F-B861-7E69FAC89E90}"/>
              </a:ext>
            </a:extLst>
          </p:cNvPr>
          <p:cNvSpPr>
            <a:spLocks noGrp="1"/>
          </p:cNvSpPr>
          <p:nvPr>
            <p:ph type="sldNum" sz="quarter" idx="12"/>
          </p:nvPr>
        </p:nvSpPr>
        <p:spPr>
          <a:xfrm>
            <a:off x="8610600" y="6356350"/>
            <a:ext cx="27432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B8DCDAE-849F-4278-A3B6-126065245978}" type="slidenum">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7</a:t>
            </a:fld>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Rounded Corners 6">
            <a:extLst>
              <a:ext uri="{FF2B5EF4-FFF2-40B4-BE49-F238E27FC236}">
                <a16:creationId xmlns:a16="http://schemas.microsoft.com/office/drawing/2014/main" id="{09661ECB-7BBD-DEDB-0011-139D97305E37}"/>
              </a:ext>
            </a:extLst>
          </p:cNvPr>
          <p:cNvSpPr/>
          <p:nvPr/>
        </p:nvSpPr>
        <p:spPr>
          <a:xfrm>
            <a:off x="838200" y="1800745"/>
            <a:ext cx="10515600" cy="548640"/>
          </a:xfrm>
          <a:prstGeom prst="roundRect">
            <a:avLst/>
          </a:prstGeom>
          <a:solidFill>
            <a:srgbClr val="E6B45A"/>
          </a:solidFill>
          <a:ln w="28575" cap="flat" cmpd="sng" algn="ctr">
            <a:solidFill>
              <a:sysClr val="windowText" lastClr="000000"/>
            </a:solidFill>
            <a:prstDash val="lgDash"/>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ysClr val="window" lastClr="FFFFFF"/>
                </a:solidFill>
                <a:latin typeface="Calibri" panose="020F0502020204030204"/>
              </a:defRPr>
            </a:lvl1pPr>
            <a:lvl2pPr marL="457200" algn="l" defTabSz="914400" rtl="0" eaLnBrk="1" latinLnBrk="0" hangingPunct="1">
              <a:defRPr sz="1800" kern="1200">
                <a:solidFill>
                  <a:sysClr val="window" lastClr="FFFFFF"/>
                </a:solidFill>
                <a:latin typeface="Calibri" panose="020F0502020204030204"/>
              </a:defRPr>
            </a:lvl2pPr>
            <a:lvl3pPr marL="914400" algn="l" defTabSz="914400" rtl="0" eaLnBrk="1" latinLnBrk="0" hangingPunct="1">
              <a:defRPr sz="1800" kern="1200">
                <a:solidFill>
                  <a:sysClr val="window" lastClr="FFFFFF"/>
                </a:solidFill>
                <a:latin typeface="Calibri" panose="020F0502020204030204"/>
              </a:defRPr>
            </a:lvl3pPr>
            <a:lvl4pPr marL="1371600" algn="l" defTabSz="914400" rtl="0" eaLnBrk="1" latinLnBrk="0" hangingPunct="1">
              <a:defRPr sz="1800" kern="1200">
                <a:solidFill>
                  <a:sysClr val="window" lastClr="FFFFFF"/>
                </a:solidFill>
                <a:latin typeface="Calibri" panose="020F0502020204030204"/>
              </a:defRPr>
            </a:lvl4pPr>
            <a:lvl5pPr marL="1828800" algn="l" defTabSz="914400" rtl="0" eaLnBrk="1" latinLnBrk="0" hangingPunct="1">
              <a:defRPr sz="1800" kern="1200">
                <a:solidFill>
                  <a:sysClr val="window" lastClr="FFFFFF"/>
                </a:solidFill>
                <a:latin typeface="Calibri" panose="020F0502020204030204"/>
              </a:defRPr>
            </a:lvl5pPr>
            <a:lvl6pPr marL="2286000" algn="l" defTabSz="914400" rtl="0" eaLnBrk="1" latinLnBrk="0" hangingPunct="1">
              <a:defRPr sz="1800" kern="1200">
                <a:solidFill>
                  <a:sysClr val="window" lastClr="FFFFFF"/>
                </a:solidFill>
                <a:latin typeface="Calibri" panose="020F0502020204030204"/>
              </a:defRPr>
            </a:lvl6pPr>
            <a:lvl7pPr marL="2743200" algn="l" defTabSz="914400" rtl="0" eaLnBrk="1" latinLnBrk="0" hangingPunct="1">
              <a:defRPr sz="1800" kern="1200">
                <a:solidFill>
                  <a:sysClr val="window" lastClr="FFFFFF"/>
                </a:solidFill>
                <a:latin typeface="Calibri" panose="020F0502020204030204"/>
              </a:defRPr>
            </a:lvl7pPr>
            <a:lvl8pPr marL="3200400" algn="l" defTabSz="914400" rtl="0" eaLnBrk="1" latinLnBrk="0" hangingPunct="1">
              <a:defRPr sz="1800" kern="1200">
                <a:solidFill>
                  <a:sysClr val="window" lastClr="FFFFFF"/>
                </a:solidFill>
                <a:latin typeface="Calibri" panose="020F0502020204030204"/>
              </a:defRPr>
            </a:lvl8pPr>
            <a:lvl9pPr marL="3657600" algn="l" defTabSz="914400" rtl="0" eaLnBrk="1" latinLnBrk="0" hangingPunct="1">
              <a:defRPr sz="1800" kern="1200">
                <a:solidFill>
                  <a:sysClr val="window" lastClr="FFFFFF"/>
                </a:solidFill>
                <a:latin typeface="Calibri" panose="020F0502020204030204"/>
              </a:defRPr>
            </a:lvl9pPr>
          </a:lstStyle>
          <a:p>
            <a:pPr algn="ctr"/>
            <a:r>
              <a:rPr lang="en-US" sz="1600" b="1">
                <a:solidFill>
                  <a:sysClr val="windowText" lastClr="000000"/>
                </a:solidFill>
                <a:latin typeface="Arial" panose="020B0604020202020204" pitchFamily="34" charset="0"/>
                <a:cs typeface="Arial" panose="020B0604020202020204" pitchFamily="34" charset="0"/>
              </a:rPr>
              <a:t>State Data Input</a:t>
            </a:r>
          </a:p>
        </p:txBody>
      </p:sp>
      <p:sp>
        <p:nvSpPr>
          <p:cNvPr id="8" name="Rectangle: Rounded Corners 7">
            <a:extLst>
              <a:ext uri="{FF2B5EF4-FFF2-40B4-BE49-F238E27FC236}">
                <a16:creationId xmlns:a16="http://schemas.microsoft.com/office/drawing/2014/main" id="{1A635BDA-49E4-7751-8DF3-9C641410A88C}"/>
              </a:ext>
            </a:extLst>
          </p:cNvPr>
          <p:cNvSpPr/>
          <p:nvPr/>
        </p:nvSpPr>
        <p:spPr>
          <a:xfrm>
            <a:off x="838200" y="2479166"/>
            <a:ext cx="10515600" cy="548640"/>
          </a:xfrm>
          <a:prstGeom prst="roundRect">
            <a:avLst/>
          </a:prstGeom>
          <a:solidFill>
            <a:srgbClr val="7AA2C0"/>
          </a:solidFill>
          <a:ln w="28575" cap="flat" cmpd="sng" algn="ctr">
            <a:solidFill>
              <a:sysClr val="windowText" lastClr="000000"/>
            </a:solidFill>
            <a:prstDash val="sysDot"/>
            <a:miter lim="800000"/>
            <a:extLst>
              <a:ext uri="{C807C97D-BFC1-408E-A445-0C87EB9F89A2}">
                <ask:lineSketchStyleProps xmlns:ask="http://schemas.microsoft.com/office/drawing/2018/sketchyshapes" sd="1219033472">
                  <a:custGeom>
                    <a:avLst/>
                    <a:gdLst>
                      <a:gd name="connsiteX0" fmla="*/ 0 w 2651760"/>
                      <a:gd name="connsiteY0" fmla="*/ 152403 h 914400"/>
                      <a:gd name="connsiteX1" fmla="*/ 152403 w 2651760"/>
                      <a:gd name="connsiteY1" fmla="*/ 0 h 914400"/>
                      <a:gd name="connsiteX2" fmla="*/ 2499357 w 2651760"/>
                      <a:gd name="connsiteY2" fmla="*/ 0 h 914400"/>
                      <a:gd name="connsiteX3" fmla="*/ 2651760 w 2651760"/>
                      <a:gd name="connsiteY3" fmla="*/ 152403 h 914400"/>
                      <a:gd name="connsiteX4" fmla="*/ 2651760 w 2651760"/>
                      <a:gd name="connsiteY4" fmla="*/ 761997 h 914400"/>
                      <a:gd name="connsiteX5" fmla="*/ 2499357 w 2651760"/>
                      <a:gd name="connsiteY5" fmla="*/ 914400 h 914400"/>
                      <a:gd name="connsiteX6" fmla="*/ 152403 w 2651760"/>
                      <a:gd name="connsiteY6" fmla="*/ 914400 h 914400"/>
                      <a:gd name="connsiteX7" fmla="*/ 0 w 2651760"/>
                      <a:gd name="connsiteY7" fmla="*/ 761997 h 914400"/>
                      <a:gd name="connsiteX8" fmla="*/ 0 w 2651760"/>
                      <a:gd name="connsiteY8" fmla="*/ 152403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1760" h="914400" fill="none" extrusionOk="0">
                        <a:moveTo>
                          <a:pt x="0" y="152403"/>
                        </a:moveTo>
                        <a:cubicBezTo>
                          <a:pt x="-5672" y="67316"/>
                          <a:pt x="71581" y="2738"/>
                          <a:pt x="152403" y="0"/>
                        </a:cubicBezTo>
                        <a:cubicBezTo>
                          <a:pt x="817946" y="130954"/>
                          <a:pt x="2241877" y="43574"/>
                          <a:pt x="2499357" y="0"/>
                        </a:cubicBezTo>
                        <a:cubicBezTo>
                          <a:pt x="2586919" y="5224"/>
                          <a:pt x="2657418" y="75164"/>
                          <a:pt x="2651760" y="152403"/>
                        </a:cubicBezTo>
                        <a:cubicBezTo>
                          <a:pt x="2617749" y="443481"/>
                          <a:pt x="2609821" y="582816"/>
                          <a:pt x="2651760" y="761997"/>
                        </a:cubicBezTo>
                        <a:cubicBezTo>
                          <a:pt x="2650537" y="846368"/>
                          <a:pt x="2576545" y="909583"/>
                          <a:pt x="2499357" y="914400"/>
                        </a:cubicBezTo>
                        <a:cubicBezTo>
                          <a:pt x="1700641" y="1069597"/>
                          <a:pt x="861768" y="1077420"/>
                          <a:pt x="152403" y="914400"/>
                        </a:cubicBezTo>
                        <a:cubicBezTo>
                          <a:pt x="68535" y="910312"/>
                          <a:pt x="-10516" y="852308"/>
                          <a:pt x="0" y="761997"/>
                        </a:cubicBezTo>
                        <a:cubicBezTo>
                          <a:pt x="4194" y="607785"/>
                          <a:pt x="-47148" y="377597"/>
                          <a:pt x="0" y="152403"/>
                        </a:cubicBezTo>
                        <a:close/>
                      </a:path>
                      <a:path w="2651760" h="914400" stroke="0" extrusionOk="0">
                        <a:moveTo>
                          <a:pt x="0" y="152403"/>
                        </a:moveTo>
                        <a:cubicBezTo>
                          <a:pt x="-5457" y="64867"/>
                          <a:pt x="66695" y="577"/>
                          <a:pt x="152403" y="0"/>
                        </a:cubicBezTo>
                        <a:cubicBezTo>
                          <a:pt x="1118021" y="132882"/>
                          <a:pt x="1879540" y="-84951"/>
                          <a:pt x="2499357" y="0"/>
                        </a:cubicBezTo>
                        <a:cubicBezTo>
                          <a:pt x="2579299" y="4129"/>
                          <a:pt x="2649270" y="81994"/>
                          <a:pt x="2651760" y="152403"/>
                        </a:cubicBezTo>
                        <a:cubicBezTo>
                          <a:pt x="2660322" y="418525"/>
                          <a:pt x="2667275" y="664525"/>
                          <a:pt x="2651760" y="761997"/>
                        </a:cubicBezTo>
                        <a:cubicBezTo>
                          <a:pt x="2657892" y="846894"/>
                          <a:pt x="2584836" y="911706"/>
                          <a:pt x="2499357" y="914400"/>
                        </a:cubicBezTo>
                        <a:cubicBezTo>
                          <a:pt x="1963282" y="1002039"/>
                          <a:pt x="1240607" y="841721"/>
                          <a:pt x="152403" y="914400"/>
                        </a:cubicBezTo>
                        <a:cubicBezTo>
                          <a:pt x="67149" y="904067"/>
                          <a:pt x="-9153" y="858887"/>
                          <a:pt x="0" y="761997"/>
                        </a:cubicBezTo>
                        <a:cubicBezTo>
                          <a:pt x="46211" y="581938"/>
                          <a:pt x="39484" y="449708"/>
                          <a:pt x="0" y="152403"/>
                        </a:cubicBezTo>
                        <a:close/>
                      </a:path>
                    </a:pathLst>
                  </a:custGeom>
                  <ask:type>
                    <ask:lineSketchNone/>
                  </ask:type>
                </ask:lineSketchStyleProps>
              </a:ext>
            </a:extLst>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ysClr val="window" lastClr="FFFFFF"/>
                </a:solidFill>
                <a:latin typeface="Calibri" panose="020F0502020204030204"/>
              </a:defRPr>
            </a:lvl1pPr>
            <a:lvl2pPr marL="457200" algn="l" defTabSz="914400" rtl="0" eaLnBrk="1" latinLnBrk="0" hangingPunct="1">
              <a:defRPr sz="1800" kern="1200">
                <a:solidFill>
                  <a:sysClr val="window" lastClr="FFFFFF"/>
                </a:solidFill>
                <a:latin typeface="Calibri" panose="020F0502020204030204"/>
              </a:defRPr>
            </a:lvl2pPr>
            <a:lvl3pPr marL="914400" algn="l" defTabSz="914400" rtl="0" eaLnBrk="1" latinLnBrk="0" hangingPunct="1">
              <a:defRPr sz="1800" kern="1200">
                <a:solidFill>
                  <a:sysClr val="window" lastClr="FFFFFF"/>
                </a:solidFill>
                <a:latin typeface="Calibri" panose="020F0502020204030204"/>
              </a:defRPr>
            </a:lvl3pPr>
            <a:lvl4pPr marL="1371600" algn="l" defTabSz="914400" rtl="0" eaLnBrk="1" latinLnBrk="0" hangingPunct="1">
              <a:defRPr sz="1800" kern="1200">
                <a:solidFill>
                  <a:sysClr val="window" lastClr="FFFFFF"/>
                </a:solidFill>
                <a:latin typeface="Calibri" panose="020F0502020204030204"/>
              </a:defRPr>
            </a:lvl4pPr>
            <a:lvl5pPr marL="1828800" algn="l" defTabSz="914400" rtl="0" eaLnBrk="1" latinLnBrk="0" hangingPunct="1">
              <a:defRPr sz="1800" kern="1200">
                <a:solidFill>
                  <a:sysClr val="window" lastClr="FFFFFF"/>
                </a:solidFill>
                <a:latin typeface="Calibri" panose="020F0502020204030204"/>
              </a:defRPr>
            </a:lvl5pPr>
            <a:lvl6pPr marL="2286000" algn="l" defTabSz="914400" rtl="0" eaLnBrk="1" latinLnBrk="0" hangingPunct="1">
              <a:defRPr sz="1800" kern="1200">
                <a:solidFill>
                  <a:sysClr val="window" lastClr="FFFFFF"/>
                </a:solidFill>
                <a:latin typeface="Calibri" panose="020F0502020204030204"/>
              </a:defRPr>
            </a:lvl6pPr>
            <a:lvl7pPr marL="2743200" algn="l" defTabSz="914400" rtl="0" eaLnBrk="1" latinLnBrk="0" hangingPunct="1">
              <a:defRPr sz="1800" kern="1200">
                <a:solidFill>
                  <a:sysClr val="window" lastClr="FFFFFF"/>
                </a:solidFill>
                <a:latin typeface="Calibri" panose="020F0502020204030204"/>
              </a:defRPr>
            </a:lvl7pPr>
            <a:lvl8pPr marL="3200400" algn="l" defTabSz="914400" rtl="0" eaLnBrk="1" latinLnBrk="0" hangingPunct="1">
              <a:defRPr sz="1800" kern="1200">
                <a:solidFill>
                  <a:sysClr val="window" lastClr="FFFFFF"/>
                </a:solidFill>
                <a:latin typeface="Calibri" panose="020F0502020204030204"/>
              </a:defRPr>
            </a:lvl8pPr>
            <a:lvl9pPr marL="3657600" algn="l" defTabSz="914400" rtl="0" eaLnBrk="1" latinLnBrk="0" hangingPunct="1">
              <a:defRPr sz="1800" kern="1200">
                <a:solidFill>
                  <a:sysClr val="window" lastClr="FFFFFF"/>
                </a:solidFill>
                <a:latin typeface="Calibri" panose="020F0502020204030204"/>
              </a:defRPr>
            </a:lvl9pPr>
          </a:lstStyle>
          <a:p>
            <a:pPr algn="ctr"/>
            <a:r>
              <a:rPr lang="en-US" sz="1600" b="1">
                <a:solidFill>
                  <a:sysClr val="windowText" lastClr="000000"/>
                </a:solidFill>
                <a:latin typeface="Arial" panose="020B0604020202020204" pitchFamily="34" charset="0"/>
                <a:cs typeface="Arial" panose="020B0604020202020204" pitchFamily="34" charset="0"/>
              </a:rPr>
              <a:t>National Data Input</a:t>
            </a:r>
          </a:p>
        </p:txBody>
      </p:sp>
      <p:sp>
        <p:nvSpPr>
          <p:cNvPr id="9" name="Rectangle: Rounded Corners 8">
            <a:extLst>
              <a:ext uri="{FF2B5EF4-FFF2-40B4-BE49-F238E27FC236}">
                <a16:creationId xmlns:a16="http://schemas.microsoft.com/office/drawing/2014/main" id="{FE016775-5B1C-A61A-E926-85FD6DC15AC1}"/>
              </a:ext>
            </a:extLst>
          </p:cNvPr>
          <p:cNvSpPr/>
          <p:nvPr/>
        </p:nvSpPr>
        <p:spPr>
          <a:xfrm>
            <a:off x="838200" y="5192850"/>
            <a:ext cx="10515600" cy="548640"/>
          </a:xfrm>
          <a:prstGeom prst="roundRect">
            <a:avLst/>
          </a:prstGeom>
          <a:solidFill>
            <a:srgbClr val="06205C"/>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ysClr val="window" lastClr="FFFFFF"/>
                </a:solidFill>
                <a:latin typeface="Calibri" panose="020F0502020204030204"/>
              </a:defRPr>
            </a:lvl1pPr>
            <a:lvl2pPr marL="457200" algn="l" defTabSz="914400" rtl="0" eaLnBrk="1" latinLnBrk="0" hangingPunct="1">
              <a:defRPr sz="1800" kern="1200">
                <a:solidFill>
                  <a:sysClr val="window" lastClr="FFFFFF"/>
                </a:solidFill>
                <a:latin typeface="Calibri" panose="020F0502020204030204"/>
              </a:defRPr>
            </a:lvl2pPr>
            <a:lvl3pPr marL="914400" algn="l" defTabSz="914400" rtl="0" eaLnBrk="1" latinLnBrk="0" hangingPunct="1">
              <a:defRPr sz="1800" kern="1200">
                <a:solidFill>
                  <a:sysClr val="window" lastClr="FFFFFF"/>
                </a:solidFill>
                <a:latin typeface="Calibri" panose="020F0502020204030204"/>
              </a:defRPr>
            </a:lvl3pPr>
            <a:lvl4pPr marL="1371600" algn="l" defTabSz="914400" rtl="0" eaLnBrk="1" latinLnBrk="0" hangingPunct="1">
              <a:defRPr sz="1800" kern="1200">
                <a:solidFill>
                  <a:sysClr val="window" lastClr="FFFFFF"/>
                </a:solidFill>
                <a:latin typeface="Calibri" panose="020F0502020204030204"/>
              </a:defRPr>
            </a:lvl4pPr>
            <a:lvl5pPr marL="1828800" algn="l" defTabSz="914400" rtl="0" eaLnBrk="1" latinLnBrk="0" hangingPunct="1">
              <a:defRPr sz="1800" kern="1200">
                <a:solidFill>
                  <a:sysClr val="window" lastClr="FFFFFF"/>
                </a:solidFill>
                <a:latin typeface="Calibri" panose="020F0502020204030204"/>
              </a:defRPr>
            </a:lvl5pPr>
            <a:lvl6pPr marL="2286000" algn="l" defTabSz="914400" rtl="0" eaLnBrk="1" latinLnBrk="0" hangingPunct="1">
              <a:defRPr sz="1800" kern="1200">
                <a:solidFill>
                  <a:sysClr val="window" lastClr="FFFFFF"/>
                </a:solidFill>
                <a:latin typeface="Calibri" panose="020F0502020204030204"/>
              </a:defRPr>
            </a:lvl6pPr>
            <a:lvl7pPr marL="2743200" algn="l" defTabSz="914400" rtl="0" eaLnBrk="1" latinLnBrk="0" hangingPunct="1">
              <a:defRPr sz="1800" kern="1200">
                <a:solidFill>
                  <a:sysClr val="window" lastClr="FFFFFF"/>
                </a:solidFill>
                <a:latin typeface="Calibri" panose="020F0502020204030204"/>
              </a:defRPr>
            </a:lvl7pPr>
            <a:lvl8pPr marL="3200400" algn="l" defTabSz="914400" rtl="0" eaLnBrk="1" latinLnBrk="0" hangingPunct="1">
              <a:defRPr sz="1800" kern="1200">
                <a:solidFill>
                  <a:sysClr val="window" lastClr="FFFFFF"/>
                </a:solidFill>
                <a:latin typeface="Calibri" panose="020F0502020204030204"/>
              </a:defRPr>
            </a:lvl8pPr>
            <a:lvl9pPr marL="3657600" algn="l" defTabSz="914400" rtl="0" eaLnBrk="1" latinLnBrk="0" hangingPunct="1">
              <a:defRPr sz="1800" kern="1200">
                <a:solidFill>
                  <a:sysClr val="window" lastClr="FFFFFF"/>
                </a:solidFill>
                <a:latin typeface="Calibri" panose="020F0502020204030204"/>
              </a:defRPr>
            </a:lvl9pPr>
          </a:lstStyle>
          <a:p>
            <a:pPr algn="ctr"/>
            <a:r>
              <a:rPr lang="en-US" sz="1600" b="1">
                <a:latin typeface="Arial" panose="020B0604020202020204" pitchFamily="34" charset="0"/>
                <a:cs typeface="Arial" panose="020B0604020202020204" pitchFamily="34" charset="0"/>
              </a:rPr>
              <a:t>Key Assumptions</a:t>
            </a:r>
          </a:p>
        </p:txBody>
      </p:sp>
      <p:sp>
        <p:nvSpPr>
          <p:cNvPr id="10" name="Rectangle: Diagonal Corners Snipped 9">
            <a:extLst>
              <a:ext uri="{FF2B5EF4-FFF2-40B4-BE49-F238E27FC236}">
                <a16:creationId xmlns:a16="http://schemas.microsoft.com/office/drawing/2014/main" id="{3166A8A6-DE92-20A5-932D-B486173ACC83}"/>
              </a:ext>
            </a:extLst>
          </p:cNvPr>
          <p:cNvSpPr/>
          <p:nvPr/>
        </p:nvSpPr>
        <p:spPr>
          <a:xfrm>
            <a:off x="838200" y="4514429"/>
            <a:ext cx="10515600" cy="548640"/>
          </a:xfrm>
          <a:prstGeom prst="snip2DiagRect">
            <a:avLst/>
          </a:prstGeom>
          <a:solidFill>
            <a:srgbClr val="D9D9D9"/>
          </a:solidFill>
          <a:ln w="38100" cap="flat" cmpd="sng" algn="ctr">
            <a:noFill/>
            <a:prstDash val="dash"/>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ysClr val="window" lastClr="FFFFFF"/>
                </a:solidFill>
                <a:latin typeface="Calibri" panose="020F0502020204030204"/>
              </a:defRPr>
            </a:lvl1pPr>
            <a:lvl2pPr marL="457200" algn="l" defTabSz="914400" rtl="0" eaLnBrk="1" latinLnBrk="0" hangingPunct="1">
              <a:defRPr sz="1800" kern="1200">
                <a:solidFill>
                  <a:sysClr val="window" lastClr="FFFFFF"/>
                </a:solidFill>
                <a:latin typeface="Calibri" panose="020F0502020204030204"/>
              </a:defRPr>
            </a:lvl2pPr>
            <a:lvl3pPr marL="914400" algn="l" defTabSz="914400" rtl="0" eaLnBrk="1" latinLnBrk="0" hangingPunct="1">
              <a:defRPr sz="1800" kern="1200">
                <a:solidFill>
                  <a:sysClr val="window" lastClr="FFFFFF"/>
                </a:solidFill>
                <a:latin typeface="Calibri" panose="020F0502020204030204"/>
              </a:defRPr>
            </a:lvl3pPr>
            <a:lvl4pPr marL="1371600" algn="l" defTabSz="914400" rtl="0" eaLnBrk="1" latinLnBrk="0" hangingPunct="1">
              <a:defRPr sz="1800" kern="1200">
                <a:solidFill>
                  <a:sysClr val="window" lastClr="FFFFFF"/>
                </a:solidFill>
                <a:latin typeface="Calibri" panose="020F0502020204030204"/>
              </a:defRPr>
            </a:lvl4pPr>
            <a:lvl5pPr marL="1828800" algn="l" defTabSz="914400" rtl="0" eaLnBrk="1" latinLnBrk="0" hangingPunct="1">
              <a:defRPr sz="1800" kern="1200">
                <a:solidFill>
                  <a:sysClr val="window" lastClr="FFFFFF"/>
                </a:solidFill>
                <a:latin typeface="Calibri" panose="020F0502020204030204"/>
              </a:defRPr>
            </a:lvl5pPr>
            <a:lvl6pPr marL="2286000" algn="l" defTabSz="914400" rtl="0" eaLnBrk="1" latinLnBrk="0" hangingPunct="1">
              <a:defRPr sz="1800" kern="1200">
                <a:solidFill>
                  <a:sysClr val="window" lastClr="FFFFFF"/>
                </a:solidFill>
                <a:latin typeface="Calibri" panose="020F0502020204030204"/>
              </a:defRPr>
            </a:lvl6pPr>
            <a:lvl7pPr marL="2743200" algn="l" defTabSz="914400" rtl="0" eaLnBrk="1" latinLnBrk="0" hangingPunct="1">
              <a:defRPr sz="1800" kern="1200">
                <a:solidFill>
                  <a:sysClr val="window" lastClr="FFFFFF"/>
                </a:solidFill>
                <a:latin typeface="Calibri" panose="020F0502020204030204"/>
              </a:defRPr>
            </a:lvl7pPr>
            <a:lvl8pPr marL="3200400" algn="l" defTabSz="914400" rtl="0" eaLnBrk="1" latinLnBrk="0" hangingPunct="1">
              <a:defRPr sz="1800" kern="1200">
                <a:solidFill>
                  <a:sysClr val="window" lastClr="FFFFFF"/>
                </a:solidFill>
                <a:latin typeface="Calibri" panose="020F0502020204030204"/>
              </a:defRPr>
            </a:lvl8pPr>
            <a:lvl9pPr marL="3657600" algn="l" defTabSz="914400" rtl="0" eaLnBrk="1" latinLnBrk="0" hangingPunct="1">
              <a:defRPr sz="1800" kern="1200">
                <a:solidFill>
                  <a:sysClr val="window" lastClr="FFFFFF"/>
                </a:solidFill>
                <a:latin typeface="Calibri" panose="020F0502020204030204"/>
              </a:defRPr>
            </a:lvl9pPr>
          </a:lstStyle>
          <a:p>
            <a:pPr algn="ctr"/>
            <a:r>
              <a:rPr lang="en-US" sz="1600" b="1">
                <a:solidFill>
                  <a:srgbClr val="000000"/>
                </a:solidFill>
                <a:latin typeface="Arial" panose="020B0604020202020204" pitchFamily="34" charset="0"/>
                <a:cs typeface="Arial" panose="020B0604020202020204" pitchFamily="34" charset="0"/>
              </a:rPr>
              <a:t>Swap for State</a:t>
            </a:r>
            <a:r>
              <a:rPr lang="en-US" sz="1600" b="1">
                <a:solidFill>
                  <a:sysClr val="windowText" lastClr="000000"/>
                </a:solidFill>
                <a:latin typeface="Arial" panose="020B0604020202020204" pitchFamily="34" charset="0"/>
                <a:cs typeface="Arial" panose="020B0604020202020204" pitchFamily="34" charset="0"/>
              </a:rPr>
              <a:t>-</a:t>
            </a:r>
            <a:r>
              <a:rPr lang="en-US" sz="1600" b="1">
                <a:solidFill>
                  <a:srgbClr val="000000"/>
                </a:solidFill>
                <a:latin typeface="Arial" panose="020B0604020202020204" pitchFamily="34" charset="0"/>
                <a:cs typeface="Arial" panose="020B0604020202020204" pitchFamily="34" charset="0"/>
              </a:rPr>
              <a:t> Specific Inputs</a:t>
            </a:r>
          </a:p>
        </p:txBody>
      </p:sp>
      <p:sp>
        <p:nvSpPr>
          <p:cNvPr id="11" name="Rectangle: Rounded Corners 10">
            <a:extLst>
              <a:ext uri="{FF2B5EF4-FFF2-40B4-BE49-F238E27FC236}">
                <a16:creationId xmlns:a16="http://schemas.microsoft.com/office/drawing/2014/main" id="{CB94B5B7-37ED-AFDB-D3DC-BFDF48ED440F}"/>
              </a:ext>
            </a:extLst>
          </p:cNvPr>
          <p:cNvSpPr/>
          <p:nvPr/>
        </p:nvSpPr>
        <p:spPr>
          <a:xfrm>
            <a:off x="838200" y="3836008"/>
            <a:ext cx="10515600" cy="548640"/>
          </a:xfrm>
          <a:prstGeom prst="roundRect">
            <a:avLst/>
          </a:prstGeom>
          <a:solidFill>
            <a:srgbClr val="968782"/>
          </a:solidFill>
          <a:ln w="28575" cap="flat" cmpd="sng" algn="ctr">
            <a:solidFill>
              <a:sysClr val="windowText" lastClr="000000"/>
            </a:solidFill>
            <a:prstDash val="dashDot"/>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ysClr val="window" lastClr="FFFFFF"/>
                </a:solidFill>
                <a:latin typeface="Calibri" panose="020F0502020204030204"/>
              </a:defRPr>
            </a:lvl1pPr>
            <a:lvl2pPr marL="457200" algn="l" defTabSz="914400" rtl="0" eaLnBrk="1" latinLnBrk="0" hangingPunct="1">
              <a:defRPr sz="1800" kern="1200">
                <a:solidFill>
                  <a:sysClr val="window" lastClr="FFFFFF"/>
                </a:solidFill>
                <a:latin typeface="Calibri" panose="020F0502020204030204"/>
              </a:defRPr>
            </a:lvl2pPr>
            <a:lvl3pPr marL="914400" algn="l" defTabSz="914400" rtl="0" eaLnBrk="1" latinLnBrk="0" hangingPunct="1">
              <a:defRPr sz="1800" kern="1200">
                <a:solidFill>
                  <a:sysClr val="window" lastClr="FFFFFF"/>
                </a:solidFill>
                <a:latin typeface="Calibri" panose="020F0502020204030204"/>
              </a:defRPr>
            </a:lvl3pPr>
            <a:lvl4pPr marL="1371600" algn="l" defTabSz="914400" rtl="0" eaLnBrk="1" latinLnBrk="0" hangingPunct="1">
              <a:defRPr sz="1800" kern="1200">
                <a:solidFill>
                  <a:sysClr val="window" lastClr="FFFFFF"/>
                </a:solidFill>
                <a:latin typeface="Calibri" panose="020F0502020204030204"/>
              </a:defRPr>
            </a:lvl4pPr>
            <a:lvl5pPr marL="1828800" algn="l" defTabSz="914400" rtl="0" eaLnBrk="1" latinLnBrk="0" hangingPunct="1">
              <a:defRPr sz="1800" kern="1200">
                <a:solidFill>
                  <a:sysClr val="window" lastClr="FFFFFF"/>
                </a:solidFill>
                <a:latin typeface="Calibri" panose="020F0502020204030204"/>
              </a:defRPr>
            </a:lvl5pPr>
            <a:lvl6pPr marL="2286000" algn="l" defTabSz="914400" rtl="0" eaLnBrk="1" latinLnBrk="0" hangingPunct="1">
              <a:defRPr sz="1800" kern="1200">
                <a:solidFill>
                  <a:sysClr val="window" lastClr="FFFFFF"/>
                </a:solidFill>
                <a:latin typeface="Calibri" panose="020F0502020204030204"/>
              </a:defRPr>
            </a:lvl6pPr>
            <a:lvl7pPr marL="2743200" algn="l" defTabSz="914400" rtl="0" eaLnBrk="1" latinLnBrk="0" hangingPunct="1">
              <a:defRPr sz="1800" kern="1200">
                <a:solidFill>
                  <a:sysClr val="window" lastClr="FFFFFF"/>
                </a:solidFill>
                <a:latin typeface="Calibri" panose="020F0502020204030204"/>
              </a:defRPr>
            </a:lvl7pPr>
            <a:lvl8pPr marL="3200400" algn="l" defTabSz="914400" rtl="0" eaLnBrk="1" latinLnBrk="0" hangingPunct="1">
              <a:defRPr sz="1800" kern="1200">
                <a:solidFill>
                  <a:sysClr val="window" lastClr="FFFFFF"/>
                </a:solidFill>
                <a:latin typeface="Calibri" panose="020F0502020204030204"/>
              </a:defRPr>
            </a:lvl8pPr>
            <a:lvl9pPr marL="3657600" algn="l" defTabSz="914400" rtl="0" eaLnBrk="1" latinLnBrk="0" hangingPunct="1">
              <a:defRPr sz="1800" kern="1200">
                <a:solidFill>
                  <a:sysClr val="window" lastClr="FFFFFF"/>
                </a:solidFill>
                <a:latin typeface="Calibri" panose="020F0502020204030204"/>
              </a:defRPr>
            </a:lvl9pPr>
          </a:lstStyle>
          <a:p>
            <a:pPr algn="ctr"/>
            <a:r>
              <a:rPr lang="en-US" sz="1600" b="1">
                <a:solidFill>
                  <a:sysClr val="windowText" lastClr="000000"/>
                </a:solidFill>
                <a:latin typeface="Arial" panose="020B0604020202020204" pitchFamily="34" charset="0"/>
                <a:cs typeface="Arial" panose="020B0604020202020204" pitchFamily="34" charset="0"/>
              </a:rPr>
              <a:t>Model Output</a:t>
            </a:r>
          </a:p>
        </p:txBody>
      </p:sp>
      <p:sp>
        <p:nvSpPr>
          <p:cNvPr id="12" name="Rectangle: Rounded Corners 11">
            <a:extLst>
              <a:ext uri="{FF2B5EF4-FFF2-40B4-BE49-F238E27FC236}">
                <a16:creationId xmlns:a16="http://schemas.microsoft.com/office/drawing/2014/main" id="{56CE2492-2A57-D940-E21F-A146FA35A574}"/>
              </a:ext>
            </a:extLst>
          </p:cNvPr>
          <p:cNvSpPr/>
          <p:nvPr/>
        </p:nvSpPr>
        <p:spPr>
          <a:xfrm>
            <a:off x="838200" y="3157587"/>
            <a:ext cx="10515600" cy="548640"/>
          </a:xfrm>
          <a:prstGeom prst="roundRect">
            <a:avLst/>
          </a:prstGeom>
          <a:solidFill>
            <a:srgbClr val="8CB48C"/>
          </a:solidFill>
          <a:ln w="28575" cap="flat" cmpd="sng" algn="ctr">
            <a:solidFill>
              <a:sysClr val="windowText" lastClr="000000"/>
            </a:solidFill>
            <a:prstDash val="sysDash"/>
            <a:miter lim="800000"/>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ysClr val="window" lastClr="FFFFFF"/>
                </a:solidFill>
                <a:latin typeface="Calibri" panose="020F0502020204030204"/>
              </a:defRPr>
            </a:lvl1pPr>
            <a:lvl2pPr marL="457200" algn="l" defTabSz="914400" rtl="0" eaLnBrk="1" latinLnBrk="0" hangingPunct="1">
              <a:defRPr sz="1800" kern="1200">
                <a:solidFill>
                  <a:sysClr val="window" lastClr="FFFFFF"/>
                </a:solidFill>
                <a:latin typeface="Calibri" panose="020F0502020204030204"/>
              </a:defRPr>
            </a:lvl2pPr>
            <a:lvl3pPr marL="914400" algn="l" defTabSz="914400" rtl="0" eaLnBrk="1" latinLnBrk="0" hangingPunct="1">
              <a:defRPr sz="1800" kern="1200">
                <a:solidFill>
                  <a:sysClr val="window" lastClr="FFFFFF"/>
                </a:solidFill>
                <a:latin typeface="Calibri" panose="020F0502020204030204"/>
              </a:defRPr>
            </a:lvl3pPr>
            <a:lvl4pPr marL="1371600" algn="l" defTabSz="914400" rtl="0" eaLnBrk="1" latinLnBrk="0" hangingPunct="1">
              <a:defRPr sz="1800" kern="1200">
                <a:solidFill>
                  <a:sysClr val="window" lastClr="FFFFFF"/>
                </a:solidFill>
                <a:latin typeface="Calibri" panose="020F0502020204030204"/>
              </a:defRPr>
            </a:lvl4pPr>
            <a:lvl5pPr marL="1828800" algn="l" defTabSz="914400" rtl="0" eaLnBrk="1" latinLnBrk="0" hangingPunct="1">
              <a:defRPr sz="1800" kern="1200">
                <a:solidFill>
                  <a:sysClr val="window" lastClr="FFFFFF"/>
                </a:solidFill>
                <a:latin typeface="Calibri" panose="020F0502020204030204"/>
              </a:defRPr>
            </a:lvl5pPr>
            <a:lvl6pPr marL="2286000" algn="l" defTabSz="914400" rtl="0" eaLnBrk="1" latinLnBrk="0" hangingPunct="1">
              <a:defRPr sz="1800" kern="1200">
                <a:solidFill>
                  <a:sysClr val="window" lastClr="FFFFFF"/>
                </a:solidFill>
                <a:latin typeface="Calibri" panose="020F0502020204030204"/>
              </a:defRPr>
            </a:lvl6pPr>
            <a:lvl7pPr marL="2743200" algn="l" defTabSz="914400" rtl="0" eaLnBrk="1" latinLnBrk="0" hangingPunct="1">
              <a:defRPr sz="1800" kern="1200">
                <a:solidFill>
                  <a:sysClr val="window" lastClr="FFFFFF"/>
                </a:solidFill>
                <a:latin typeface="Calibri" panose="020F0502020204030204"/>
              </a:defRPr>
            </a:lvl7pPr>
            <a:lvl8pPr marL="3200400" algn="l" defTabSz="914400" rtl="0" eaLnBrk="1" latinLnBrk="0" hangingPunct="1">
              <a:defRPr sz="1800" kern="1200">
                <a:solidFill>
                  <a:sysClr val="window" lastClr="FFFFFF"/>
                </a:solidFill>
                <a:latin typeface="Calibri" panose="020F0502020204030204"/>
              </a:defRPr>
            </a:lvl8pPr>
            <a:lvl9pPr marL="3657600" algn="l" defTabSz="914400" rtl="0" eaLnBrk="1" latinLnBrk="0" hangingPunct="1">
              <a:defRPr sz="1800" kern="1200">
                <a:solidFill>
                  <a:sysClr val="window" lastClr="FFFFFF"/>
                </a:solidFill>
                <a:latin typeface="Calibri" panose="020F0502020204030204"/>
              </a:defRPr>
            </a:lvl9pPr>
          </a:lstStyle>
          <a:p>
            <a:pPr algn="ctr"/>
            <a:r>
              <a:rPr lang="en-US" sz="1600" b="1">
                <a:solidFill>
                  <a:sysClr val="windowText" lastClr="000000"/>
                </a:solidFill>
                <a:latin typeface="Arial" panose="020B0604020202020204" pitchFamily="34" charset="0"/>
                <a:cs typeface="Arial" panose="020B0604020202020204" pitchFamily="34" charset="0"/>
              </a:rPr>
              <a:t>Intermediate Value</a:t>
            </a:r>
          </a:p>
        </p:txBody>
      </p:sp>
    </p:spTree>
    <p:extLst>
      <p:ext uri="{BB962C8B-B14F-4D97-AF65-F5344CB8AC3E}">
        <p14:creationId xmlns:p14="http://schemas.microsoft.com/office/powerpoint/2010/main" val="4283071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7942-BF73-1183-A68C-17A89922293F}"/>
              </a:ext>
            </a:extLst>
          </p:cNvPr>
          <p:cNvSpPr>
            <a:spLocks noGrp="1"/>
          </p:cNvSpPr>
          <p:nvPr>
            <p:ph type="title"/>
          </p:nvPr>
        </p:nvSpPr>
        <p:spPr>
          <a:xfrm>
            <a:off x="838200" y="365125"/>
            <a:ext cx="8011602" cy="1325563"/>
          </a:xfrm>
        </p:spPr>
        <p:txBody>
          <a:bodyPr>
            <a:normAutofit/>
          </a:bodyPr>
          <a:lstStyle/>
          <a:p>
            <a:r>
              <a:rPr lang="en-US">
                <a:latin typeface="Arial" panose="020B0604020202020204" pitchFamily="34" charset="0"/>
                <a:cs typeface="Arial" panose="020B0604020202020204" pitchFamily="34" charset="0"/>
              </a:rPr>
              <a:t>Baseline Cost Per-Mile Model (2030 forecast)</a:t>
            </a:r>
            <a:endParaRPr lang="en-US"/>
          </a:p>
        </p:txBody>
      </p:sp>
      <p:sp>
        <p:nvSpPr>
          <p:cNvPr id="3" name="Content Placeholder 2">
            <a:extLst>
              <a:ext uri="{FF2B5EF4-FFF2-40B4-BE49-F238E27FC236}">
                <a16:creationId xmlns:a16="http://schemas.microsoft.com/office/drawing/2014/main" id="{BE311E58-A7AA-5D0D-FF36-F1FC4690F945}"/>
              </a:ext>
            </a:extLst>
          </p:cNvPr>
          <p:cNvSpPr>
            <a:spLocks noGrp="1"/>
          </p:cNvSpPr>
          <p:nvPr>
            <p:ph sz="half" idx="1"/>
          </p:nvPr>
        </p:nvSpPr>
        <p:spPr>
          <a:xfrm>
            <a:off x="838199" y="1825625"/>
            <a:ext cx="10024533" cy="4351338"/>
          </a:xfrm>
        </p:spPr>
        <p:txBody>
          <a:bodyPr vert="horz" lIns="91440" tIns="45720" rIns="91440" bIns="45720" rtlCol="0" anchor="t">
            <a:normAutofit fontScale="77500" lnSpcReduction="20000"/>
          </a:bodyPr>
          <a:lstStyle/>
          <a:p>
            <a:pPr>
              <a:lnSpc>
                <a:spcPct val="120000"/>
              </a:lnSpc>
            </a:pPr>
            <a:r>
              <a:rPr lang="en-US">
                <a:latin typeface="Arial" panose="020B0604020202020204" pitchFamily="34" charset="0"/>
                <a:cs typeface="Arial" panose="020B0604020202020204" pitchFamily="34" charset="0"/>
              </a:rPr>
              <a:t>Model reflects forecasted 2030 fuel economy.</a:t>
            </a:r>
            <a:endParaRPr lang="en-US"/>
          </a:p>
          <a:p>
            <a:pPr>
              <a:lnSpc>
                <a:spcPct val="120000"/>
              </a:lnSpc>
            </a:pPr>
            <a:r>
              <a:rPr lang="en-US">
                <a:latin typeface="Arial" panose="020B0604020202020204" pitchFamily="34" charset="0"/>
                <a:cs typeface="Arial" panose="020B0604020202020204" pitchFamily="34" charset="0"/>
              </a:rPr>
              <a:t>This model defaults to excluding maintenance expenses in per-mile driving costs, but users can override that choice which would significantly dampen modeled results.</a:t>
            </a:r>
          </a:p>
          <a:p>
            <a:pPr>
              <a:lnSpc>
                <a:spcPct val="120000"/>
              </a:lnSpc>
            </a:pPr>
            <a:r>
              <a:rPr lang="en-US">
                <a:latin typeface="Arial" panose="020B0604020202020204" pitchFamily="34" charset="0"/>
                <a:cs typeface="Arial" panose="020B0604020202020204" pitchFamily="34" charset="0"/>
              </a:rPr>
              <a:t>The exclusion is justified because elasticity values derived from observed changes in VMT, responding to changes in driving costs, were typically calculated using only fuel costs.</a:t>
            </a:r>
          </a:p>
          <a:p>
            <a:pPr>
              <a:lnSpc>
                <a:spcPct val="120000"/>
              </a:lnSpc>
            </a:pPr>
            <a:r>
              <a:rPr lang="en-US">
                <a:latin typeface="Arial"/>
                <a:cs typeface="Arial"/>
              </a:rPr>
              <a:t>The 2030 projected baseline fleetwide average per-mile vehicle operating costs incorporate the anticipated degree of vehicle electrification. </a:t>
            </a:r>
          </a:p>
          <a:p>
            <a:pPr>
              <a:lnSpc>
                <a:spcPct val="120000"/>
              </a:lnSpc>
            </a:pPr>
            <a:r>
              <a:rPr lang="en-US">
                <a:latin typeface="Arial"/>
                <a:cs typeface="Arial"/>
              </a:rPr>
              <a:t>Lower electric vehicle operating costs lead to more forecasted </a:t>
            </a:r>
            <a:br>
              <a:rPr lang="en-US" dirty="0">
                <a:latin typeface="Arial" panose="020B0604020202020204" pitchFamily="34" charset="0"/>
                <a:cs typeface="Arial" panose="020B0604020202020204" pitchFamily="34" charset="0"/>
              </a:rPr>
            </a:br>
            <a:r>
              <a:rPr lang="en-US">
                <a:latin typeface="Arial"/>
                <a:cs typeface="Arial"/>
              </a:rPr>
              <a:t>baseline driving (as traditionally modeled). </a:t>
            </a:r>
          </a:p>
          <a:p>
            <a:pPr>
              <a:lnSpc>
                <a:spcPct val="120000"/>
              </a:lnSpc>
            </a:pPr>
            <a:endParaRPr lang="en-US">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C5675BA3-B316-06CD-2D60-226957C6D52B}"/>
              </a:ext>
            </a:extLst>
          </p:cNvPr>
          <p:cNvSpPr>
            <a:spLocks noGrp="1"/>
          </p:cNvSpPr>
          <p:nvPr>
            <p:ph type="sldNum" sz="quarter" idx="12"/>
          </p:nvPr>
        </p:nvSpPr>
        <p:spPr/>
        <p:txBody>
          <a:bodyPr/>
          <a:lstStyle/>
          <a:p>
            <a:fld id="{0B8DCDAE-849F-4278-A3B6-126065245978}" type="slidenum">
              <a:rPr lang="en-US" smtClean="0"/>
              <a:t>8</a:t>
            </a:fld>
            <a:endParaRPr lang="en-US"/>
          </a:p>
        </p:txBody>
      </p:sp>
    </p:spTree>
    <p:extLst>
      <p:ext uri="{BB962C8B-B14F-4D97-AF65-F5344CB8AC3E}">
        <p14:creationId xmlns:p14="http://schemas.microsoft.com/office/powerpoint/2010/main" val="653694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12E1F-D568-CD9D-5A3B-89127BCF2A22}"/>
              </a:ext>
            </a:extLst>
          </p:cNvPr>
          <p:cNvSpPr>
            <a:spLocks noGrp="1"/>
          </p:cNvSpPr>
          <p:nvPr>
            <p:ph type="title"/>
          </p:nvPr>
        </p:nvSpPr>
        <p:spPr/>
        <p:txBody>
          <a:bodyPr>
            <a:normAutofit/>
          </a:bodyPr>
          <a:lstStyle/>
          <a:p>
            <a:r>
              <a:rPr lang="en-US" sz="4000" dirty="0">
                <a:latin typeface="Arial"/>
                <a:cs typeface="Arial"/>
              </a:rPr>
              <a:t>Scenario Cost Models – Taxation  </a:t>
            </a:r>
          </a:p>
        </p:txBody>
      </p:sp>
      <p:sp>
        <p:nvSpPr>
          <p:cNvPr id="3" name="Content Placeholder 2">
            <a:extLst>
              <a:ext uri="{FF2B5EF4-FFF2-40B4-BE49-F238E27FC236}">
                <a16:creationId xmlns:a16="http://schemas.microsoft.com/office/drawing/2014/main" id="{99923490-49A2-7812-CF7C-76CB3AF1C2BD}"/>
              </a:ext>
            </a:extLst>
          </p:cNvPr>
          <p:cNvSpPr>
            <a:spLocks noGrp="1"/>
          </p:cNvSpPr>
          <p:nvPr>
            <p:ph sz="half" idx="1"/>
          </p:nvPr>
        </p:nvSpPr>
        <p:spPr>
          <a:xfrm>
            <a:off x="838200" y="1825625"/>
            <a:ext cx="10210800" cy="4351338"/>
          </a:xfrm>
        </p:spPr>
        <p:txBody>
          <a:bodyPr vert="horz" lIns="91440" tIns="45720" rIns="91440" bIns="45720" rtlCol="0" anchor="t">
            <a:normAutofit/>
          </a:bodyPr>
          <a:lstStyle/>
          <a:p>
            <a:r>
              <a:rPr lang="en-US" dirty="0">
                <a:latin typeface="Arial"/>
                <a:cs typeface="Arial"/>
              </a:rPr>
              <a:t>The three tax-assessment related scenarios are designed to be revenue neutral</a:t>
            </a:r>
          </a:p>
          <a:p>
            <a:r>
              <a:rPr lang="en-US" dirty="0">
                <a:latin typeface="Arial"/>
                <a:cs typeface="Arial"/>
              </a:rPr>
              <a:t>Sales tax costs are allocated based on expected VMT over years</a:t>
            </a:r>
          </a:p>
          <a:p>
            <a:r>
              <a:rPr lang="en-US" dirty="0">
                <a:latin typeface="Arial"/>
                <a:cs typeface="Arial"/>
              </a:rPr>
              <a:t>Other tax scenarios allocate mileage fees over a single year</a:t>
            </a:r>
          </a:p>
          <a:p>
            <a:r>
              <a:rPr lang="en-US" dirty="0">
                <a:latin typeface="Arial"/>
                <a:cs typeface="Arial"/>
              </a:rPr>
              <a:t>Per-mile charges need to reflect VMT declines from mileage pricing. Thus, rates are iterated up as revenue needs to be raised across fewer miles of driving</a:t>
            </a:r>
          </a:p>
          <a:p>
            <a:endParaRPr lang="en-US"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D793458B-41CD-4229-DCD2-7FFB21F839DB}"/>
              </a:ext>
            </a:extLst>
          </p:cNvPr>
          <p:cNvSpPr>
            <a:spLocks noGrp="1"/>
          </p:cNvSpPr>
          <p:nvPr>
            <p:ph type="sldNum" sz="quarter" idx="12"/>
          </p:nvPr>
        </p:nvSpPr>
        <p:spPr/>
        <p:txBody>
          <a:bodyPr/>
          <a:lstStyle/>
          <a:p>
            <a:fld id="{0B8DCDAE-849F-4278-A3B6-126065245978}" type="slidenum">
              <a:rPr lang="en-US" smtClean="0"/>
              <a:t>9</a:t>
            </a:fld>
            <a:endParaRPr lang="en-US"/>
          </a:p>
        </p:txBody>
      </p:sp>
    </p:spTree>
    <p:extLst>
      <p:ext uri="{BB962C8B-B14F-4D97-AF65-F5344CB8AC3E}">
        <p14:creationId xmlns:p14="http://schemas.microsoft.com/office/powerpoint/2010/main" val="2677030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TSMO-ETT Listening Session Presentation_Revised.potx  -  Read-Only" id="{A2EDA2DF-854D-4598-AFEF-0E6A9994D4E5}" vid="{FA7E370F-4262-4FB4-BAEB-37EA7F08B28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8257EEF0067683439435D625ED9E0C6F" ma:contentTypeVersion="19" ma:contentTypeDescription="Ein neues Dokument erstellen." ma:contentTypeScope="" ma:versionID="04d27407b5d2c9ad8567fedbfdf87f8b">
  <xsd:schema xmlns:xsd="http://www.w3.org/2001/XMLSchema" xmlns:xs="http://www.w3.org/2001/XMLSchema" xmlns:p="http://schemas.microsoft.com/office/2006/metadata/properties" xmlns:ns2="9a903cf6-a1bb-469c-8ec6-069130e1654e" xmlns:ns3="7e168d4e-f650-4b76-bafd-0826542b0a5c" targetNamespace="http://schemas.microsoft.com/office/2006/metadata/properties" ma:root="true" ma:fieldsID="2c48666591bb7f8660b73f0c12ea2f00" ns2:_="" ns3:_="">
    <xsd:import namespace="9a903cf6-a1bb-469c-8ec6-069130e1654e"/>
    <xsd:import namespace="7e168d4e-f650-4b76-bafd-0826542b0a5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AutoKeyPoints" minOccurs="0"/>
                <xsd:element ref="ns2:MediaServiceKeyPoint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903cf6-a1bb-469c-8ec6-069130e165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1483a60f-3d25-42ae-b010-69d7fed1370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BillingMetadata" ma:index="26"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e168d4e-f650-4b76-bafd-0826542b0a5c"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4d012372-234a-4566-afb8-2340561d1559}" ma:internalName="TaxCatchAll" ma:showField="CatchAllData" ma:web="7e168d4e-f650-4b76-bafd-0826542b0a5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a903cf6-a1bb-469c-8ec6-069130e1654e">
      <Terms xmlns="http://schemas.microsoft.com/office/infopath/2007/PartnerControls"/>
    </lcf76f155ced4ddcb4097134ff3c332f>
    <TaxCatchAll xmlns="7e168d4e-f650-4b76-bafd-0826542b0a5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FC8002-D014-44AA-9FAB-FB40C28A04A8}"/>
</file>

<file path=customXml/itemProps2.xml><?xml version="1.0" encoding="utf-8"?>
<ds:datastoreItem xmlns:ds="http://schemas.openxmlformats.org/officeDocument/2006/customXml" ds:itemID="{5F1CBACB-8BBB-4F62-90BB-FCA76061F94C}">
  <ds:schemaRefs>
    <ds:schemaRef ds:uri="http://purl.org/dc/dcmitype/"/>
    <ds:schemaRef ds:uri="http://purl.org/dc/elements/1.1/"/>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22d735cb-e89e-45f6-bf63-22e72e213e03"/>
    <ds:schemaRef ds:uri="1200997a-41c0-4126-b570-bd7e5631b6e7"/>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67D87E4-B3C0-4B42-B043-F64E90CDB7E3}">
  <ds:schemaRefs>
    <ds:schemaRef ds:uri="http://schemas.microsoft.com/sharepoint/v3/contenttype/forms"/>
  </ds:schemaRefs>
</ds:datastoreItem>
</file>

<file path=docMetadata/LabelInfo.xml><?xml version="1.0" encoding="utf-8"?>
<clbl:labelList xmlns:clbl="http://schemas.microsoft.com/office/2020/mipLabelMetadata">
  <clbl:label id="{b2e3a768-93a5-4171-8310-d2fda9465328}" enabled="0" method="" siteId="{b2e3a768-93a5-4171-8310-d2fda9465328}" removed="1"/>
  <clbl:label id="{cf90b97b-be46-4a00-9700-81ce4ff1b7f6}" enabled="0" method="" siteId="{cf90b97b-be46-4a00-9700-81ce4ff1b7f6}" removed="1"/>
</clbl:labelList>
</file>

<file path=docProps/app.xml><?xml version="1.0" encoding="utf-8"?>
<Properties xmlns="http://schemas.openxmlformats.org/officeDocument/2006/extended-properties" xmlns:vt="http://schemas.openxmlformats.org/officeDocument/2006/docPropsVTypes">
  <Template>office theme</Template>
  <TotalTime>671</TotalTime>
  <Words>2797</Words>
  <Application>Microsoft Office PowerPoint</Application>
  <PresentationFormat>Widescreen</PresentationFormat>
  <Paragraphs>269</Paragraphs>
  <Slides>27</Slides>
  <Notes>14</Notes>
  <HiddenSlides>14</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Calibri Light</vt:lpstr>
      <vt:lpstr>DM Sans</vt:lpstr>
      <vt:lpstr>Verdana Pro</vt:lpstr>
      <vt:lpstr>office theme</vt:lpstr>
      <vt:lpstr>1_Office Theme</vt:lpstr>
      <vt:lpstr>PowerPoint Presentation</vt:lpstr>
      <vt:lpstr>Disclaimer</vt:lpstr>
      <vt:lpstr>Project Background </vt:lpstr>
      <vt:lpstr>Project Goal </vt:lpstr>
      <vt:lpstr>Scenario Options Studied</vt:lpstr>
      <vt:lpstr>Methodology</vt:lpstr>
      <vt:lpstr>Key</vt:lpstr>
      <vt:lpstr>Baseline Cost Per-Mile Model (2030 forecast)</vt:lpstr>
      <vt:lpstr>Scenario Cost Models – Taxation  </vt:lpstr>
      <vt:lpstr>Scenario Cost Models - Non-taxation – General Default </vt:lpstr>
      <vt:lpstr>Scenario Cost Models - Non-taxation – Default Insurance</vt:lpstr>
      <vt:lpstr>Scenario Cost Models - Non-taxation –Default Parking Cash-Out </vt:lpstr>
      <vt:lpstr>Scenario Cost Models – Sample State Application (Michigan)</vt:lpstr>
      <vt:lpstr>Elasticity Models – Application</vt:lpstr>
      <vt:lpstr>Elasticity Models – Value Selection for Bundles</vt:lpstr>
      <vt:lpstr>Effect Models</vt:lpstr>
      <vt:lpstr>Complex Interactions (Cheaper Used Vehicle Acquisition)</vt:lpstr>
      <vt:lpstr>Complex Interactions (Cheaper Auto Insurance)</vt:lpstr>
      <vt:lpstr>Study Model Results </vt:lpstr>
      <vt:lpstr>What the Spreadsheet Model Presents</vt:lpstr>
      <vt:lpstr>Results for 2030</vt:lpstr>
      <vt:lpstr>Results for 2030: Individual Scenarios</vt:lpstr>
      <vt:lpstr>Results for 2030: Percent Change in VMT </vt:lpstr>
      <vt:lpstr>Results for 2030:  Tax Repricing Mini-Bundle</vt:lpstr>
      <vt:lpstr>Externality Benefits</vt:lpstr>
      <vt:lpstr>Savings Results:  Nationwide 2030</vt:lpstr>
      <vt:lpstr>Questions &amp; Contact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Skyler</dc:creator>
  <cp:lastModifiedBy>Kyle Schroeckenthaler</cp:lastModifiedBy>
  <cp:revision>939</cp:revision>
  <dcterms:created xsi:type="dcterms:W3CDTF">2024-01-05T06:16:31Z</dcterms:created>
  <dcterms:modified xsi:type="dcterms:W3CDTF">2025-09-12T16:54:26Z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0x0101008257EEF0067683439435D625ED9E0C6F</vt:lpwstr>
  </property>
  <property fmtid="{D5CDD505-2E9C-101B-9397-08002B2CF9AE}" pid="3" name="MediaServiceImageTags">
    <vt:lpwstr/>
  </property>
</Properties>
</file>