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5" roundtripDataSignature="AMtx7mjVNQz9JLu6NUF5aQEMmm9YLAhc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slide" Target="slides/slide4.xml"/><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f7e0aade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36f7e0aadef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fdf6e3af8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7fdf6e3af8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800">
                <a:solidFill>
                  <a:srgbClr val="333333"/>
                </a:solidFill>
                <a:latin typeface="Open Sans"/>
                <a:ea typeface="Open Sans"/>
                <a:cs typeface="Open Sans"/>
                <a:sym typeface="Open Sans"/>
              </a:rPr>
              <a:t>CTS is the hub for transportation research and education at the University of Minnesota. It supports research in many disciplines, cultivates the transportation workforce, and shares new thinking with various stakeholders and audiences.</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fdf6e3af8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7fdf6e3af8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4325" lvl="0" marL="457200" marR="38100" rtl="0" algn="l">
              <a:lnSpc>
                <a:spcPct val="115000"/>
              </a:lnSpc>
              <a:spcBef>
                <a:spcPts val="2500"/>
              </a:spcBef>
              <a:spcAft>
                <a:spcPts val="0"/>
              </a:spcAft>
              <a:buClr>
                <a:srgbClr val="333333"/>
              </a:buClr>
              <a:buSzPts val="1350"/>
              <a:buChar char="●"/>
            </a:pPr>
            <a:r>
              <a:rPr lang="en-US" sz="1350">
                <a:solidFill>
                  <a:srgbClr val="333333"/>
                </a:solidFill>
                <a:highlight>
                  <a:srgbClr val="FFFFFF"/>
                </a:highlight>
              </a:rPr>
              <a:t>We produce and share leading-edge transportation research and technology, and we work with our partners to transfer findings into practice.</a:t>
            </a:r>
            <a:endParaRPr sz="1350">
              <a:solidFill>
                <a:srgbClr val="333333"/>
              </a:solidFill>
              <a:highlight>
                <a:srgbClr val="FFFFFF"/>
              </a:highlight>
            </a:endParaRPr>
          </a:p>
          <a:p>
            <a:pPr indent="-314325" lvl="0" marL="457200" marR="38100" rtl="0" algn="l">
              <a:lnSpc>
                <a:spcPct val="115000"/>
              </a:lnSpc>
              <a:spcBef>
                <a:spcPts val="0"/>
              </a:spcBef>
              <a:spcAft>
                <a:spcPts val="0"/>
              </a:spcAft>
              <a:buClr>
                <a:srgbClr val="333333"/>
              </a:buClr>
              <a:buSzPts val="1350"/>
              <a:buChar char="●"/>
            </a:pPr>
            <a:r>
              <a:rPr lang="en-US" sz="1350">
                <a:solidFill>
                  <a:srgbClr val="333333"/>
                </a:solidFill>
                <a:highlight>
                  <a:srgbClr val="FFFFFF"/>
                </a:highlight>
              </a:rPr>
              <a:t>We serve our land-grant mission by deploying the University of Minnesota’s resources and expertise to address public needs.</a:t>
            </a:r>
            <a:endParaRPr sz="1350">
              <a:solidFill>
                <a:srgbClr val="333333"/>
              </a:solidFill>
              <a:highlight>
                <a:srgbClr val="FFFFFF"/>
              </a:highlight>
            </a:endParaRPr>
          </a:p>
          <a:p>
            <a:pPr indent="0" lvl="0" marL="0" rtl="0" algn="l">
              <a:lnSpc>
                <a:spcPct val="100000"/>
              </a:lnSpc>
              <a:spcBef>
                <a:spcPts val="25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fdf6e3af8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7fdf6e3af8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5"/>
          <p:cNvSpPr txBox="1"/>
          <p:nvPr>
            <p:ph type="ctrTitle"/>
          </p:nvPr>
        </p:nvSpPr>
        <p:spPr>
          <a:xfrm>
            <a:off x="628650" y="841375"/>
            <a:ext cx="74549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892333"/>
              </a:buClr>
              <a:buSzPts val="4400"/>
              <a:buFont typeface="Calibri"/>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 type="subTitle"/>
          </p:nvPr>
        </p:nvSpPr>
        <p:spPr>
          <a:xfrm>
            <a:off x="628650" y="2701925"/>
            <a:ext cx="7454900" cy="12414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5"/>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9"/>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 type="body"/>
          </p:nvPr>
        </p:nvSpPr>
        <p:spPr>
          <a:xfrm rot="5400000">
            <a:off x="2940844" y="-942181"/>
            <a:ext cx="3262312"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9"/>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0"/>
          <p:cNvSpPr txBox="1"/>
          <p:nvPr>
            <p:ph type="title"/>
          </p:nvPr>
        </p:nvSpPr>
        <p:spPr>
          <a:xfrm rot="5400000">
            <a:off x="5350669" y="1467644"/>
            <a:ext cx="4357687"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 type="body"/>
          </p:nvPr>
        </p:nvSpPr>
        <p:spPr>
          <a:xfrm rot="5400000">
            <a:off x="1331119" y="-427831"/>
            <a:ext cx="4357687"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0"/>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g37fdf6e3af8_0_29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37fdf6e3af8_0_294"/>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
              </a:spcBef>
              <a:spcAft>
                <a:spcPts val="0"/>
              </a:spcAft>
              <a:buClr>
                <a:schemeClr val="dk1"/>
              </a:buClr>
              <a:buSzPts val="18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g37fdf6e3af8_0_294"/>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
              </a:spcBef>
              <a:spcAft>
                <a:spcPts val="0"/>
              </a:spcAft>
              <a:buClr>
                <a:schemeClr val="dk1"/>
              </a:buClr>
              <a:buSzPts val="18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g37fdf6e3af8_0_29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37fdf6e3af8_0_29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37fdf6e3af8_0_29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g37fdf6e3af8_0_30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37fdf6e3af8_0_30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Clr>
                <a:schemeClr val="dk1"/>
              </a:buClr>
              <a:buSzPts val="18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2" name="Google Shape;102;g37fdf6e3af8_0_30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37fdf6e3af8_0_30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37fdf6e3af8_0_30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37fdf6e3af8_0_30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37fdf6e3af8_0_30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37fdf6e3af8_0_30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g37fdf6e3af8_0_31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892333"/>
              </a:buClr>
              <a:buSzPts val="4500"/>
              <a:buFont typeface="Calibri"/>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37fdf6e3af8_0_311"/>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12" name="Google Shape;112;g37fdf6e3af8_0_3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37fdf6e3af8_0_3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37fdf6e3af8_0_3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g37fdf6e3af8_0_317"/>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892333"/>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37fdf6e3af8_0_317"/>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18" name="Google Shape;118;g37fdf6e3af8_0_3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37fdf6e3af8_0_3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37fdf6e3af8_0_3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sp>
        <p:nvSpPr>
          <p:cNvPr id="122" name="Google Shape;122;g37fdf6e3af8_0_323"/>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37fdf6e3af8_0_323"/>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800"/>
              <a:buNone/>
              <a:defRPr b="1" sz="1600"/>
            </a:lvl1pPr>
            <a:lvl2pPr indent="-228600" lvl="1" marL="914400" algn="l">
              <a:lnSpc>
                <a:spcPct val="90000"/>
              </a:lnSpc>
              <a:spcBef>
                <a:spcPts val="600"/>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4" name="Google Shape;124;g37fdf6e3af8_0_323"/>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Clr>
                <a:schemeClr val="dk1"/>
              </a:buClr>
              <a:buSzPts val="18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g37fdf6e3af8_0_323"/>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800"/>
              <a:buNone/>
              <a:defRPr b="1" sz="1600"/>
            </a:lvl1pPr>
            <a:lvl2pPr indent="-228600" lvl="1" marL="914400" algn="l">
              <a:lnSpc>
                <a:spcPct val="90000"/>
              </a:lnSpc>
              <a:spcBef>
                <a:spcPts val="600"/>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6" name="Google Shape;126;g37fdf6e3af8_0_323"/>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Clr>
                <a:schemeClr val="dk1"/>
              </a:buClr>
              <a:buSzPts val="18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7" name="Google Shape;127;g37fdf6e3af8_0_3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37fdf6e3af8_0_3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37fdf6e3af8_0_3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g37fdf6e3af8_0_33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37fdf6e3af8_0_33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37fdf6e3af8_0_33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37fdf6e3af8_0_33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g37fdf6e3af8_0_337"/>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892333"/>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37fdf6e3af8_0_33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750"/>
              </a:spcBef>
              <a:spcAft>
                <a:spcPts val="0"/>
              </a:spcAft>
              <a:buClr>
                <a:schemeClr val="dk1"/>
              </a:buClr>
              <a:buSzPts val="1600"/>
              <a:buChar char="•"/>
              <a:defRPr sz="1600"/>
            </a:lvl1pPr>
            <a:lvl2pPr indent="-361950" lvl="1" marL="914400" algn="l">
              <a:lnSpc>
                <a:spcPct val="90000"/>
              </a:lnSpc>
              <a:spcBef>
                <a:spcPts val="600"/>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8" name="Google Shape;138;g37fdf6e3af8_0_33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9" name="Google Shape;139;g37fdf6e3af8_0_33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37fdf6e3af8_0_33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37fdf6e3af8_0_33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1"/>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1"/>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g37fdf6e3af8_0_344"/>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892333"/>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37fdf6e3af8_0_344"/>
          <p:cNvSpPr/>
          <p:nvPr>
            <p:ph idx="2" type="pic"/>
          </p:nvPr>
        </p:nvSpPr>
        <p:spPr>
          <a:xfrm>
            <a:off x="3887391" y="740569"/>
            <a:ext cx="4629300" cy="3655200"/>
          </a:xfrm>
          <a:prstGeom prst="rect">
            <a:avLst/>
          </a:prstGeom>
          <a:noFill/>
          <a:ln>
            <a:noFill/>
          </a:ln>
        </p:spPr>
      </p:sp>
      <p:sp>
        <p:nvSpPr>
          <p:cNvPr id="145" name="Google Shape;145;g37fdf6e3af8_0_344"/>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46" name="Google Shape;146;g37fdf6e3af8_0_34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37fdf6e3af8_0_34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37fdf6e3af8_0_34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g37fdf6e3af8_0_35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37fdf6e3af8_0_351"/>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2" name="Google Shape;152;g37fdf6e3af8_0_35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37fdf6e3af8_0_35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37fdf6e3af8_0_35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g37fdf6e3af8_0_357"/>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g37fdf6e3af8_0_357"/>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8" name="Google Shape;158;g37fdf6e3af8_0_35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37fdf6e3af8_0_35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37fdf6e3af8_0_35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61" name="Shape 161"/>
        <p:cNvGrpSpPr/>
        <p:nvPr/>
      </p:nvGrpSpPr>
      <p:grpSpPr>
        <a:xfrm>
          <a:off x="0" y="0"/>
          <a:ext cx="0" cy="0"/>
          <a:chOff x="0" y="0"/>
          <a:chExt cx="0" cy="0"/>
        </a:xfrm>
      </p:grpSpPr>
      <p:sp>
        <p:nvSpPr>
          <p:cNvPr id="162" name="Google Shape;162;g37fdf6e3af8_0_36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Clr>
                <a:schemeClr val="dk1"/>
              </a:buClr>
              <a:buSzPts val="18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3" name="Google Shape;163;g37fdf6e3af8_0_36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750"/>
              </a:spcBef>
              <a:spcAft>
                <a:spcPts val="0"/>
              </a:spcAft>
              <a:buClr>
                <a:schemeClr val="dk1"/>
              </a:buClr>
              <a:buSzPts val="1600"/>
              <a:buChar char="•"/>
              <a:defRPr sz="16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g37fdf6e3af8_0_36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65" name="Shape 165"/>
        <p:cNvGrpSpPr/>
        <p:nvPr/>
      </p:nvGrpSpPr>
      <p:grpSpPr>
        <a:xfrm>
          <a:off x="0" y="0"/>
          <a:ext cx="0" cy="0"/>
          <a:chOff x="0" y="0"/>
          <a:chExt cx="0" cy="0"/>
        </a:xfrm>
      </p:grpSpPr>
      <p:sp>
        <p:nvSpPr>
          <p:cNvPr id="166" name="Google Shape;166;g37fdf6e3af8_0_36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2"/>
          <p:cNvSpPr txBox="1"/>
          <p:nvPr>
            <p:ph type="title"/>
          </p:nvPr>
        </p:nvSpPr>
        <p:spPr>
          <a:xfrm>
            <a:off x="623888" y="1282700"/>
            <a:ext cx="6475412" cy="2139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892333"/>
              </a:buClr>
              <a:buSzPts val="4400"/>
              <a:buFont typeface="Calibri"/>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623888" y="3441700"/>
            <a:ext cx="7186612" cy="11255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22"/>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3"/>
          <p:cNvSpPr txBox="1"/>
          <p:nvPr>
            <p:ph type="title"/>
          </p:nvPr>
        </p:nvSpPr>
        <p:spPr>
          <a:xfrm>
            <a:off x="628651" y="274638"/>
            <a:ext cx="5983014"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 type="body"/>
          </p:nvPr>
        </p:nvSpPr>
        <p:spPr>
          <a:xfrm>
            <a:off x="628650" y="1370013"/>
            <a:ext cx="3308350" cy="32623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3"/>
          <p:cNvSpPr txBox="1"/>
          <p:nvPr>
            <p:ph idx="2" type="body"/>
          </p:nvPr>
        </p:nvSpPr>
        <p:spPr>
          <a:xfrm>
            <a:off x="4114802" y="1370013"/>
            <a:ext cx="3308350" cy="32623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4"/>
          <p:cNvSpPr txBox="1"/>
          <p:nvPr>
            <p:ph type="title"/>
          </p:nvPr>
        </p:nvSpPr>
        <p:spPr>
          <a:xfrm>
            <a:off x="630238"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 type="body"/>
          </p:nvPr>
        </p:nvSpPr>
        <p:spPr>
          <a:xfrm>
            <a:off x="630238" y="1260475"/>
            <a:ext cx="3868737" cy="619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4"/>
          <p:cNvSpPr txBox="1"/>
          <p:nvPr>
            <p:ph idx="2" type="body"/>
          </p:nvPr>
        </p:nvSpPr>
        <p:spPr>
          <a:xfrm>
            <a:off x="630238" y="1879600"/>
            <a:ext cx="3868737" cy="2762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4"/>
          <p:cNvSpPr txBox="1"/>
          <p:nvPr>
            <p:ph idx="3" type="body"/>
          </p:nvPr>
        </p:nvSpPr>
        <p:spPr>
          <a:xfrm>
            <a:off x="4629150" y="1260475"/>
            <a:ext cx="3887788" cy="619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4"/>
          <p:cNvSpPr txBox="1"/>
          <p:nvPr>
            <p:ph idx="4" type="body"/>
          </p:nvPr>
        </p:nvSpPr>
        <p:spPr>
          <a:xfrm>
            <a:off x="4629150" y="1879600"/>
            <a:ext cx="3887788" cy="2762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4"/>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5"/>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8923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6"/>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892333"/>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 type="body"/>
          </p:nvPr>
        </p:nvSpPr>
        <p:spPr>
          <a:xfrm>
            <a:off x="3887788" y="741363"/>
            <a:ext cx="4629150" cy="36544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7"/>
          <p:cNvSpPr txBox="1"/>
          <p:nvPr>
            <p:ph idx="2" type="body"/>
          </p:nvPr>
        </p:nvSpPr>
        <p:spPr>
          <a:xfrm>
            <a:off x="630238" y="1543050"/>
            <a:ext cx="2949575" cy="28590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7"/>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8"/>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892333"/>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p:nvPr>
            <p:ph idx="2" type="pic"/>
          </p:nvPr>
        </p:nvSpPr>
        <p:spPr>
          <a:xfrm>
            <a:off x="3887788" y="741363"/>
            <a:ext cx="4629150" cy="3654425"/>
          </a:xfrm>
          <a:prstGeom prst="rect">
            <a:avLst/>
          </a:prstGeom>
          <a:noFill/>
          <a:ln>
            <a:noFill/>
          </a:ln>
        </p:spPr>
      </p:sp>
      <p:sp>
        <p:nvSpPr>
          <p:cNvPr id="67" name="Google Shape;67;p28"/>
          <p:cNvSpPr txBox="1"/>
          <p:nvPr>
            <p:ph idx="1" type="body"/>
          </p:nvPr>
        </p:nvSpPr>
        <p:spPr>
          <a:xfrm>
            <a:off x="630238" y="1543050"/>
            <a:ext cx="2949575" cy="28590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8"/>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image" Target="../media/image1.jp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theme" Target="../theme/theme2.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892333"/>
              </a:buClr>
              <a:buSzPts val="3300"/>
              <a:buFont typeface="Calibri"/>
              <a:buNone/>
              <a:defRPr b="0" i="0" sz="3300" u="none" cap="none" strike="noStrike">
                <a:solidFill>
                  <a:srgbClr val="8923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connector&#10;&#10;Description automatically generated" id="11" name="Google Shape;11;p4"/>
          <p:cNvPicPr preferRelativeResize="0"/>
          <p:nvPr/>
        </p:nvPicPr>
        <p:blipFill rotWithShape="1">
          <a:blip r:embed="rId1">
            <a:alphaModFix/>
          </a:blip>
          <a:srcRect b="0" l="-10146" r="56839" t="10005"/>
          <a:stretch/>
        </p:blipFill>
        <p:spPr>
          <a:xfrm>
            <a:off x="7097037" y="0"/>
            <a:ext cx="2046963" cy="4628834"/>
          </a:xfrm>
          <a:prstGeom prst="rect">
            <a:avLst/>
          </a:prstGeom>
          <a:noFill/>
          <a:ln>
            <a:noFill/>
          </a:ln>
        </p:spPr>
      </p:pic>
      <p:pic>
        <p:nvPicPr>
          <p:cNvPr id="12" name="Google Shape;12;p4"/>
          <p:cNvPicPr preferRelativeResize="0"/>
          <p:nvPr/>
        </p:nvPicPr>
        <p:blipFill rotWithShape="1">
          <a:blip r:embed="rId2">
            <a:alphaModFix/>
          </a:blip>
          <a:srcRect b="0" l="0" r="0" t="0"/>
          <a:stretch/>
        </p:blipFill>
        <p:spPr>
          <a:xfrm>
            <a:off x="7260944" y="4675823"/>
            <a:ext cx="1513839" cy="91440"/>
          </a:xfrm>
          <a:prstGeom prst="rect">
            <a:avLst/>
          </a:prstGeom>
          <a:noFill/>
          <a:ln>
            <a:noFill/>
          </a:ln>
        </p:spPr>
      </p:pic>
      <p:pic>
        <p:nvPicPr>
          <p:cNvPr id="13" name="Google Shape;13;p4"/>
          <p:cNvPicPr preferRelativeResize="0"/>
          <p:nvPr/>
        </p:nvPicPr>
        <p:blipFill rotWithShape="1">
          <a:blip r:embed="rId3">
            <a:alphaModFix/>
          </a:blip>
          <a:srcRect b="0" l="0" r="0" t="0"/>
          <a:stretch/>
        </p:blipFill>
        <p:spPr>
          <a:xfrm>
            <a:off x="270959" y="4648483"/>
            <a:ext cx="2262836" cy="1282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g37fdf6e3af8_0_28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892333"/>
              </a:buClr>
              <a:buSzPts val="3300"/>
              <a:buFont typeface="Calibri"/>
              <a:buNone/>
              <a:defRPr b="0" i="0" sz="3300" u="none" cap="none" strike="noStrike">
                <a:solidFill>
                  <a:srgbClr val="892333"/>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g37fdf6e3af8_0_28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61950" lvl="0" marL="457200" marR="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6" name="Google Shape;86;g37fdf6e3af8_0_28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g37fdf6e3af8_0_28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37fdf6e3af8_0_28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9" name="Google Shape;89;g37fdf6e3af8_0_285"/>
          <p:cNvPicPr preferRelativeResize="0"/>
          <p:nvPr/>
        </p:nvPicPr>
        <p:blipFill rotWithShape="1">
          <a:blip r:embed="rId1">
            <a:alphaModFix/>
          </a:blip>
          <a:srcRect b="0" l="0" r="0" t="0"/>
          <a:stretch/>
        </p:blipFill>
        <p:spPr>
          <a:xfrm>
            <a:off x="7260944" y="4675823"/>
            <a:ext cx="1513840" cy="91440"/>
          </a:xfrm>
          <a:prstGeom prst="rect">
            <a:avLst/>
          </a:prstGeom>
          <a:noFill/>
          <a:ln>
            <a:noFill/>
          </a:ln>
        </p:spPr>
      </p:pic>
      <p:pic>
        <p:nvPicPr>
          <p:cNvPr descr="Circle&#10;&#10;Description automatically generated" id="90" name="Google Shape;90;g37fdf6e3af8_0_285"/>
          <p:cNvPicPr preferRelativeResize="0"/>
          <p:nvPr/>
        </p:nvPicPr>
        <p:blipFill rotWithShape="1">
          <a:blip r:embed="rId2">
            <a:alphaModFix/>
          </a:blip>
          <a:srcRect b="0" l="0" r="0" t="0"/>
          <a:stretch/>
        </p:blipFill>
        <p:spPr>
          <a:xfrm>
            <a:off x="7817972" y="273352"/>
            <a:ext cx="914400" cy="914400"/>
          </a:xfrm>
          <a:prstGeom prst="rect">
            <a:avLst/>
          </a:prstGeom>
          <a:noFill/>
          <a:ln>
            <a:noFill/>
          </a:ln>
        </p:spPr>
      </p:pic>
      <p:pic>
        <p:nvPicPr>
          <p:cNvPr id="91" name="Google Shape;91;g37fdf6e3af8_0_285"/>
          <p:cNvPicPr preferRelativeResize="0"/>
          <p:nvPr/>
        </p:nvPicPr>
        <p:blipFill rotWithShape="1">
          <a:blip r:embed="rId3">
            <a:alphaModFix/>
          </a:blip>
          <a:srcRect b="0" l="0" r="0" t="0"/>
          <a:stretch/>
        </p:blipFill>
        <p:spPr>
          <a:xfrm>
            <a:off x="270959" y="4648483"/>
            <a:ext cx="2262836" cy="1282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6f7e0aadef_0_96"/>
          <p:cNvSpPr txBox="1"/>
          <p:nvPr>
            <p:ph type="ctrTitle"/>
          </p:nvPr>
        </p:nvSpPr>
        <p:spPr>
          <a:xfrm>
            <a:off x="138450" y="2571750"/>
            <a:ext cx="7455000" cy="6465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892333"/>
              </a:buClr>
              <a:buSzPct val="90825"/>
              <a:buFont typeface="Calibri"/>
              <a:buNone/>
            </a:pPr>
            <a:r>
              <a:rPr lang="en-US" sz="4844"/>
              <a:t>Center for Transportation Studies</a:t>
            </a:r>
            <a:endParaRPr sz="4844"/>
          </a:p>
          <a:p>
            <a:pPr indent="0" lvl="0" marL="0" rtl="0" algn="ctr">
              <a:lnSpc>
                <a:spcPct val="90000"/>
              </a:lnSpc>
              <a:spcBef>
                <a:spcPts val="0"/>
              </a:spcBef>
              <a:spcAft>
                <a:spcPts val="0"/>
              </a:spcAft>
              <a:buClr>
                <a:srgbClr val="892333"/>
              </a:buClr>
              <a:buSzPct val="160000"/>
              <a:buFont typeface="Calibri"/>
              <a:buNone/>
            </a:pPr>
            <a:r>
              <a:t/>
            </a:r>
            <a:endParaRPr sz="2750"/>
          </a:p>
          <a:p>
            <a:pPr indent="0" lvl="0" marL="0" rtl="0" algn="ctr">
              <a:lnSpc>
                <a:spcPct val="90000"/>
              </a:lnSpc>
              <a:spcBef>
                <a:spcPts val="0"/>
              </a:spcBef>
              <a:spcAft>
                <a:spcPts val="0"/>
              </a:spcAft>
              <a:buClr>
                <a:srgbClr val="892333"/>
              </a:buClr>
              <a:buSzPct val="100000"/>
              <a:buFont typeface="Calibri"/>
              <a:buNone/>
            </a:pPr>
            <a:r>
              <a:rPr lang="en-US"/>
              <a:t>Connecting Research and Practice</a:t>
            </a:r>
            <a:endParaRPr/>
          </a:p>
        </p:txBody>
      </p:sp>
      <p:sp>
        <p:nvSpPr>
          <p:cNvPr id="172" name="Google Shape;172;g36f7e0aadef_0_96"/>
          <p:cNvSpPr txBox="1"/>
          <p:nvPr>
            <p:ph idx="1" type="subTitle"/>
          </p:nvPr>
        </p:nvSpPr>
        <p:spPr>
          <a:xfrm>
            <a:off x="628650" y="3647400"/>
            <a:ext cx="7455000" cy="694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MOMO Plenary Sept. 16,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7fdf6e3af8_0_9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About CTS</a:t>
            </a:r>
            <a:endParaRPr/>
          </a:p>
        </p:txBody>
      </p:sp>
      <p:sp>
        <p:nvSpPr>
          <p:cNvPr id="178" name="Google Shape;178;g37fdf6e3af8_0_96"/>
          <p:cNvSpPr txBox="1"/>
          <p:nvPr>
            <p:ph idx="1" type="body"/>
          </p:nvPr>
        </p:nvSpPr>
        <p:spPr>
          <a:xfrm>
            <a:off x="628650" y="1268016"/>
            <a:ext cx="3886200" cy="32634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chemeClr val="dk1"/>
                </a:solidFill>
                <a:highlight>
                  <a:schemeClr val="lt1"/>
                </a:highlight>
                <a:latin typeface="Calibri"/>
                <a:ea typeface="Calibri"/>
                <a:cs typeface="Calibri"/>
                <a:sym typeface="Calibri"/>
              </a:rPr>
              <a:t>Mission</a:t>
            </a:r>
            <a:endParaRPr/>
          </a:p>
          <a:p>
            <a:pPr indent="0" lvl="0" marL="0" marR="0" rtl="0" algn="l">
              <a:lnSpc>
                <a:spcPct val="100000"/>
              </a:lnSpc>
              <a:spcBef>
                <a:spcPts val="600"/>
              </a:spcBef>
              <a:spcAft>
                <a:spcPts val="0"/>
              </a:spcAft>
              <a:buClr>
                <a:srgbClr val="000000"/>
              </a:buClr>
              <a:buSzPts val="1800"/>
              <a:buFont typeface="Arial"/>
              <a:buNone/>
            </a:pPr>
            <a:r>
              <a:rPr b="0" i="0" lang="en-US" sz="1600" u="none" cap="none" strike="noStrike">
                <a:solidFill>
                  <a:schemeClr val="dk1"/>
                </a:solidFill>
                <a:highlight>
                  <a:schemeClr val="lt1"/>
                </a:highlight>
                <a:latin typeface="Calibri"/>
                <a:ea typeface="Calibri"/>
                <a:cs typeface="Calibri"/>
                <a:sym typeface="Calibri"/>
              </a:rPr>
              <a:t>CTS cultivates improvements and innovation in transportation through research, engagement, and education.</a:t>
            </a:r>
            <a:endParaRPr sz="1600">
              <a:solidFill>
                <a:schemeClr val="dk1"/>
              </a:solidFill>
              <a:highlight>
                <a:schemeClr val="lt1"/>
              </a:highlight>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t/>
            </a:r>
            <a:endParaRPr b="1" i="0" sz="16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rPr b="1" i="0" lang="en-US" sz="1600" u="none" cap="none" strike="noStrike">
                <a:solidFill>
                  <a:schemeClr val="dk1"/>
                </a:solidFill>
                <a:highlight>
                  <a:srgbClr val="FFFFFF"/>
                </a:highlight>
                <a:latin typeface="Calibri"/>
                <a:ea typeface="Calibri"/>
                <a:cs typeface="Calibri"/>
                <a:sym typeface="Calibri"/>
              </a:rPr>
              <a:t>Vision</a:t>
            </a:r>
            <a:r>
              <a:rPr b="1" i="1" lang="en-US" sz="1600" u="none" cap="none" strike="noStrike">
                <a:solidFill>
                  <a:schemeClr val="dk1"/>
                </a:solidFill>
                <a:highlight>
                  <a:srgbClr val="FFFFFF"/>
                </a:highlight>
                <a:latin typeface="Calibri"/>
                <a:ea typeface="Calibri"/>
                <a:cs typeface="Calibri"/>
                <a:sym typeface="Calibri"/>
              </a:rPr>
              <a:t>: </a:t>
            </a:r>
            <a:endParaRPr/>
          </a:p>
          <a:p>
            <a:pPr indent="0" lvl="0" marL="0" marR="0" rtl="0" algn="l">
              <a:lnSpc>
                <a:spcPct val="100000"/>
              </a:lnSpc>
              <a:spcBef>
                <a:spcPts val="600"/>
              </a:spcBef>
              <a:spcAft>
                <a:spcPts val="0"/>
              </a:spcAft>
              <a:buClr>
                <a:srgbClr val="000000"/>
              </a:buClr>
              <a:buSzPts val="1800"/>
              <a:buFont typeface="Arial"/>
              <a:buNone/>
            </a:pPr>
            <a:r>
              <a:rPr b="0" i="0" lang="en-US" sz="1600" u="none" cap="none" strike="noStrike">
                <a:solidFill>
                  <a:schemeClr val="dk1"/>
                </a:solidFill>
                <a:highlight>
                  <a:srgbClr val="FFFFFF"/>
                </a:highlight>
                <a:latin typeface="Calibri"/>
                <a:ea typeface="Calibri"/>
                <a:cs typeface="Calibri"/>
                <a:sym typeface="Calibri"/>
              </a:rPr>
              <a:t>In collaboration with public-sector, industry, and academic partners, CTS shapes transportation systems that are sustainable, serve the needs of all users, support a strong economy, and improve our collective quality of life. </a:t>
            </a:r>
            <a:endParaRPr/>
          </a:p>
          <a:p>
            <a:pPr indent="-228600" lvl="0" marL="457200" rtl="0" algn="l">
              <a:lnSpc>
                <a:spcPct val="100000"/>
              </a:lnSpc>
              <a:spcBef>
                <a:spcPts val="750"/>
              </a:spcBef>
              <a:spcAft>
                <a:spcPts val="600"/>
              </a:spcAft>
              <a:buClr>
                <a:schemeClr val="dk1"/>
              </a:buClr>
              <a:buSzPts val="1800"/>
              <a:buNone/>
            </a:pPr>
            <a:r>
              <a:t/>
            </a:r>
            <a:endParaRPr/>
          </a:p>
        </p:txBody>
      </p:sp>
      <p:sp>
        <p:nvSpPr>
          <p:cNvPr id="179" name="Google Shape;179;g37fdf6e3af8_0_96"/>
          <p:cNvSpPr txBox="1"/>
          <p:nvPr/>
        </p:nvSpPr>
        <p:spPr>
          <a:xfrm>
            <a:off x="6700719" y="3485738"/>
            <a:ext cx="22158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800" u="none" cap="none" strike="noStrike">
                <a:solidFill>
                  <a:srgbClr val="7A0019"/>
                </a:solidFill>
                <a:latin typeface="Arial"/>
                <a:ea typeface="Arial"/>
                <a:cs typeface="Arial"/>
                <a:sym typeface="Arial"/>
              </a:rPr>
              <a:t>CTS staff outside Huntington Bank Stadium</a:t>
            </a:r>
            <a:endParaRPr b="0" i="1" sz="800" u="none" cap="none" strike="noStrike">
              <a:solidFill>
                <a:srgbClr val="7A0019"/>
              </a:solidFill>
              <a:latin typeface="Arial"/>
              <a:ea typeface="Arial"/>
              <a:cs typeface="Arial"/>
              <a:sym typeface="Arial"/>
            </a:endParaRPr>
          </a:p>
        </p:txBody>
      </p:sp>
      <p:pic>
        <p:nvPicPr>
          <p:cNvPr id="180" name="Google Shape;180;g37fdf6e3af8_0_96"/>
          <p:cNvPicPr preferRelativeResize="0"/>
          <p:nvPr/>
        </p:nvPicPr>
        <p:blipFill rotWithShape="1">
          <a:blip r:embed="rId3">
            <a:alphaModFix/>
          </a:blip>
          <a:srcRect b="0" l="0" r="0" t="0"/>
          <a:stretch/>
        </p:blipFill>
        <p:spPr>
          <a:xfrm>
            <a:off x="4614929" y="1328903"/>
            <a:ext cx="4136567" cy="21483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7fdf6e3af8_0_27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How we work</a:t>
            </a:r>
            <a:endParaRPr/>
          </a:p>
        </p:txBody>
      </p:sp>
      <p:sp>
        <p:nvSpPr>
          <p:cNvPr id="186" name="Google Shape;186;g37fdf6e3af8_0_278"/>
          <p:cNvSpPr txBox="1"/>
          <p:nvPr>
            <p:ph idx="1" type="body"/>
          </p:nvPr>
        </p:nvSpPr>
        <p:spPr>
          <a:xfrm>
            <a:off x="628650" y="1369219"/>
            <a:ext cx="4062300" cy="32634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00000"/>
              </a:lnSpc>
              <a:spcBef>
                <a:spcPts val="750"/>
              </a:spcBef>
              <a:spcAft>
                <a:spcPts val="0"/>
              </a:spcAft>
              <a:buSzPts val="1800"/>
              <a:buChar char="•"/>
            </a:pPr>
            <a:r>
              <a:rPr lang="en-US"/>
              <a:t>CTS coordinates efforts to strategically invest in research and partnerships that answer the most pressing </a:t>
            </a:r>
            <a:br>
              <a:rPr lang="en-US"/>
            </a:br>
            <a:r>
              <a:rPr lang="en-US"/>
              <a:t>transportation challenges of public partners and researchers.</a:t>
            </a:r>
            <a:endParaRPr/>
          </a:p>
          <a:p>
            <a:pPr indent="-342900" lvl="0" marL="457200" rtl="0" algn="l">
              <a:lnSpc>
                <a:spcPct val="100000"/>
              </a:lnSpc>
              <a:spcBef>
                <a:spcPts val="1350"/>
              </a:spcBef>
              <a:spcAft>
                <a:spcPts val="0"/>
              </a:spcAft>
              <a:buSzPts val="1800"/>
              <a:buChar char="•"/>
            </a:pPr>
            <a:r>
              <a:rPr lang="en-US"/>
              <a:t>CTS supports and develops the transportation workforce of the future.</a:t>
            </a:r>
            <a:endParaRPr/>
          </a:p>
          <a:p>
            <a:pPr indent="-342900" lvl="0" marL="457200" rtl="0" algn="l">
              <a:lnSpc>
                <a:spcPct val="100000"/>
              </a:lnSpc>
              <a:spcBef>
                <a:spcPts val="1350"/>
              </a:spcBef>
              <a:spcAft>
                <a:spcPts val="0"/>
              </a:spcAft>
              <a:buSzPts val="1800"/>
              <a:buChar char="•"/>
            </a:pPr>
            <a:r>
              <a:rPr lang="en-US"/>
              <a:t>CTS informs public policy and </a:t>
            </a:r>
            <a:br>
              <a:rPr lang="en-US"/>
            </a:br>
            <a:r>
              <a:rPr lang="en-US"/>
              <a:t>decision-making processes with research-driven conclusions.</a:t>
            </a:r>
            <a:endParaRPr/>
          </a:p>
          <a:p>
            <a:pPr indent="-228600" lvl="0" marL="457200" rtl="0" algn="l">
              <a:lnSpc>
                <a:spcPct val="100000"/>
              </a:lnSpc>
              <a:spcBef>
                <a:spcPts val="1350"/>
              </a:spcBef>
              <a:spcAft>
                <a:spcPts val="600"/>
              </a:spcAft>
              <a:buSzPts val="1800"/>
              <a:buNone/>
            </a:pPr>
            <a:r>
              <a:t/>
            </a:r>
            <a:endParaRPr/>
          </a:p>
        </p:txBody>
      </p:sp>
      <p:pic>
        <p:nvPicPr>
          <p:cNvPr id="187" name="Google Shape;187;g37fdf6e3af8_0_278"/>
          <p:cNvPicPr preferRelativeResize="0"/>
          <p:nvPr/>
        </p:nvPicPr>
        <p:blipFill rotWithShape="1">
          <a:blip r:embed="rId3">
            <a:alphaModFix/>
          </a:blip>
          <a:srcRect b="0" l="0" r="0" t="0"/>
          <a:stretch/>
        </p:blipFill>
        <p:spPr>
          <a:xfrm>
            <a:off x="4930875" y="1268016"/>
            <a:ext cx="4213125" cy="3159825"/>
          </a:xfrm>
          <a:prstGeom prst="rect">
            <a:avLst/>
          </a:prstGeom>
          <a:noFill/>
          <a:ln>
            <a:noFill/>
          </a:ln>
        </p:spPr>
      </p:pic>
      <p:sp>
        <p:nvSpPr>
          <p:cNvPr id="188" name="Google Shape;188;g37fdf6e3af8_0_278"/>
          <p:cNvSpPr txBox="1"/>
          <p:nvPr/>
        </p:nvSpPr>
        <p:spPr>
          <a:xfrm>
            <a:off x="6717892" y="4212397"/>
            <a:ext cx="26229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800" u="none" cap="none" strike="noStrike">
                <a:solidFill>
                  <a:srgbClr val="7A0019"/>
                </a:solidFill>
                <a:latin typeface="Arial"/>
                <a:ea typeface="Arial"/>
                <a:cs typeface="Arial"/>
                <a:sym typeface="Arial"/>
              </a:rPr>
              <a:t>CTS’s connected and automated research vehicle</a:t>
            </a:r>
            <a:endParaRPr b="0" i="1" sz="800" u="none" cap="none" strike="noStrike">
              <a:solidFill>
                <a:srgbClr val="7A001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7fdf6e3af8_0_374"/>
          <p:cNvSpPr txBox="1"/>
          <p:nvPr>
            <p:ph type="title"/>
          </p:nvPr>
        </p:nvSpPr>
        <p:spPr>
          <a:xfrm>
            <a:off x="628649" y="273844"/>
            <a:ext cx="48255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892333"/>
              </a:buClr>
              <a:buSzPts val="1800"/>
              <a:buNone/>
            </a:pPr>
            <a:r>
              <a:rPr b="0" i="0" lang="en-US" sz="3300" u="none" cap="none" strike="noStrike">
                <a:solidFill>
                  <a:srgbClr val="892333"/>
                </a:solidFill>
                <a:latin typeface="Calibri"/>
                <a:ea typeface="Calibri"/>
                <a:cs typeface="Calibri"/>
                <a:sym typeface="Calibri"/>
              </a:rPr>
              <a:t>Major Programs</a:t>
            </a:r>
            <a:endParaRPr/>
          </a:p>
        </p:txBody>
      </p:sp>
      <p:sp>
        <p:nvSpPr>
          <p:cNvPr id="194" name="Google Shape;194;g37fdf6e3af8_0_374"/>
          <p:cNvSpPr txBox="1"/>
          <p:nvPr>
            <p:ph idx="1" type="body"/>
          </p:nvPr>
        </p:nvSpPr>
        <p:spPr>
          <a:xfrm>
            <a:off x="628650" y="1268019"/>
            <a:ext cx="4825500" cy="3263400"/>
          </a:xfrm>
          <a:prstGeom prst="rect">
            <a:avLst/>
          </a:prstGeom>
          <a:noFill/>
          <a:ln>
            <a:noFill/>
          </a:ln>
        </p:spPr>
        <p:txBody>
          <a:bodyPr anchorCtr="0" anchor="t" bIns="45700" lIns="91425" spcFirstLastPara="1" rIns="91425" wrap="square" tIns="45700">
            <a:normAutofit/>
          </a:bodyPr>
          <a:lstStyle/>
          <a:p>
            <a:pPr indent="-178435" lvl="0" marL="228600" marR="0" rtl="0" algn="l">
              <a:lnSpc>
                <a:spcPct val="100000"/>
              </a:lnSpc>
              <a:spcBef>
                <a:spcPts val="600"/>
              </a:spcBef>
              <a:spcAft>
                <a:spcPts val="0"/>
              </a:spcAft>
              <a:buClr>
                <a:schemeClr val="dk1"/>
              </a:buClr>
              <a:buSzPts val="1800"/>
              <a:buFont typeface="Arial"/>
              <a:buChar char="•"/>
            </a:pPr>
            <a:r>
              <a:rPr lang="en-US">
                <a:latin typeface="Calibri"/>
                <a:ea typeface="Calibri"/>
                <a:cs typeface="Calibri"/>
                <a:sym typeface="Calibri"/>
              </a:rPr>
              <a:t>Minnesota Local Technical Assistance </a:t>
            </a:r>
            <a:br>
              <a:rPr lang="en-US">
                <a:latin typeface="Calibri"/>
                <a:ea typeface="Calibri"/>
                <a:cs typeface="Calibri"/>
                <a:sym typeface="Calibri"/>
              </a:rPr>
            </a:br>
            <a:r>
              <a:rPr lang="en-US">
                <a:latin typeface="Calibri"/>
                <a:ea typeface="Calibri"/>
                <a:cs typeface="Calibri"/>
                <a:sym typeface="Calibri"/>
              </a:rPr>
              <a:t>Program (LTAP)</a:t>
            </a:r>
            <a:endParaRPr/>
          </a:p>
          <a:p>
            <a:pPr indent="-178435" lvl="0" marL="228600" marR="0" rtl="0" algn="l">
              <a:lnSpc>
                <a:spcPct val="100000"/>
              </a:lnSpc>
              <a:spcBef>
                <a:spcPts val="1200"/>
              </a:spcBef>
              <a:spcAft>
                <a:spcPts val="0"/>
              </a:spcAft>
              <a:buClr>
                <a:schemeClr val="dk1"/>
              </a:buClr>
              <a:buSzPts val="1800"/>
              <a:buFont typeface="Arial"/>
              <a:buChar char="•"/>
            </a:pPr>
            <a:r>
              <a:rPr lang="en-US">
                <a:latin typeface="Calibri"/>
                <a:ea typeface="Calibri"/>
                <a:cs typeface="Calibri"/>
                <a:sym typeface="Calibri"/>
              </a:rPr>
              <a:t>Airport Technical Assistance Program (AirTAP)</a:t>
            </a:r>
            <a:endParaRPr/>
          </a:p>
          <a:p>
            <a:pPr indent="-178435" lvl="0" marL="228600" marR="0" rtl="0" algn="l">
              <a:lnSpc>
                <a:spcPct val="100000"/>
              </a:lnSpc>
              <a:spcBef>
                <a:spcPts val="1200"/>
              </a:spcBef>
              <a:spcAft>
                <a:spcPts val="0"/>
              </a:spcAft>
              <a:buClr>
                <a:schemeClr val="dk1"/>
              </a:buClr>
              <a:buSzPts val="1800"/>
              <a:buFont typeface="Arial"/>
              <a:buChar char="•"/>
            </a:pPr>
            <a:r>
              <a:rPr lang="en-US">
                <a:latin typeface="Calibri"/>
                <a:ea typeface="Calibri"/>
                <a:cs typeface="Calibri"/>
                <a:sym typeface="Calibri"/>
              </a:rPr>
              <a:t>MnCAV Ecosystem </a:t>
            </a:r>
            <a:endParaRPr b="0" i="0" sz="1600" u="none" cap="none" strike="noStrike">
              <a:solidFill>
                <a:srgbClr val="000000"/>
              </a:solidFill>
              <a:latin typeface="Calibri"/>
              <a:ea typeface="Calibri"/>
              <a:cs typeface="Calibri"/>
              <a:sym typeface="Calibri"/>
            </a:endParaRPr>
          </a:p>
          <a:p>
            <a:pPr indent="-178435" lvl="0" marL="228600" marR="0" rtl="0" algn="l">
              <a:lnSpc>
                <a:spcPct val="100000"/>
              </a:lnSpc>
              <a:spcBef>
                <a:spcPts val="1200"/>
              </a:spcBef>
              <a:spcAft>
                <a:spcPts val="0"/>
              </a:spcAft>
              <a:buClr>
                <a:schemeClr val="dk1"/>
              </a:buClr>
              <a:buSzPts val="1800"/>
              <a:buFont typeface="Arial"/>
              <a:buChar char="•"/>
            </a:pPr>
            <a:r>
              <a:rPr b="0" i="0" lang="en-US" sz="1600" u="none" cap="none" strike="noStrike">
                <a:solidFill>
                  <a:schemeClr val="dk1"/>
                </a:solidFill>
                <a:latin typeface="Calibri"/>
                <a:ea typeface="Calibri"/>
                <a:cs typeface="Calibri"/>
                <a:sym typeface="Calibri"/>
              </a:rPr>
              <a:t>Accessibility Observatory</a:t>
            </a:r>
            <a:endParaRPr b="0" i="0" sz="1600" u="none" cap="none" strike="noStrike">
              <a:solidFill>
                <a:srgbClr val="000000"/>
              </a:solidFill>
              <a:latin typeface="Calibri"/>
              <a:ea typeface="Calibri"/>
              <a:cs typeface="Calibri"/>
              <a:sym typeface="Calibri"/>
            </a:endParaRPr>
          </a:p>
          <a:p>
            <a:pPr indent="-178435" lvl="0" marL="228600" marR="0" rtl="0" algn="l">
              <a:lnSpc>
                <a:spcPct val="100000"/>
              </a:lnSpc>
              <a:spcBef>
                <a:spcPts val="1200"/>
              </a:spcBef>
              <a:spcAft>
                <a:spcPts val="0"/>
              </a:spcAft>
              <a:buClr>
                <a:schemeClr val="dk1"/>
              </a:buClr>
              <a:buSzPts val="1800"/>
              <a:buFont typeface="Arial"/>
              <a:buChar char="•"/>
            </a:pPr>
            <a:r>
              <a:rPr b="0" i="0" lang="en-US" sz="1600" u="none" cap="none" strike="noStrike">
                <a:solidFill>
                  <a:schemeClr val="dk1"/>
                </a:solidFill>
                <a:latin typeface="Calibri"/>
                <a:ea typeface="Calibri"/>
                <a:cs typeface="Calibri"/>
                <a:sym typeface="Calibri"/>
              </a:rPr>
              <a:t>Transportation Policy and Economic Competitiveness</a:t>
            </a:r>
            <a:endParaRPr b="0" i="0" sz="1600" u="none" cap="none" strike="noStrike">
              <a:solidFill>
                <a:srgbClr val="000000"/>
              </a:solidFill>
              <a:latin typeface="Calibri"/>
              <a:ea typeface="Calibri"/>
              <a:cs typeface="Calibri"/>
              <a:sym typeface="Calibri"/>
            </a:endParaRPr>
          </a:p>
          <a:p>
            <a:pPr indent="-178435" lvl="0" marL="228600" marR="0" rtl="0" algn="l">
              <a:lnSpc>
                <a:spcPct val="100000"/>
              </a:lnSpc>
              <a:spcBef>
                <a:spcPts val="1200"/>
              </a:spcBef>
              <a:spcAft>
                <a:spcPts val="0"/>
              </a:spcAft>
              <a:buClr>
                <a:schemeClr val="dk1"/>
              </a:buClr>
              <a:buSzPts val="1800"/>
              <a:buFont typeface="Arial"/>
              <a:buChar char="•"/>
            </a:pPr>
            <a:r>
              <a:rPr b="0" i="0" lang="en-US" sz="1600" u="none" cap="none" strike="noStrike">
                <a:solidFill>
                  <a:schemeClr val="dk1"/>
                </a:solidFill>
                <a:latin typeface="Calibri"/>
                <a:ea typeface="Calibri"/>
                <a:cs typeface="Calibri"/>
                <a:sym typeface="Calibri"/>
              </a:rPr>
              <a:t>Transitway Impacts Research Program</a:t>
            </a:r>
            <a:endParaRPr/>
          </a:p>
          <a:p>
            <a:pPr indent="-178435" lvl="0" marL="228600" marR="0" rtl="0" algn="l">
              <a:lnSpc>
                <a:spcPct val="100000"/>
              </a:lnSpc>
              <a:spcBef>
                <a:spcPts val="1200"/>
              </a:spcBef>
              <a:spcAft>
                <a:spcPts val="600"/>
              </a:spcAft>
              <a:buClr>
                <a:schemeClr val="dk1"/>
              </a:buClr>
              <a:buSzPts val="1800"/>
              <a:buFont typeface="Arial"/>
              <a:buChar char="•"/>
            </a:pPr>
            <a:r>
              <a:rPr lang="en-US">
                <a:latin typeface="Calibri"/>
                <a:ea typeface="Calibri"/>
                <a:cs typeface="Calibri"/>
                <a:sym typeface="Calibri"/>
              </a:rPr>
              <a:t>Journal of Transportation and Land Use</a:t>
            </a:r>
            <a:endParaRPr b="0" i="0" sz="1600" u="none" cap="none" strike="noStrike">
              <a:solidFill>
                <a:srgbClr val="000000"/>
              </a:solidFill>
              <a:latin typeface="Calibri"/>
              <a:ea typeface="Calibri"/>
              <a:cs typeface="Calibri"/>
              <a:sym typeface="Calibri"/>
            </a:endParaRPr>
          </a:p>
        </p:txBody>
      </p:sp>
      <p:pic>
        <p:nvPicPr>
          <p:cNvPr descr="photo of a yellow old-fashioned small airplane" id="195" name="Google Shape;195;g37fdf6e3af8_0_374"/>
          <p:cNvPicPr preferRelativeResize="0"/>
          <p:nvPr/>
        </p:nvPicPr>
        <p:blipFill rotWithShape="1">
          <a:blip r:embed="rId3">
            <a:alphaModFix/>
          </a:blip>
          <a:srcRect b="0" l="0" r="0" t="0"/>
          <a:stretch/>
        </p:blipFill>
        <p:spPr>
          <a:xfrm>
            <a:off x="6556376" y="3105796"/>
            <a:ext cx="2212870" cy="1526927"/>
          </a:xfrm>
          <a:prstGeom prst="rect">
            <a:avLst/>
          </a:prstGeom>
          <a:noFill/>
          <a:ln>
            <a:noFill/>
          </a:ln>
        </p:spPr>
      </p:pic>
      <p:pic>
        <p:nvPicPr>
          <p:cNvPr descr="Map displaying the changes in the number of jobs accessible by transit in Minneapolis-St. Paul before and after the Green Line LRT." id="196" name="Google Shape;196;g37fdf6e3af8_0_374"/>
          <p:cNvPicPr preferRelativeResize="0"/>
          <p:nvPr/>
        </p:nvPicPr>
        <p:blipFill rotWithShape="1">
          <a:blip r:embed="rId4">
            <a:alphaModFix/>
          </a:blip>
          <a:srcRect b="0" l="0" r="0" t="0"/>
          <a:stretch/>
        </p:blipFill>
        <p:spPr>
          <a:xfrm>
            <a:off x="6078512" y="1416314"/>
            <a:ext cx="2025591" cy="1550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2015-02-17T15:28:51Z</dcterms:created>
  <dc:creator>angela kronebusch</dc:creator>
</cp:coreProperties>
</file>