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2" r:id="rId2"/>
  </p:sldMasterIdLst>
  <p:sldIdLst>
    <p:sldId id="256" r:id="rId3"/>
    <p:sldId id="257" r:id="rId4"/>
    <p:sldId id="265" r:id="rId5"/>
    <p:sldId id="266" r:id="rId6"/>
    <p:sldId id="291" r:id="rId7"/>
    <p:sldId id="267" r:id="rId8"/>
    <p:sldId id="264" r:id="rId9"/>
    <p:sldId id="293" r:id="rId10"/>
    <p:sldId id="295" r:id="rId11"/>
    <p:sldId id="294" r:id="rId12"/>
    <p:sldId id="296" r:id="rId13"/>
    <p:sldId id="299" r:id="rId14"/>
    <p:sldId id="292" r:id="rId15"/>
    <p:sldId id="303" r:id="rId16"/>
    <p:sldId id="297" r:id="rId17"/>
    <p:sldId id="298" r:id="rId18"/>
    <p:sldId id="300" r:id="rId19"/>
    <p:sldId id="301" r:id="rId20"/>
    <p:sldId id="302" r:id="rId21"/>
    <p:sldId id="304" r:id="rId22"/>
    <p:sldId id="305" r:id="rId23"/>
    <p:sldId id="306" r:id="rId24"/>
    <p:sldId id="307" r:id="rId25"/>
    <p:sldId id="308" r:id="rId26"/>
    <p:sldId id="30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7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282202"/>
            <a:ext cx="1132027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40" rIns="0" bIns="91440" numCol="1" anchor="ctr" anchorCtr="0" compatLnSpc="1">
            <a:prstTxWarp prst="textNoShape">
              <a:avLst/>
            </a:prstTxWarp>
          </a:bodyPr>
          <a:lstStyle>
            <a:lvl1pPr algn="l">
              <a:defRPr sz="4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1600200"/>
            <a:ext cx="1217295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1538" y="1295400"/>
            <a:ext cx="11320462" cy="1488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DA2CB8-1163-EBCF-BC86-6E5BA0289D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18396" y="5372701"/>
            <a:ext cx="3043546" cy="129132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1pPr>
            <a:lvl2pPr marL="45720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2pPr>
            <a:lvl3pPr marL="91440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2005013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Name, Title</a:t>
            </a:r>
          </a:p>
          <a:p>
            <a:pPr lvl="0"/>
            <a:r>
              <a:rPr lang="en-US" dirty="0"/>
              <a:t>Second level</a:t>
            </a:r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id="{465E78BE-11CE-EC59-8EF6-536CFEDB3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00" y="5397260"/>
            <a:ext cx="4517262" cy="114934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58DC0-BD1A-E78F-C641-15F30D4CF708}"/>
              </a:ext>
            </a:extLst>
          </p:cNvPr>
          <p:cNvCxnSpPr>
            <a:cxnSpLocks/>
          </p:cNvCxnSpPr>
          <p:nvPr/>
        </p:nvCxnSpPr>
        <p:spPr>
          <a:xfrm flipV="1">
            <a:off x="0" y="5257800"/>
            <a:ext cx="6858000" cy="1438"/>
          </a:xfrm>
          <a:prstGeom prst="line">
            <a:avLst/>
          </a:prstGeom>
          <a:ln w="22225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07B13C-1C50-BA54-504D-A9C345799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295" y="5725805"/>
            <a:ext cx="1514506" cy="72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1F3675-12D1-5AFE-03A1-07E14AF5ADEE}"/>
              </a:ext>
            </a:extLst>
          </p:cNvPr>
          <p:cNvCxnSpPr>
            <a:cxnSpLocks/>
          </p:cNvCxnSpPr>
          <p:nvPr userDrawn="1"/>
        </p:nvCxnSpPr>
        <p:spPr>
          <a:xfrm>
            <a:off x="7354957" y="5546036"/>
            <a:ext cx="0" cy="8354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ambridge Systematics - Wikipedia">
            <a:extLst>
              <a:ext uri="{FF2B5EF4-FFF2-40B4-BE49-F238E27FC236}">
                <a16:creationId xmlns:a16="http://schemas.microsoft.com/office/drawing/2014/main" id="{1FF3D370-544D-00FC-B7CA-57FD801477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306" y="5634153"/>
            <a:ext cx="1880541" cy="65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118B3D-AB68-9ABA-65A8-D1860ADF7918}"/>
              </a:ext>
            </a:extLst>
          </p:cNvPr>
          <p:cNvCxnSpPr>
            <a:cxnSpLocks/>
          </p:cNvCxnSpPr>
          <p:nvPr userDrawn="1"/>
        </p:nvCxnSpPr>
        <p:spPr>
          <a:xfrm>
            <a:off x="5109390" y="5563186"/>
            <a:ext cx="0" cy="8354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92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 hasCustomPrompt="1"/>
          </p:nvPr>
        </p:nvSpPr>
        <p:spPr>
          <a:xfrm>
            <a:off x="609600" y="2209800"/>
            <a:ext cx="10871200" cy="3810000"/>
          </a:xfrm>
        </p:spPr>
        <p:txBody>
          <a:bodyPr numCol="2"/>
          <a:lstStyle>
            <a:lvl3pPr>
              <a:defRPr/>
            </a:lvl3pPr>
          </a:lstStyle>
          <a:p>
            <a:pPr>
              <a:buNone/>
            </a:pPr>
            <a:r>
              <a:rPr lang="en-US" dirty="0"/>
              <a:t>Column One</a:t>
            </a:r>
          </a:p>
          <a:p>
            <a:r>
              <a:rPr lang="en-US" dirty="0"/>
              <a:t>1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Ii</a:t>
            </a:r>
          </a:p>
          <a:p>
            <a:pPr lvl="2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Column Two</a:t>
            </a:r>
          </a:p>
          <a:p>
            <a:r>
              <a:rPr lang="en-US" dirty="0"/>
              <a:t>2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447800"/>
            <a:ext cx="11074400" cy="609600"/>
          </a:xfrm>
        </p:spPr>
        <p:txBody>
          <a:bodyPr/>
          <a:lstStyle>
            <a:lvl1pPr algn="ctr">
              <a:buNone/>
              <a:defRPr sz="2400" b="1" i="1" u="sng">
                <a:latin typeface="+mj-lt"/>
              </a:defRPr>
            </a:lvl1pPr>
          </a:lstStyle>
          <a:p>
            <a:pPr lvl="0"/>
            <a:r>
              <a:rPr lang="en-US" sz="2400" b="1" i="1" u="sng" dirty="0">
                <a:latin typeface="+mj-lt"/>
              </a:rPr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6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430000" cy="518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38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430000" cy="518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1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430000" cy="518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3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1143000"/>
            <a:ext cx="11430000" cy="51816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8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05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1D98DB5-042F-46ED-2E28-F808C5719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833" y="1755384"/>
            <a:ext cx="7856334" cy="15755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75399A-A89D-CE24-F626-E135C937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79" y="4029075"/>
            <a:ext cx="7957243" cy="114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82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 ORD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E0589D1-469C-2E5E-3640-C40D233233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1898" y="2233605"/>
            <a:ext cx="4960313" cy="994788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38C0130-7770-1F66-2E30-8B776BCC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19" y="4212057"/>
            <a:ext cx="8488363" cy="7599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000" b="1" kern="1200" cap="all" baseline="0" dirty="0" smtClean="0">
                <a:solidFill>
                  <a:schemeClr val="tx2"/>
                </a:solidFill>
                <a:latin typeface="Source Sans 3 Black" panose="020B0303030403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99F5B5-EE2B-AA54-F7BE-C811647FDC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2" y="2454232"/>
            <a:ext cx="2047092" cy="97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B473C3-0A84-A673-B34C-93C50AC20E19}"/>
              </a:ext>
            </a:extLst>
          </p:cNvPr>
          <p:cNvCxnSpPr>
            <a:cxnSpLocks/>
          </p:cNvCxnSpPr>
          <p:nvPr userDrawn="1"/>
        </p:nvCxnSpPr>
        <p:spPr>
          <a:xfrm>
            <a:off x="6162601" y="2282731"/>
            <a:ext cx="0" cy="994788"/>
          </a:xfrm>
          <a:prstGeom prst="line">
            <a:avLst/>
          </a:prstGeom>
          <a:ln>
            <a:solidFill>
              <a:srgbClr val="85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ambridge Systematics - Wikipedia">
            <a:extLst>
              <a:ext uri="{FF2B5EF4-FFF2-40B4-BE49-F238E27FC236}">
                <a16:creationId xmlns:a16="http://schemas.microsoft.com/office/drawing/2014/main" id="{453D3430-014E-0561-1A4B-54AE6FB6FE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66" y="2336683"/>
            <a:ext cx="2276280" cy="78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4F8019-82AB-6D2C-B667-A029BEF8A74F}"/>
              </a:ext>
            </a:extLst>
          </p:cNvPr>
          <p:cNvCxnSpPr>
            <a:cxnSpLocks/>
          </p:cNvCxnSpPr>
          <p:nvPr userDrawn="1"/>
        </p:nvCxnSpPr>
        <p:spPr>
          <a:xfrm>
            <a:off x="3506487" y="2282731"/>
            <a:ext cx="0" cy="994788"/>
          </a:xfrm>
          <a:prstGeom prst="line">
            <a:avLst/>
          </a:prstGeom>
          <a:ln>
            <a:solidFill>
              <a:srgbClr val="85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5081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ing ORD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E0589D1-469C-2E5E-3640-C40D233233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804" y="2233604"/>
            <a:ext cx="7252392" cy="1454463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38C0130-7770-1F66-2E30-8B776BCC14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1819" y="4212057"/>
            <a:ext cx="8488363" cy="7599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4000" b="1" kern="1200" cap="all" baseline="0" dirty="0" smtClean="0">
                <a:solidFill>
                  <a:schemeClr val="tx2"/>
                </a:solidFill>
                <a:latin typeface="Source Sans 3 Black" panose="020B0303030403020204" pitchFamily="34" charset="0"/>
                <a:ea typeface="+mj-ea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7064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EAB97D-F6AA-0FA6-B341-E5761F307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40267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47F808-6E21-1CBB-592E-F499BAF0B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920" y="1434404"/>
            <a:ext cx="10424160" cy="461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00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  <a:solidFill>
            <a:schemeClr val="tx2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40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EAB97D-F6AA-0FA6-B341-E5761F307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40267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 useBgFill="1">
        <p:nvSpPr>
          <p:cNvPr id="6" name="Rectangle 3">
            <a:extLst>
              <a:ext uri="{FF2B5EF4-FFF2-40B4-BE49-F238E27FC236}">
                <a16:creationId xmlns:a16="http://schemas.microsoft.com/office/drawing/2014/main" id="{1A47F808-6E21-1CBB-592E-F499BAF0B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920" y="1434404"/>
            <a:ext cx="10424160" cy="461556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20EB16-BF7B-D15C-8857-3283B327F1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6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2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  <a:solidFill>
            <a:schemeClr val="tx2"/>
          </a:solidFill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94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Blank - no foot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EF6B84-12B7-2685-6CB8-73C1CDEEAB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386" y="1533998"/>
            <a:ext cx="5011228" cy="379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54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05B0-D3C5-4A21-362F-81763DCE3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01B65-7108-076A-C8AE-9529BE9FB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5D21-168E-BC0F-2B2B-1CBF9BED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3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DF595AF-0FA1-68F0-2246-88E83D1724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833" y="1755384"/>
            <a:ext cx="7856334" cy="157558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BA09CDE-6C31-3D6D-4A44-62E28F31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79" y="4029075"/>
            <a:ext cx="7957243" cy="114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3E7C-467D-A246-F8E6-AB0B53CA9C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A012E0-1964-D732-4198-90570522B8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6417732"/>
            <a:ext cx="12192000" cy="4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38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282202"/>
            <a:ext cx="1132027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91440" rIns="0" bIns="91440" numCol="1" anchor="ctr" anchorCtr="0" compatLnSpc="1">
            <a:prstTxWarp prst="textNoShape">
              <a:avLst/>
            </a:prstTxWarp>
          </a:bodyPr>
          <a:lstStyle>
            <a:lvl1pPr algn="l">
              <a:defRPr sz="4000" b="1" cap="all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7DA2CB8-1163-EBCF-BC86-6E5BA0289D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71538" y="5413738"/>
            <a:ext cx="5346001" cy="129132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1pPr>
            <a:lvl2pPr marL="45720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2pPr>
            <a:lvl3pPr marL="914400" indent="0">
              <a:buFont typeface="Arial" panose="020B0604020202020204" pitchFamily="34" charset="0"/>
              <a:buNone/>
              <a:defRPr lang="en-US" sz="2000" b="1" kern="1200" cap="none" normalizeH="0" baseline="0" dirty="0" smtClean="0">
                <a:solidFill>
                  <a:schemeClr val="accent2"/>
                </a:solidFill>
                <a:effectLst/>
                <a:latin typeface="+mn-lt"/>
                <a:ea typeface="Calibri" panose="020F0502020204030204" pitchFamily="34" charset="0"/>
                <a:cs typeface="+mj-cs"/>
              </a:defRPr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2005013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Name, Title</a:t>
            </a:r>
          </a:p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75678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chemeClr val="accent6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Blank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1D98DB5-042F-46ED-2E28-F808C5719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7833" y="1755384"/>
            <a:ext cx="7856334" cy="15755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75399A-A89D-CE24-F626-E135C937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79" y="4029075"/>
            <a:ext cx="7957243" cy="114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4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4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4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solidFill>
            <a:schemeClr val="accent6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8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14400"/>
          </a:xfrm>
          <a:solidFill>
            <a:schemeClr val="accent1"/>
          </a:solidFill>
        </p:spPr>
        <p:txBody>
          <a:bodyPr tIns="9144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143000"/>
            <a:ext cx="1051560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10972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447800"/>
            <a:ext cx="10972800" cy="609600"/>
          </a:xfrm>
        </p:spPr>
        <p:txBody>
          <a:bodyPr/>
          <a:lstStyle>
            <a:lvl1pPr algn="ctr">
              <a:buNone/>
              <a:defRPr sz="2400" b="1" i="1" u="sng" baseline="0">
                <a:latin typeface="+mn-lt"/>
              </a:defRPr>
            </a:lvl1pPr>
          </a:lstStyle>
          <a:p>
            <a:pPr lvl="0"/>
            <a:r>
              <a:rPr lang="en-US" sz="2400" b="1" i="1" u="sng" dirty="0">
                <a:latin typeface="+mj-lt"/>
              </a:rPr>
              <a:t>Subtitle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9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67000"/>
            <a:ext cx="10972800" cy="114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447800" y="6324600"/>
            <a:ext cx="77562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 hasCustomPrompt="1"/>
          </p:nvPr>
        </p:nvSpPr>
        <p:spPr>
          <a:xfrm>
            <a:off x="914400" y="1524000"/>
            <a:ext cx="10363200" cy="4495800"/>
          </a:xfrm>
        </p:spPr>
        <p:txBody>
          <a:bodyPr numCol="2"/>
          <a:lstStyle>
            <a:lvl3pPr>
              <a:defRPr/>
            </a:lvl3pPr>
          </a:lstStyle>
          <a:p>
            <a:pPr>
              <a:buNone/>
            </a:pPr>
            <a:r>
              <a:rPr lang="en-US" dirty="0"/>
              <a:t>Column One</a:t>
            </a:r>
          </a:p>
          <a:p>
            <a:r>
              <a:rPr lang="en-US" dirty="0"/>
              <a:t>1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Ii</a:t>
            </a:r>
          </a:p>
          <a:p>
            <a:pPr>
              <a:buNone/>
            </a:pPr>
            <a:r>
              <a:rPr lang="en-US" dirty="0"/>
              <a:t>Column Two</a:t>
            </a:r>
          </a:p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670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920" y="1143000"/>
            <a:ext cx="10424160" cy="490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50536" y="6324600"/>
            <a:ext cx="472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rmAutofit/>
          </a:bodyPr>
          <a:lstStyle/>
          <a:p>
            <a:pPr algn="l">
              <a:defRPr/>
            </a:pPr>
            <a:fld id="{C08E5819-54B1-418D-9241-92F644D79DBB}" type="slidenum">
              <a:rPr lang="en-US" sz="1400" b="0" smtClean="0">
                <a:solidFill>
                  <a:schemeClr val="accent2"/>
                </a:solidFill>
                <a:latin typeface="+mn-lt"/>
              </a:rPr>
              <a:pPr algn="l">
                <a:defRPr/>
              </a:pPr>
              <a:t>‹#›</a:t>
            </a:fld>
            <a:r>
              <a:rPr lang="en-US" sz="1400" b="0" dirty="0">
                <a:solidFill>
                  <a:schemeClr val="accent2"/>
                </a:solidFill>
                <a:latin typeface="+mn-lt"/>
              </a:rPr>
              <a:t>  |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0" y="6324600"/>
            <a:ext cx="4718180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83920" y="6244862"/>
            <a:ext cx="5358260" cy="0"/>
          </a:xfrm>
          <a:prstGeom prst="line">
            <a:avLst/>
          </a:prstGeom>
          <a:ln w="12700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EADE440-52DC-96CE-987C-02D7261754CB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7462" y="6110157"/>
            <a:ext cx="2639738" cy="671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16F0CF-9732-D2BE-5E27-B2DD66809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73" y="6324600"/>
            <a:ext cx="921547" cy="43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F3E1D-21A9-2129-25CE-5D61A1560D3A}"/>
              </a:ext>
            </a:extLst>
          </p:cNvPr>
          <p:cNvCxnSpPr>
            <a:cxnSpLocks/>
          </p:cNvCxnSpPr>
          <p:nvPr userDrawn="1"/>
        </p:nvCxnSpPr>
        <p:spPr>
          <a:xfrm>
            <a:off x="9247462" y="6215045"/>
            <a:ext cx="0" cy="475488"/>
          </a:xfrm>
          <a:prstGeom prst="line">
            <a:avLst/>
          </a:prstGeom>
          <a:ln w="9525">
            <a:solidFill>
              <a:srgbClr val="85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ambridge Systematics - Wikipedia">
            <a:extLst>
              <a:ext uri="{FF2B5EF4-FFF2-40B4-BE49-F238E27FC236}">
                <a16:creationId xmlns:a16="http://schemas.microsoft.com/office/drawing/2014/main" id="{03727AE6-1018-31FC-E1A8-2000D1707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492" y="6278564"/>
            <a:ext cx="1037156" cy="35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5F3A78-3D6D-63F5-5031-DD35C50F2617}"/>
              </a:ext>
            </a:extLst>
          </p:cNvPr>
          <p:cNvCxnSpPr>
            <a:cxnSpLocks/>
          </p:cNvCxnSpPr>
          <p:nvPr userDrawn="1"/>
        </p:nvCxnSpPr>
        <p:spPr>
          <a:xfrm>
            <a:off x="7897633" y="6208232"/>
            <a:ext cx="0" cy="475488"/>
          </a:xfrm>
          <a:prstGeom prst="line">
            <a:avLst/>
          </a:prstGeom>
          <a:ln w="9525">
            <a:solidFill>
              <a:srgbClr val="85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5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06" r:id="rId1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cap="all" normalizeH="0" baseline="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b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4pPr>
      <a:lvl5pPr marL="2401888" indent="-396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2401888" algn="l"/>
        </a:tabLst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40267"/>
            <a:ext cx="1219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5760" tIns="91440" rIns="36576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83920" y="1434404"/>
            <a:ext cx="10424160" cy="4615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850536" y="6324600"/>
            <a:ext cx="47244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0">
            <a:normAutofit/>
          </a:bodyPr>
          <a:lstStyle/>
          <a:p>
            <a:pPr algn="l">
              <a:defRPr/>
            </a:pPr>
            <a:fld id="{C08E5819-54B1-418D-9241-92F644D79DBB}" type="slidenum">
              <a:rPr lang="en-US" sz="1400" b="0" smtClean="0">
                <a:solidFill>
                  <a:schemeClr val="accent2"/>
                </a:solidFill>
                <a:latin typeface="+mn-lt"/>
              </a:rPr>
              <a:pPr algn="l">
                <a:defRPr/>
              </a:pPr>
              <a:t>‹#›</a:t>
            </a:fld>
            <a:r>
              <a:rPr lang="en-US" sz="1400" b="0" dirty="0">
                <a:solidFill>
                  <a:schemeClr val="accent2"/>
                </a:solidFill>
                <a:latin typeface="+mn-lt"/>
              </a:rPr>
              <a:t>  |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524000" y="6324600"/>
            <a:ext cx="7680018" cy="365760"/>
          </a:xfrm>
          <a:prstGeom prst="rect">
            <a:avLst/>
          </a:prstGeom>
          <a:ln/>
        </p:spPr>
        <p:txBody>
          <a:bodyPr anchor="ctr" anchorCtr="0">
            <a:normAutofit/>
          </a:bodyPr>
          <a:lstStyle>
            <a:lvl1pPr algn="l">
              <a:defRPr sz="1400" b="0" spc="10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83920" y="6244862"/>
            <a:ext cx="8260080" cy="0"/>
          </a:xfrm>
          <a:prstGeom prst="line">
            <a:avLst/>
          </a:prstGeom>
          <a:ln w="12700" cap="rnd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EADE440-52DC-96CE-987C-02D7261754C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47462" y="6110157"/>
            <a:ext cx="2639738" cy="671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6E504-3420-A305-158E-F7229ED45D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5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685" r:id="rId2"/>
    <p:sldLayoutId id="2147483701" r:id="rId3"/>
    <p:sldLayoutId id="2147483690" r:id="rId4"/>
    <p:sldLayoutId id="2147483700" r:id="rId5"/>
    <p:sldLayoutId id="2147483697" r:id="rId6"/>
    <p:sldLayoutId id="2147483698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cap="all" normalizeH="0" baseline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Georgia" pitchFamily="18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000" b="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3716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</a:defRPr>
      </a:lvl3pPr>
      <a:lvl4pPr marL="1828800" indent="-4572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4pPr>
      <a:lvl5pPr marL="2401888" indent="-3968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2401888" algn="l"/>
        </a:tabLst>
        <a:defRPr sz="2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3.svg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1.svg"/><Relationship Id="rId4" Type="http://schemas.openxmlformats.org/officeDocument/2006/relationships/image" Target="../media/image28.sv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BC6F-7BDD-D485-2FB0-B99990C3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Whether Commercial or Passenger? Recommendations for allocating travel between a commercial vehicle and a Resident Passenger Demand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617F-8590-22CB-52A1-8EE5DC6538D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200" dirty="0"/>
              <a:t>David Ory, WSP</a:t>
            </a:r>
          </a:p>
          <a:p>
            <a:r>
              <a:rPr lang="en-US" sz="1200" dirty="0"/>
              <a:t>Virginie </a:t>
            </a:r>
            <a:r>
              <a:rPr lang="en-US" sz="1200" dirty="0" err="1"/>
              <a:t>Amerlynck</a:t>
            </a:r>
            <a:r>
              <a:rPr lang="en-US" sz="1200" dirty="0"/>
              <a:t>, WSP</a:t>
            </a:r>
          </a:p>
          <a:p>
            <a:r>
              <a:rPr lang="en-US" sz="1200" dirty="0"/>
              <a:t>Rebekah Straub, Ohio DOT</a:t>
            </a:r>
          </a:p>
          <a:p>
            <a:r>
              <a:rPr lang="en-US" sz="1200" dirty="0"/>
              <a:t>John Gliebe, CS</a:t>
            </a:r>
          </a:p>
          <a:p>
            <a:r>
              <a:rPr lang="en-US" sz="1200" dirty="0"/>
              <a:t>Greg Giaimo, WSP</a:t>
            </a:r>
          </a:p>
          <a:p>
            <a:r>
              <a:rPr lang="en-US" sz="1200" dirty="0" err="1"/>
              <a:t>Zhuojun</a:t>
            </a:r>
            <a:r>
              <a:rPr lang="en-US" sz="1200" dirty="0"/>
              <a:t> Jiang, Ohio DOT</a:t>
            </a:r>
          </a:p>
        </p:txBody>
      </p:sp>
    </p:spTree>
    <p:extLst>
      <p:ext uri="{BB962C8B-B14F-4D97-AF65-F5344CB8AC3E}">
        <p14:creationId xmlns:p14="http://schemas.microsoft.com/office/powerpoint/2010/main" val="3414627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117E54-992A-F67F-8676-2B673EF1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31145-9F90-DE35-7395-CE87641F8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Transporting a Person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A4D52A-B16A-8AC6-61FA-F4E3B9304C5A}"/>
              </a:ext>
            </a:extLst>
          </p:cNvPr>
          <p:cNvSpPr/>
          <p:nvPr/>
        </p:nvSpPr>
        <p:spPr>
          <a:xfrm>
            <a:off x="649357" y="1699591"/>
            <a:ext cx="2888974" cy="3458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3C Model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Spatial &amp; temporal demand for for-hire vehicle services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1CEA49-E0D3-03FB-CAE6-984EDAF3D495}"/>
              </a:ext>
            </a:extLst>
          </p:cNvPr>
          <p:cNvSpPr/>
          <p:nvPr/>
        </p:nvSpPr>
        <p:spPr>
          <a:xfrm>
            <a:off x="8653669" y="1699591"/>
            <a:ext cx="2888974" cy="34588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DCOM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Vehicle movements to satisfy demand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A52524E-D7C7-C745-11BE-D7F6A9B2619E}"/>
              </a:ext>
            </a:extLst>
          </p:cNvPr>
          <p:cNvSpPr/>
          <p:nvPr/>
        </p:nvSpPr>
        <p:spPr>
          <a:xfrm>
            <a:off x="4412973" y="1855304"/>
            <a:ext cx="3366053" cy="14312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3FA0F5-A3AD-1BBE-2DAF-0279F99D7FD3}"/>
              </a:ext>
            </a:extLst>
          </p:cNvPr>
          <p:cNvSpPr/>
          <p:nvPr/>
        </p:nvSpPr>
        <p:spPr>
          <a:xfrm flipH="1">
            <a:off x="4412973" y="3571462"/>
            <a:ext cx="3366053" cy="14312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Price, Wait time</a:t>
            </a:r>
          </a:p>
        </p:txBody>
      </p:sp>
    </p:spTree>
    <p:extLst>
      <p:ext uri="{BB962C8B-B14F-4D97-AF65-F5344CB8AC3E}">
        <p14:creationId xmlns:p14="http://schemas.microsoft.com/office/powerpoint/2010/main" val="362591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F9533-C690-FD89-F715-58BCCB68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BA61-A5FB-5815-92F5-244C5EC6AB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  <a:ln>
            <a:noFill/>
          </a:ln>
        </p:spPr>
        <p:txBody>
          <a:bodyPr/>
          <a:lstStyle/>
          <a:p>
            <a:r>
              <a:rPr lang="en-US" dirty="0"/>
              <a:t>3. Solution Details – Delivering Goods</a:t>
            </a:r>
          </a:p>
        </p:txBody>
      </p:sp>
    </p:spTree>
    <p:extLst>
      <p:ext uri="{BB962C8B-B14F-4D97-AF65-F5344CB8AC3E}">
        <p14:creationId xmlns:p14="http://schemas.microsoft.com/office/powerpoint/2010/main" val="46784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171FE-BB72-884B-C963-8F15D2EF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4263-441D-4E3C-BBD0-E1C04A0C9E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/>
              <a:t>Delivering Goods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17B4723-CF21-65F6-27A2-2A597BFA2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031576"/>
              </p:ext>
            </p:extLst>
          </p:nvPr>
        </p:nvGraphicFramePr>
        <p:xfrm>
          <a:off x="639418" y="1425990"/>
          <a:ext cx="10598424" cy="40060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17682">
                  <a:extLst>
                    <a:ext uri="{9D8B030D-6E8A-4147-A177-3AD203B41FA5}">
                      <a16:colId xmlns:a16="http://schemas.microsoft.com/office/drawing/2014/main" val="3011425861"/>
                    </a:ext>
                  </a:extLst>
                </a:gridCol>
                <a:gridCol w="3081500">
                  <a:extLst>
                    <a:ext uri="{9D8B030D-6E8A-4147-A177-3AD203B41FA5}">
                      <a16:colId xmlns:a16="http://schemas.microsoft.com/office/drawing/2014/main" val="1351050758"/>
                    </a:ext>
                  </a:extLst>
                </a:gridCol>
                <a:gridCol w="3099242">
                  <a:extLst>
                    <a:ext uri="{9D8B030D-6E8A-4147-A177-3AD203B41FA5}">
                      <a16:colId xmlns:a16="http://schemas.microsoft.com/office/drawing/2014/main" val="1216618859"/>
                    </a:ext>
                  </a:extLst>
                </a:gridCol>
              </a:tblGrid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Household Vehicle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Vehicle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165377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Transport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Uber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Taxi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50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3931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residence</a:t>
                      </a:r>
                    </a:p>
                  </a:txBody>
                  <a:tcPr>
                    <a:solidFill>
                      <a:schemeClr val="tx2"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>
                    <a:solidFill>
                      <a:schemeClr val="tx2">
                        <a:alpha val="2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>
                    <a:solidFill>
                      <a:schemeClr val="tx2">
                        <a:alpha val="2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2851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Provide a service at a business or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Real Estate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379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4C59B51-0807-EFE7-4BDA-FBB10F03432F}"/>
              </a:ext>
            </a:extLst>
          </p:cNvPr>
          <p:cNvSpPr/>
          <p:nvPr/>
        </p:nvSpPr>
        <p:spPr>
          <a:xfrm>
            <a:off x="639418" y="4635062"/>
            <a:ext cx="10598424" cy="79694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A7E34-AD6F-8DCF-4091-3F6907602C87}"/>
              </a:ext>
            </a:extLst>
          </p:cNvPr>
          <p:cNvSpPr/>
          <p:nvPr/>
        </p:nvSpPr>
        <p:spPr>
          <a:xfrm>
            <a:off x="639418" y="2233578"/>
            <a:ext cx="10598424" cy="796948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78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08E6-245E-00BB-D50B-27B0388C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Goods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2A0494A1-957F-5EC4-9E4C-6C034450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1868214"/>
            <a:ext cx="1187668" cy="1187668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411C377B-0278-7E1C-65E0-B2972C7D6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152" y="1899745"/>
            <a:ext cx="1187668" cy="1187668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DEDEB5FE-BBF8-026C-C3EE-9F56FDD93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1987" y="1899745"/>
            <a:ext cx="1187668" cy="1187668"/>
          </a:xfrm>
          <a:prstGeom prst="rect">
            <a:avLst/>
          </a:prstGeom>
        </p:spPr>
      </p:pic>
      <p:pic>
        <p:nvPicPr>
          <p:cNvPr id="11" name="Graphic 10" descr="Warehouse with solid fill">
            <a:extLst>
              <a:ext uri="{FF2B5EF4-FFF2-40B4-BE49-F238E27FC236}">
                <a16:creationId xmlns:a16="http://schemas.microsoft.com/office/drawing/2014/main" id="{3498A83E-3B20-64F4-1086-DF9974235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920" y="1868214"/>
            <a:ext cx="1187668" cy="1187668"/>
          </a:xfrm>
          <a:prstGeom prst="rect">
            <a:avLst/>
          </a:prstGeom>
        </p:spPr>
      </p:pic>
      <p:pic>
        <p:nvPicPr>
          <p:cNvPr id="13" name="Graphic 12" descr="Truck with solid fill">
            <a:extLst>
              <a:ext uri="{FF2B5EF4-FFF2-40B4-BE49-F238E27FC236}">
                <a16:creationId xmlns:a16="http://schemas.microsoft.com/office/drawing/2014/main" id="{32756CE9-C950-6297-5377-1BD42E96D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1987" y="3833650"/>
            <a:ext cx="1187668" cy="1187668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9EAB439D-E525-8213-6CBC-A4C901D28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3802119"/>
            <a:ext cx="1187668" cy="1187668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249DE414-FA0F-7DDC-23BE-3F4F2EB7E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152" y="3833650"/>
            <a:ext cx="1187668" cy="1187668"/>
          </a:xfrm>
          <a:prstGeom prst="rect">
            <a:avLst/>
          </a:prstGeom>
        </p:spPr>
      </p:pic>
      <p:pic>
        <p:nvPicPr>
          <p:cNvPr id="16" name="Graphic 15" descr="Truck with solid fill">
            <a:extLst>
              <a:ext uri="{FF2B5EF4-FFF2-40B4-BE49-F238E27FC236}">
                <a16:creationId xmlns:a16="http://schemas.microsoft.com/office/drawing/2014/main" id="{ADC4BC1F-BA5F-849F-718D-AE8FFBAD3F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3229" y="1899745"/>
            <a:ext cx="1187668" cy="118766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720B6F-E7DA-1A09-956D-B9A17389DF09}"/>
              </a:ext>
            </a:extLst>
          </p:cNvPr>
          <p:cNvCxnSpPr/>
          <p:nvPr/>
        </p:nvCxnSpPr>
        <p:spPr>
          <a:xfrm>
            <a:off x="4950372" y="2493579"/>
            <a:ext cx="16238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0B94B9-EC82-7A81-F7AD-5DCBDDEF335D}"/>
              </a:ext>
            </a:extLst>
          </p:cNvPr>
          <p:cNvCxnSpPr/>
          <p:nvPr/>
        </p:nvCxnSpPr>
        <p:spPr>
          <a:xfrm>
            <a:off x="10084675" y="2493579"/>
            <a:ext cx="162384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98322F-1012-F3C5-E403-ED20965E113E}"/>
              </a:ext>
            </a:extLst>
          </p:cNvPr>
          <p:cNvCxnSpPr>
            <a:cxnSpLocks/>
          </p:cNvCxnSpPr>
          <p:nvPr/>
        </p:nvCxnSpPr>
        <p:spPr>
          <a:xfrm>
            <a:off x="5152695" y="4393325"/>
            <a:ext cx="655582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EA9CFA-CA38-E4C6-5E50-C5C25F0A95FA}"/>
              </a:ext>
            </a:extLst>
          </p:cNvPr>
          <p:cNvSpPr/>
          <p:nvPr/>
        </p:nvSpPr>
        <p:spPr>
          <a:xfrm>
            <a:off x="614855" y="1387366"/>
            <a:ext cx="7815754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2DD5AC-0F1A-12E7-578B-37CA86FB8E3F}"/>
              </a:ext>
            </a:extLst>
          </p:cNvPr>
          <p:cNvSpPr/>
          <p:nvPr/>
        </p:nvSpPr>
        <p:spPr>
          <a:xfrm>
            <a:off x="6773919" y="1387366"/>
            <a:ext cx="5177655" cy="4256689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3"/>
                </a:solidFill>
              </a:rPr>
              <a:t>DCOM</a:t>
            </a:r>
          </a:p>
        </p:txBody>
      </p:sp>
    </p:spTree>
    <p:extLst>
      <p:ext uri="{BB962C8B-B14F-4D97-AF65-F5344CB8AC3E}">
        <p14:creationId xmlns:p14="http://schemas.microsoft.com/office/powerpoint/2010/main" val="2894979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55E5-E4B2-4EDB-224C-1E161208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735A-100D-A1E3-1F40-AE034BE3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Goods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F1224311-62B5-F3AA-48AF-6667DD050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3104497"/>
            <a:ext cx="1187668" cy="1187668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B9237290-F703-338C-DB45-B5380AA4D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856" y="3104497"/>
            <a:ext cx="1187668" cy="11876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C45FBB5-45F2-F3A9-8FD4-41DF219870C3}"/>
              </a:ext>
            </a:extLst>
          </p:cNvPr>
          <p:cNvSpPr/>
          <p:nvPr/>
        </p:nvSpPr>
        <p:spPr>
          <a:xfrm>
            <a:off x="678793" y="1564734"/>
            <a:ext cx="11114690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</p:txBody>
      </p:sp>
      <p:pic>
        <p:nvPicPr>
          <p:cNvPr id="3" name="Graphic 2" descr="House with solid fill">
            <a:extLst>
              <a:ext uri="{FF2B5EF4-FFF2-40B4-BE49-F238E27FC236}">
                <a16:creationId xmlns:a16="http://schemas.microsoft.com/office/drawing/2014/main" id="{4B906BB9-67BE-4E13-D030-642BFC705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9394" y="3104497"/>
            <a:ext cx="1187668" cy="1187668"/>
          </a:xfrm>
          <a:prstGeom prst="rect">
            <a:avLst/>
          </a:prstGeom>
        </p:spPr>
      </p:pic>
      <p:pic>
        <p:nvPicPr>
          <p:cNvPr id="4" name="Graphic 3" descr="House with solid fill">
            <a:extLst>
              <a:ext uri="{FF2B5EF4-FFF2-40B4-BE49-F238E27FC236}">
                <a16:creationId xmlns:a16="http://schemas.microsoft.com/office/drawing/2014/main" id="{C01A2682-08C7-8AB5-7FE8-418979FAB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932" y="3104497"/>
            <a:ext cx="1187668" cy="1187668"/>
          </a:xfrm>
          <a:prstGeom prst="rect">
            <a:avLst/>
          </a:prstGeom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49A098CB-72FB-2681-A9E5-12D0DC6CA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470" y="3104497"/>
            <a:ext cx="1187668" cy="1187668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36099831-6D50-2678-744C-26D9F86B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008" y="3104497"/>
            <a:ext cx="1187668" cy="1187668"/>
          </a:xfrm>
          <a:prstGeom prst="rect">
            <a:avLst/>
          </a:prstGeom>
        </p:spPr>
      </p:pic>
      <p:pic>
        <p:nvPicPr>
          <p:cNvPr id="10" name="Graphic 9" descr="House with solid fill">
            <a:extLst>
              <a:ext uri="{FF2B5EF4-FFF2-40B4-BE49-F238E27FC236}">
                <a16:creationId xmlns:a16="http://schemas.microsoft.com/office/drawing/2014/main" id="{75CC3456-6691-4811-94AA-49C6E68F3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546" y="3104497"/>
            <a:ext cx="1187668" cy="1187668"/>
          </a:xfrm>
          <a:prstGeom prst="rect">
            <a:avLst/>
          </a:prstGeom>
        </p:spPr>
      </p:pic>
      <p:pic>
        <p:nvPicPr>
          <p:cNvPr id="12" name="Graphic 11" descr="House with solid fill">
            <a:extLst>
              <a:ext uri="{FF2B5EF4-FFF2-40B4-BE49-F238E27FC236}">
                <a16:creationId xmlns:a16="http://schemas.microsoft.com/office/drawing/2014/main" id="{DE6F64F5-8B89-8049-3EC5-A955DCC7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2084" y="3104497"/>
            <a:ext cx="1187668" cy="1187668"/>
          </a:xfrm>
          <a:prstGeom prst="rect">
            <a:avLst/>
          </a:prstGeom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098E9E8D-A227-8E19-40AE-924BE8806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1159" y="3104497"/>
            <a:ext cx="1187668" cy="1187668"/>
          </a:xfrm>
          <a:prstGeom prst="rect">
            <a:avLst/>
          </a:prstGeom>
        </p:spPr>
      </p:pic>
      <p:pic>
        <p:nvPicPr>
          <p:cNvPr id="21" name="Graphic 20" descr="House with solid fill">
            <a:extLst>
              <a:ext uri="{FF2B5EF4-FFF2-40B4-BE49-F238E27FC236}">
                <a16:creationId xmlns:a16="http://schemas.microsoft.com/office/drawing/2014/main" id="{5EFB7AC6-6EA1-3443-CB51-E100E48B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6622" y="3104497"/>
            <a:ext cx="1187668" cy="1187668"/>
          </a:xfrm>
          <a:prstGeom prst="rect">
            <a:avLst/>
          </a:prstGeom>
        </p:spPr>
      </p:pic>
      <p:pic>
        <p:nvPicPr>
          <p:cNvPr id="25" name="Graphic 24" descr="Box with solid fill">
            <a:extLst>
              <a:ext uri="{FF2B5EF4-FFF2-40B4-BE49-F238E27FC236}">
                <a16:creationId xmlns:a16="http://schemas.microsoft.com/office/drawing/2014/main" id="{EBA436CC-7577-AE0A-A181-69518909A7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524" y="4315813"/>
            <a:ext cx="914400" cy="914400"/>
          </a:xfrm>
          <a:prstGeom prst="rect">
            <a:avLst/>
          </a:prstGeom>
        </p:spPr>
      </p:pic>
      <p:pic>
        <p:nvPicPr>
          <p:cNvPr id="26" name="Graphic 25" descr="Box with solid fill">
            <a:extLst>
              <a:ext uri="{FF2B5EF4-FFF2-40B4-BE49-F238E27FC236}">
                <a16:creationId xmlns:a16="http://schemas.microsoft.com/office/drawing/2014/main" id="{4889B8DE-2B15-AD6B-58BA-A4FA8ADD53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2222" y="44143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3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8DBA3-0B53-93C7-2839-01BDDEB00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5C09-A014-115F-178E-80BDAE38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Delivering Goods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91C91-21ED-01E2-345C-8551577784E0}"/>
              </a:ext>
            </a:extLst>
          </p:cNvPr>
          <p:cNvSpPr/>
          <p:nvPr/>
        </p:nvSpPr>
        <p:spPr>
          <a:xfrm>
            <a:off x="240426" y="1387366"/>
            <a:ext cx="5613836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  <a:p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Identify workers that “drive for work”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Identify usual workplace for these workers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Simulate work activities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Simulate travel to/from work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2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/>
                </a:solidFill>
              </a:rPr>
              <a:t>Simulate goods delivered to homes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F30E51-E557-CEFB-A265-13D011900DCE}"/>
              </a:ext>
            </a:extLst>
          </p:cNvPr>
          <p:cNvSpPr/>
          <p:nvPr/>
        </p:nvSpPr>
        <p:spPr>
          <a:xfrm>
            <a:off x="6337739" y="1387366"/>
            <a:ext cx="5613836" cy="4256689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3"/>
                </a:solidFill>
              </a:rPr>
              <a:t>DCOM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Tell 3C the number of workers that “drive for work”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/>
                </a:solidFill>
              </a:rPr>
              <a:t>Simulate service provision at  establishments and at homes</a:t>
            </a:r>
          </a:p>
        </p:txBody>
      </p:sp>
    </p:spTree>
    <p:extLst>
      <p:ext uri="{BB962C8B-B14F-4D97-AF65-F5344CB8AC3E}">
        <p14:creationId xmlns:p14="http://schemas.microsoft.com/office/powerpoint/2010/main" val="414974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0C0F3-C7EF-C32F-26DF-527CE452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F2AAF2-3280-8561-7AA6-342EE77570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r>
              <a:rPr lang="en-US" dirty="0"/>
              <a:t>Delivering Goods (to a Household)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C8111B-99F5-5EFD-CE97-A844C4F1E021}"/>
              </a:ext>
            </a:extLst>
          </p:cNvPr>
          <p:cNvSpPr/>
          <p:nvPr/>
        </p:nvSpPr>
        <p:spPr>
          <a:xfrm>
            <a:off x="649357" y="1699591"/>
            <a:ext cx="2888974" cy="34588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3C Model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Spatial  demand for household package delivery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4D3940-6D9F-7098-86F8-7EA26349F32D}"/>
              </a:ext>
            </a:extLst>
          </p:cNvPr>
          <p:cNvSpPr/>
          <p:nvPr/>
        </p:nvSpPr>
        <p:spPr>
          <a:xfrm>
            <a:off x="8653669" y="1699591"/>
            <a:ext cx="2888974" cy="34588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DCOM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Vehicle movements to satisfy demand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74B57D4-030F-A92D-61AB-90F28541ABB9}"/>
              </a:ext>
            </a:extLst>
          </p:cNvPr>
          <p:cNvSpPr/>
          <p:nvPr/>
        </p:nvSpPr>
        <p:spPr>
          <a:xfrm>
            <a:off x="4412973" y="1855304"/>
            <a:ext cx="3366053" cy="14312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Demand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53CC7CA-AEF1-B481-D824-5B5AD40D17AC}"/>
              </a:ext>
            </a:extLst>
          </p:cNvPr>
          <p:cNvSpPr/>
          <p:nvPr/>
        </p:nvSpPr>
        <p:spPr>
          <a:xfrm>
            <a:off x="4412973" y="3727174"/>
            <a:ext cx="3366053" cy="143123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 dispatched-from-home locations</a:t>
            </a:r>
          </a:p>
        </p:txBody>
      </p:sp>
    </p:spTree>
    <p:extLst>
      <p:ext uri="{BB962C8B-B14F-4D97-AF65-F5344CB8AC3E}">
        <p14:creationId xmlns:p14="http://schemas.microsoft.com/office/powerpoint/2010/main" val="702716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CC754D1-7D6B-4CB5-6591-BC210727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1BAE-3A6E-80D7-2A86-F68114B9F4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  <a:ln>
            <a:noFill/>
          </a:ln>
        </p:spPr>
        <p:txBody>
          <a:bodyPr/>
          <a:lstStyle/>
          <a:p>
            <a:r>
              <a:rPr lang="en-US" dirty="0"/>
              <a:t>3. Solution Details – Provide a Service</a:t>
            </a:r>
          </a:p>
        </p:txBody>
      </p:sp>
    </p:spTree>
    <p:extLst>
      <p:ext uri="{BB962C8B-B14F-4D97-AF65-F5344CB8AC3E}">
        <p14:creationId xmlns:p14="http://schemas.microsoft.com/office/powerpoint/2010/main" val="88126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587F2D-C527-C41A-1809-6EEC6F3DA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0FF0-BA2A-04B2-86BF-D99B75C28CC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Provide a Service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385DEE0-C1A5-B4F5-74DB-E48D6F035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061354"/>
              </p:ext>
            </p:extLst>
          </p:nvPr>
        </p:nvGraphicFramePr>
        <p:xfrm>
          <a:off x="639418" y="1425990"/>
          <a:ext cx="10598424" cy="400602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417682">
                  <a:extLst>
                    <a:ext uri="{9D8B030D-6E8A-4147-A177-3AD203B41FA5}">
                      <a16:colId xmlns:a16="http://schemas.microsoft.com/office/drawing/2014/main" val="3011425861"/>
                    </a:ext>
                  </a:extLst>
                </a:gridCol>
                <a:gridCol w="3081500">
                  <a:extLst>
                    <a:ext uri="{9D8B030D-6E8A-4147-A177-3AD203B41FA5}">
                      <a16:colId xmlns:a16="http://schemas.microsoft.com/office/drawing/2014/main" val="1351050758"/>
                    </a:ext>
                  </a:extLst>
                </a:gridCol>
                <a:gridCol w="3099242">
                  <a:extLst>
                    <a:ext uri="{9D8B030D-6E8A-4147-A177-3AD203B41FA5}">
                      <a16:colId xmlns:a16="http://schemas.microsoft.com/office/drawing/2014/main" val="1216618859"/>
                    </a:ext>
                  </a:extLst>
                </a:gridCol>
              </a:tblGrid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Household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65377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Transport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Uber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Taxi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50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3931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2851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Provide a service at a business or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Real Estate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379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6619782-16E0-438F-CE0D-0D7CEF309880}"/>
              </a:ext>
            </a:extLst>
          </p:cNvPr>
          <p:cNvSpPr/>
          <p:nvPr/>
        </p:nvSpPr>
        <p:spPr>
          <a:xfrm>
            <a:off x="639418" y="2233577"/>
            <a:ext cx="10598424" cy="243301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9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8F0EEC-51B9-A0EB-DAB2-CB79F742E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23D4-EAC4-60E3-8622-65681BE358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Provide a service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5C18A58F-7ED8-33A3-D86F-B8F5BBBC2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1868214"/>
            <a:ext cx="1187668" cy="1187668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E0C94B97-76F0-6E3E-BFD9-FE8E4C937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152" y="1899745"/>
            <a:ext cx="1187668" cy="1187668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F8E1B879-D848-578B-B7B0-EE853ED74D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1987" y="1899745"/>
            <a:ext cx="1187668" cy="1187668"/>
          </a:xfrm>
          <a:prstGeom prst="rect">
            <a:avLst/>
          </a:prstGeom>
        </p:spPr>
      </p:pic>
      <p:pic>
        <p:nvPicPr>
          <p:cNvPr id="11" name="Graphic 10" descr="Warehouse with solid fill">
            <a:extLst>
              <a:ext uri="{FF2B5EF4-FFF2-40B4-BE49-F238E27FC236}">
                <a16:creationId xmlns:a16="http://schemas.microsoft.com/office/drawing/2014/main" id="{420F4335-4831-59A0-263B-A477F254E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3920" y="1868214"/>
            <a:ext cx="1187668" cy="1187668"/>
          </a:xfrm>
          <a:prstGeom prst="rect">
            <a:avLst/>
          </a:prstGeom>
        </p:spPr>
      </p:pic>
      <p:pic>
        <p:nvPicPr>
          <p:cNvPr id="13" name="Graphic 12" descr="Truck with solid fill">
            <a:extLst>
              <a:ext uri="{FF2B5EF4-FFF2-40B4-BE49-F238E27FC236}">
                <a16:creationId xmlns:a16="http://schemas.microsoft.com/office/drawing/2014/main" id="{66FD1C64-EF1C-13E3-6869-437EB4D6FA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41987" y="3833650"/>
            <a:ext cx="1187668" cy="1187668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620CFAE5-702D-4282-BE51-B281FBBCE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3802119"/>
            <a:ext cx="1187668" cy="1187668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06A7EDEF-4449-B09B-2707-C57328E6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6152" y="3833650"/>
            <a:ext cx="1187668" cy="1187668"/>
          </a:xfrm>
          <a:prstGeom prst="rect">
            <a:avLst/>
          </a:prstGeom>
        </p:spPr>
      </p:pic>
      <p:pic>
        <p:nvPicPr>
          <p:cNvPr id="16" name="Graphic 15" descr="Truck with solid fill">
            <a:extLst>
              <a:ext uri="{FF2B5EF4-FFF2-40B4-BE49-F238E27FC236}">
                <a16:creationId xmlns:a16="http://schemas.microsoft.com/office/drawing/2014/main" id="{534D13CF-DB18-D421-A14D-6A05900FF7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3229" y="1899745"/>
            <a:ext cx="1187668" cy="118766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856BE9-243E-56C6-3179-92ACD6104E9F}"/>
              </a:ext>
            </a:extLst>
          </p:cNvPr>
          <p:cNvCxnSpPr/>
          <p:nvPr/>
        </p:nvCxnSpPr>
        <p:spPr>
          <a:xfrm>
            <a:off x="4950372" y="2493579"/>
            <a:ext cx="162384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793738-DB06-7BF7-8027-DC97B780D1C7}"/>
              </a:ext>
            </a:extLst>
          </p:cNvPr>
          <p:cNvCxnSpPr/>
          <p:nvPr/>
        </p:nvCxnSpPr>
        <p:spPr>
          <a:xfrm>
            <a:off x="10084675" y="2493579"/>
            <a:ext cx="162384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C7F7A4-9E98-63CE-E3B7-BD5456574FEC}"/>
              </a:ext>
            </a:extLst>
          </p:cNvPr>
          <p:cNvCxnSpPr>
            <a:cxnSpLocks/>
          </p:cNvCxnSpPr>
          <p:nvPr/>
        </p:nvCxnSpPr>
        <p:spPr>
          <a:xfrm>
            <a:off x="5152695" y="4393325"/>
            <a:ext cx="6555829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6CD6A-D0A9-68AA-EBB8-3D799E591957}"/>
              </a:ext>
            </a:extLst>
          </p:cNvPr>
          <p:cNvSpPr/>
          <p:nvPr/>
        </p:nvSpPr>
        <p:spPr>
          <a:xfrm>
            <a:off x="614855" y="1387366"/>
            <a:ext cx="7815754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700361-437E-094D-DA9B-808C7C46C163}"/>
              </a:ext>
            </a:extLst>
          </p:cNvPr>
          <p:cNvSpPr/>
          <p:nvPr/>
        </p:nvSpPr>
        <p:spPr>
          <a:xfrm>
            <a:off x="6773919" y="1387366"/>
            <a:ext cx="5177655" cy="4256689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3"/>
                </a:solidFill>
              </a:rPr>
              <a:t>DCOM</a:t>
            </a:r>
          </a:p>
        </p:txBody>
      </p:sp>
    </p:spTree>
    <p:extLst>
      <p:ext uri="{BB962C8B-B14F-4D97-AF65-F5344CB8AC3E}">
        <p14:creationId xmlns:p14="http://schemas.microsoft.com/office/powerpoint/2010/main" val="17266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2317-3C9E-F883-DA77-F3E1276E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3F36-6F27-7E81-8377-F75C1C68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Solution Framework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Solution Details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850391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3DDC503-2A1A-2D1A-05E8-A6A9201DE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6575-444B-EFBF-D861-EE45982BBA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Providing a Service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44CB22E4-E723-47E1-3722-F6464C01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3104497"/>
            <a:ext cx="1187668" cy="1187668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0F3B914D-5EC9-946B-6EE0-3960C2FF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856" y="3104497"/>
            <a:ext cx="1187668" cy="11876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5854830-6192-46D9-32EB-3E167136A4F6}"/>
              </a:ext>
            </a:extLst>
          </p:cNvPr>
          <p:cNvSpPr/>
          <p:nvPr/>
        </p:nvSpPr>
        <p:spPr>
          <a:xfrm>
            <a:off x="678793" y="1564734"/>
            <a:ext cx="11114690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</p:txBody>
      </p:sp>
      <p:pic>
        <p:nvPicPr>
          <p:cNvPr id="3" name="Graphic 2" descr="House with solid fill">
            <a:extLst>
              <a:ext uri="{FF2B5EF4-FFF2-40B4-BE49-F238E27FC236}">
                <a16:creationId xmlns:a16="http://schemas.microsoft.com/office/drawing/2014/main" id="{A9C21421-7199-6914-0E6E-526D7A0FB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9394" y="3104497"/>
            <a:ext cx="1187668" cy="1187668"/>
          </a:xfrm>
          <a:prstGeom prst="rect">
            <a:avLst/>
          </a:prstGeom>
        </p:spPr>
      </p:pic>
      <p:pic>
        <p:nvPicPr>
          <p:cNvPr id="4" name="Graphic 3" descr="House with solid fill">
            <a:extLst>
              <a:ext uri="{FF2B5EF4-FFF2-40B4-BE49-F238E27FC236}">
                <a16:creationId xmlns:a16="http://schemas.microsoft.com/office/drawing/2014/main" id="{A9CE34B9-F898-3744-D914-79D8947A1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932" y="3104497"/>
            <a:ext cx="1187668" cy="1187668"/>
          </a:xfrm>
          <a:prstGeom prst="rect">
            <a:avLst/>
          </a:prstGeom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50BE360B-A0E3-08C9-7E8B-9F90BFDA8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470" y="3104497"/>
            <a:ext cx="1187668" cy="1187668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FD3C2381-F3A1-3DB0-6054-65D7F1B2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008" y="3104497"/>
            <a:ext cx="1187668" cy="1187668"/>
          </a:xfrm>
          <a:prstGeom prst="rect">
            <a:avLst/>
          </a:prstGeom>
        </p:spPr>
      </p:pic>
      <p:pic>
        <p:nvPicPr>
          <p:cNvPr id="10" name="Graphic 9" descr="House with solid fill">
            <a:extLst>
              <a:ext uri="{FF2B5EF4-FFF2-40B4-BE49-F238E27FC236}">
                <a16:creationId xmlns:a16="http://schemas.microsoft.com/office/drawing/2014/main" id="{DCEDE62E-8D1E-563B-8D34-CE4C7030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546" y="3104497"/>
            <a:ext cx="1187668" cy="1187668"/>
          </a:xfrm>
          <a:prstGeom prst="rect">
            <a:avLst/>
          </a:prstGeom>
        </p:spPr>
      </p:pic>
      <p:pic>
        <p:nvPicPr>
          <p:cNvPr id="12" name="Graphic 11" descr="House with solid fill">
            <a:extLst>
              <a:ext uri="{FF2B5EF4-FFF2-40B4-BE49-F238E27FC236}">
                <a16:creationId xmlns:a16="http://schemas.microsoft.com/office/drawing/2014/main" id="{A320933A-8FCF-7A3B-93D5-AB00A9B7D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2084" y="3104497"/>
            <a:ext cx="1187668" cy="1187668"/>
          </a:xfrm>
          <a:prstGeom prst="rect">
            <a:avLst/>
          </a:prstGeom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1D4CD3EF-B484-8411-3517-025F01A6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1159" y="3104497"/>
            <a:ext cx="1187668" cy="1187668"/>
          </a:xfrm>
          <a:prstGeom prst="rect">
            <a:avLst/>
          </a:prstGeom>
        </p:spPr>
      </p:pic>
      <p:pic>
        <p:nvPicPr>
          <p:cNvPr id="21" name="Graphic 20" descr="House with solid fill">
            <a:extLst>
              <a:ext uri="{FF2B5EF4-FFF2-40B4-BE49-F238E27FC236}">
                <a16:creationId xmlns:a16="http://schemas.microsoft.com/office/drawing/2014/main" id="{D5E0843F-0460-3BA6-6913-8BC214B1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6622" y="3104497"/>
            <a:ext cx="1187668" cy="1187668"/>
          </a:xfrm>
          <a:prstGeom prst="rect">
            <a:avLst/>
          </a:prstGeom>
        </p:spPr>
      </p:pic>
      <p:pic>
        <p:nvPicPr>
          <p:cNvPr id="9" name="Graphic 8" descr="Roller Paint Tool with solid fill">
            <a:extLst>
              <a:ext uri="{FF2B5EF4-FFF2-40B4-BE49-F238E27FC236}">
                <a16:creationId xmlns:a16="http://schemas.microsoft.com/office/drawing/2014/main" id="{6A0F2C9D-1584-84F1-A9CD-3C08E482C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2524" y="4327640"/>
            <a:ext cx="914400" cy="914400"/>
          </a:xfrm>
          <a:prstGeom prst="rect">
            <a:avLst/>
          </a:prstGeom>
        </p:spPr>
      </p:pic>
      <p:pic>
        <p:nvPicPr>
          <p:cNvPr id="11" name="Graphic 10" descr="Roller Paint Tool with solid fill">
            <a:extLst>
              <a:ext uri="{FF2B5EF4-FFF2-40B4-BE49-F238E27FC236}">
                <a16:creationId xmlns:a16="http://schemas.microsoft.com/office/drawing/2014/main" id="{56261BB1-B6B1-DB0F-739B-0F6105653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8718" y="43276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48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3C1783-1BD4-3239-E42F-CA5DD550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9F60-4D9C-C1B3-84A4-5F66101724B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/>
          </a:solidFill>
        </p:spPr>
        <p:txBody>
          <a:bodyPr/>
          <a:lstStyle/>
          <a:p>
            <a:r>
              <a:rPr lang="en-US" dirty="0"/>
              <a:t>Providing a Service</a:t>
            </a:r>
          </a:p>
        </p:txBody>
      </p:sp>
      <p:pic>
        <p:nvPicPr>
          <p:cNvPr id="5" name="Graphic 4" descr="House with solid fill">
            <a:extLst>
              <a:ext uri="{FF2B5EF4-FFF2-40B4-BE49-F238E27FC236}">
                <a16:creationId xmlns:a16="http://schemas.microsoft.com/office/drawing/2014/main" id="{91725AFA-4CF9-D687-C812-1E5BED19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18" y="2363513"/>
            <a:ext cx="1187668" cy="1187668"/>
          </a:xfrm>
          <a:prstGeom prst="rect">
            <a:avLst/>
          </a:prstGeom>
        </p:spPr>
      </p:pic>
      <p:pic>
        <p:nvPicPr>
          <p:cNvPr id="14" name="Graphic 13" descr="House with solid fill">
            <a:extLst>
              <a:ext uri="{FF2B5EF4-FFF2-40B4-BE49-F238E27FC236}">
                <a16:creationId xmlns:a16="http://schemas.microsoft.com/office/drawing/2014/main" id="{B8BF0505-4946-7E65-0714-0A6177B9C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4856" y="2363513"/>
            <a:ext cx="1187668" cy="118766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C93E153-A9F1-A86E-66C9-54B4B0D178D8}"/>
              </a:ext>
            </a:extLst>
          </p:cNvPr>
          <p:cNvSpPr/>
          <p:nvPr/>
        </p:nvSpPr>
        <p:spPr>
          <a:xfrm>
            <a:off x="678793" y="1564734"/>
            <a:ext cx="11114690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</p:txBody>
      </p:sp>
      <p:pic>
        <p:nvPicPr>
          <p:cNvPr id="3" name="Graphic 2" descr="House with solid fill">
            <a:extLst>
              <a:ext uri="{FF2B5EF4-FFF2-40B4-BE49-F238E27FC236}">
                <a16:creationId xmlns:a16="http://schemas.microsoft.com/office/drawing/2014/main" id="{D4D20B73-7E97-85B3-F7FD-D4F70B46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9394" y="2363513"/>
            <a:ext cx="1187668" cy="1187668"/>
          </a:xfrm>
          <a:prstGeom prst="rect">
            <a:avLst/>
          </a:prstGeom>
        </p:spPr>
      </p:pic>
      <p:pic>
        <p:nvPicPr>
          <p:cNvPr id="4" name="Graphic 3" descr="House with solid fill">
            <a:extLst>
              <a:ext uri="{FF2B5EF4-FFF2-40B4-BE49-F238E27FC236}">
                <a16:creationId xmlns:a16="http://schemas.microsoft.com/office/drawing/2014/main" id="{A25AA9AA-8535-29CE-E2A9-96B0AE40E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3932" y="2363513"/>
            <a:ext cx="1187668" cy="1187668"/>
          </a:xfrm>
          <a:prstGeom prst="rect">
            <a:avLst/>
          </a:prstGeom>
        </p:spPr>
      </p:pic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A4B6FB7F-626C-7AC0-BBB3-06FCDA0F3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8470" y="2363513"/>
            <a:ext cx="1187668" cy="1187668"/>
          </a:xfrm>
          <a:prstGeom prst="rect">
            <a:avLst/>
          </a:prstGeom>
        </p:spPr>
      </p:pic>
      <p:pic>
        <p:nvPicPr>
          <p:cNvPr id="8" name="Graphic 7" descr="House with solid fill">
            <a:extLst>
              <a:ext uri="{FF2B5EF4-FFF2-40B4-BE49-F238E27FC236}">
                <a16:creationId xmlns:a16="http://schemas.microsoft.com/office/drawing/2014/main" id="{487BB5BF-3977-D55A-6FC4-2FCF0613E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3008" y="2363513"/>
            <a:ext cx="1187668" cy="1187668"/>
          </a:xfrm>
          <a:prstGeom prst="rect">
            <a:avLst/>
          </a:prstGeom>
        </p:spPr>
      </p:pic>
      <p:pic>
        <p:nvPicPr>
          <p:cNvPr id="10" name="Graphic 9" descr="House with solid fill">
            <a:extLst>
              <a:ext uri="{FF2B5EF4-FFF2-40B4-BE49-F238E27FC236}">
                <a16:creationId xmlns:a16="http://schemas.microsoft.com/office/drawing/2014/main" id="{E8BD9BA7-C9F1-5E85-F501-9C73F293A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7546" y="2363513"/>
            <a:ext cx="1187668" cy="1187668"/>
          </a:xfrm>
          <a:prstGeom prst="rect">
            <a:avLst/>
          </a:prstGeom>
        </p:spPr>
      </p:pic>
      <p:pic>
        <p:nvPicPr>
          <p:cNvPr id="12" name="Graphic 11" descr="House with solid fill">
            <a:extLst>
              <a:ext uri="{FF2B5EF4-FFF2-40B4-BE49-F238E27FC236}">
                <a16:creationId xmlns:a16="http://schemas.microsoft.com/office/drawing/2014/main" id="{A84EB10B-C28D-6F37-F062-BF120EECE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12084" y="2363513"/>
            <a:ext cx="1187668" cy="1187668"/>
          </a:xfrm>
          <a:prstGeom prst="rect">
            <a:avLst/>
          </a:prstGeom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E16A4A34-95C6-3E70-943F-2D9E71FD1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21159" y="2363513"/>
            <a:ext cx="1187668" cy="1187668"/>
          </a:xfrm>
          <a:prstGeom prst="rect">
            <a:avLst/>
          </a:prstGeom>
        </p:spPr>
      </p:pic>
      <p:pic>
        <p:nvPicPr>
          <p:cNvPr id="21" name="Graphic 20" descr="House with solid fill">
            <a:extLst>
              <a:ext uri="{FF2B5EF4-FFF2-40B4-BE49-F238E27FC236}">
                <a16:creationId xmlns:a16="http://schemas.microsoft.com/office/drawing/2014/main" id="{BEBDD7A7-EDA1-ED94-8AFB-5F4E6BB2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66622" y="2363513"/>
            <a:ext cx="1187668" cy="1187668"/>
          </a:xfrm>
          <a:prstGeom prst="rect">
            <a:avLst/>
          </a:prstGeom>
        </p:spPr>
      </p:pic>
      <p:pic>
        <p:nvPicPr>
          <p:cNvPr id="13" name="Graphic 12" descr="Construction worker female with solid fill">
            <a:extLst>
              <a:ext uri="{FF2B5EF4-FFF2-40B4-BE49-F238E27FC236}">
                <a16:creationId xmlns:a16="http://schemas.microsoft.com/office/drawing/2014/main" id="{643A305F-2753-A423-6998-1BD125B33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8206" y="3551181"/>
            <a:ext cx="914400" cy="914400"/>
          </a:xfrm>
          <a:prstGeom prst="rect">
            <a:avLst/>
          </a:prstGeom>
        </p:spPr>
      </p:pic>
      <p:pic>
        <p:nvPicPr>
          <p:cNvPr id="15" name="Graphic 14" descr="Truck with solid fill">
            <a:extLst>
              <a:ext uri="{FF2B5EF4-FFF2-40B4-BE49-F238E27FC236}">
                <a16:creationId xmlns:a16="http://schemas.microsoft.com/office/drawing/2014/main" id="{827AFE41-2CCB-2B35-C017-9133BC2826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4704" y="4465581"/>
            <a:ext cx="1187668" cy="118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02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1D96-C3FE-03D2-4186-29B20BDC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4A4A-7756-6056-5450-9AF6220D3B8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  <a:ln>
            <a:noFill/>
          </a:ln>
        </p:spPr>
        <p:txBody>
          <a:bodyPr/>
          <a:lstStyle/>
          <a:p>
            <a:r>
              <a:rPr lang="en-US" dirty="0"/>
              <a:t>3. Solution Details – SUMMARY</a:t>
            </a:r>
          </a:p>
        </p:txBody>
      </p:sp>
    </p:spTree>
    <p:extLst>
      <p:ext uri="{BB962C8B-B14F-4D97-AF65-F5344CB8AC3E}">
        <p14:creationId xmlns:p14="http://schemas.microsoft.com/office/powerpoint/2010/main" val="2614986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6AD28-2B7A-0D67-FFAF-21A74660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629-EEF6-BF2F-AEE1-E3EAC8FDB9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/>
          </a:solidFill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B1EBCB-40AE-26D6-E803-3DA72978969A}"/>
              </a:ext>
            </a:extLst>
          </p:cNvPr>
          <p:cNvSpPr/>
          <p:nvPr/>
        </p:nvSpPr>
        <p:spPr>
          <a:xfrm>
            <a:off x="240426" y="1387366"/>
            <a:ext cx="5613836" cy="4256689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2"/>
                </a:solidFill>
              </a:rPr>
              <a:t>3C</a:t>
            </a:r>
          </a:p>
          <a:p>
            <a:endParaRPr lang="en-US" sz="3600" dirty="0">
              <a:solidFill>
                <a:schemeClr val="accent2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Exogenous inputs for for-hire vehicle price &amp; wait time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”Drive for work” identification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Simulate “drive for work” commute legs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“Service provided at home” 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“Package delivered to home”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CDCA76-AC1C-03C0-A847-DE62C3127CA0}"/>
              </a:ext>
            </a:extLst>
          </p:cNvPr>
          <p:cNvSpPr/>
          <p:nvPr/>
        </p:nvSpPr>
        <p:spPr>
          <a:xfrm>
            <a:off x="6337739" y="1387366"/>
            <a:ext cx="5613836" cy="4256689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dirty="0">
                <a:solidFill>
                  <a:schemeClr val="accent3"/>
                </a:solidFill>
              </a:rPr>
              <a:t>DCOM</a:t>
            </a:r>
          </a:p>
          <a:p>
            <a:endParaRPr lang="en-US" sz="3600" dirty="0">
              <a:solidFill>
                <a:schemeClr val="accent3"/>
              </a:solidFill>
            </a:endParaRP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Estimate for-hire vehicle prices &amp; wait times (potentially)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Represent departures from home work locations, in addition to establishments</a:t>
            </a:r>
          </a:p>
          <a:p>
            <a:pPr marL="571500" indent="-571500">
              <a:buFont typeface="+mj-lt"/>
              <a:buAutoNum type="arabicPeriod"/>
            </a:pPr>
            <a:r>
              <a:rPr lang="en-US" sz="2400" dirty="0">
                <a:solidFill>
                  <a:schemeClr val="accent3"/>
                </a:solidFill>
              </a:rPr>
              <a:t>Include estimates of non-mandatory stops, e.g., for lunch</a:t>
            </a:r>
          </a:p>
        </p:txBody>
      </p:sp>
    </p:spTree>
    <p:extLst>
      <p:ext uri="{BB962C8B-B14F-4D97-AF65-F5344CB8AC3E}">
        <p14:creationId xmlns:p14="http://schemas.microsoft.com/office/powerpoint/2010/main" val="1292174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602C-4B6C-8036-97C5-15EC4CCC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2996-36B9-9972-05C2-38A8A20F7D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</p:spPr>
        <p:txBody>
          <a:bodyPr/>
          <a:lstStyle/>
          <a:p>
            <a:r>
              <a:rPr lang="en-US" dirty="0"/>
              <a:t>4. Implementation Status</a:t>
            </a:r>
          </a:p>
        </p:txBody>
      </p:sp>
    </p:spTree>
    <p:extLst>
      <p:ext uri="{BB962C8B-B14F-4D97-AF65-F5344CB8AC3E}">
        <p14:creationId xmlns:p14="http://schemas.microsoft.com/office/powerpoint/2010/main" val="141970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32FCE-9E76-4D7A-6F02-A56BE1D37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7429AA-9D62-89F3-3018-657F43FA2F0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/>
          </a:solidFill>
        </p:spPr>
        <p:txBody>
          <a:bodyPr/>
          <a:lstStyle/>
          <a:p>
            <a:r>
              <a:rPr lang="en-US" dirty="0"/>
              <a:t>Implementation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43410B-FAE7-EA42-1AFF-B1933D6FA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Design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Implementation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Refinement</a:t>
            </a:r>
          </a:p>
        </p:txBody>
      </p:sp>
    </p:spTree>
    <p:extLst>
      <p:ext uri="{BB962C8B-B14F-4D97-AF65-F5344CB8AC3E}">
        <p14:creationId xmlns:p14="http://schemas.microsoft.com/office/powerpoint/2010/main" val="3994836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F3F56-D13F-587E-A05C-A1454E84C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836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E70-5867-FCD9-F643-62E7120C2A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US" dirty="0"/>
              <a:t>1. PROBLEM</a:t>
            </a:r>
          </a:p>
        </p:txBody>
      </p:sp>
    </p:spTree>
    <p:extLst>
      <p:ext uri="{BB962C8B-B14F-4D97-AF65-F5344CB8AC3E}">
        <p14:creationId xmlns:p14="http://schemas.microsoft.com/office/powerpoint/2010/main" val="12273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668F7-E962-54E7-0168-4C5A0790C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F58FF7-F863-2ECB-A875-BB9BE92B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ECC168-BE7D-2360-A203-AFCCF8AC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Ohio DOT maintains and improves:</a:t>
            </a:r>
          </a:p>
          <a:p>
            <a:pPr marL="857250" indent="-857250">
              <a:buFont typeface="+mj-lt"/>
              <a:buAutoNum type="romanLcPeriod"/>
            </a:pPr>
            <a:r>
              <a:rPr lang="en-US" dirty="0"/>
              <a:t>a disaggregate commercial vehicle model (DCOM), and </a:t>
            </a:r>
          </a:p>
          <a:p>
            <a:pPr marL="857250" indent="-857250">
              <a:buFont typeface="+mj-lt"/>
              <a:buAutoNum type="romanLcPeriod"/>
            </a:pPr>
            <a:r>
              <a:rPr lang="en-US" dirty="0"/>
              <a:t>a resident passenger demand model (“3C”), </a:t>
            </a:r>
          </a:p>
          <a:p>
            <a:pPr marL="0" indent="0">
              <a:buNone/>
            </a:pPr>
            <a:r>
              <a:rPr lang="en-US" dirty="0"/>
              <a:t>for use in its large regional and statewide modeling frameworks.</a:t>
            </a:r>
          </a:p>
        </p:txBody>
      </p:sp>
    </p:spTree>
    <p:extLst>
      <p:ext uri="{BB962C8B-B14F-4D97-AF65-F5344CB8AC3E}">
        <p14:creationId xmlns:p14="http://schemas.microsoft.com/office/powerpoint/2010/main" val="175420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6EC9-AC92-3E81-8764-4E42901EE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7F030-E445-3796-ED5A-7B572D7E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4C1AC2-CDBA-47B7-DA81-9EC39848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want to allocate travel between these two models such that the representations are coherent, efficient,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260358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C052-3EAF-8E1E-F1B6-E15089D8B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FEB5-BD81-F797-3F97-9188781B5D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  <a:ln>
            <a:noFill/>
          </a:ln>
        </p:spPr>
        <p:txBody>
          <a:bodyPr/>
          <a:lstStyle/>
          <a:p>
            <a:r>
              <a:rPr lang="en-US" dirty="0"/>
              <a:t>2. Solution </a:t>
            </a:r>
            <a:r>
              <a:rPr lang="en-US" dirty="0" err="1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82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1CD2-CFCC-7A11-D29E-AC9CDF8E38E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Solution Framework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BE44DD-602A-7810-B26F-D07B4601C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604590"/>
              </p:ext>
            </p:extLst>
          </p:nvPr>
        </p:nvGraphicFramePr>
        <p:xfrm>
          <a:off x="639418" y="1425990"/>
          <a:ext cx="10598424" cy="400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7682">
                  <a:extLst>
                    <a:ext uri="{9D8B030D-6E8A-4147-A177-3AD203B41FA5}">
                      <a16:colId xmlns:a16="http://schemas.microsoft.com/office/drawing/2014/main" val="3011425861"/>
                    </a:ext>
                  </a:extLst>
                </a:gridCol>
                <a:gridCol w="3081500">
                  <a:extLst>
                    <a:ext uri="{9D8B030D-6E8A-4147-A177-3AD203B41FA5}">
                      <a16:colId xmlns:a16="http://schemas.microsoft.com/office/drawing/2014/main" val="1351050758"/>
                    </a:ext>
                  </a:extLst>
                </a:gridCol>
                <a:gridCol w="3099242">
                  <a:extLst>
                    <a:ext uri="{9D8B030D-6E8A-4147-A177-3AD203B41FA5}">
                      <a16:colId xmlns:a16="http://schemas.microsoft.com/office/drawing/2014/main" val="1216618859"/>
                    </a:ext>
                  </a:extLst>
                </a:gridCol>
              </a:tblGrid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Household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65377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Transport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Uber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Taxi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50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3931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2851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Provide a service at a business or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Real Estate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3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B4340BC-CB9B-D223-4018-93BDE4AB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E39E-C1E2-B12D-D362-71FD12A3B27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  <a:ln>
            <a:noFill/>
          </a:ln>
        </p:spPr>
        <p:txBody>
          <a:bodyPr/>
          <a:lstStyle/>
          <a:p>
            <a:r>
              <a:rPr lang="en-US" dirty="0"/>
              <a:t>3. Solution Details – Transporting a Person</a:t>
            </a:r>
          </a:p>
        </p:txBody>
      </p:sp>
    </p:spTree>
    <p:extLst>
      <p:ext uri="{BB962C8B-B14F-4D97-AF65-F5344CB8AC3E}">
        <p14:creationId xmlns:p14="http://schemas.microsoft.com/office/powerpoint/2010/main" val="1549049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E0E3E6-AAD4-F957-51CD-A815747DD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9FD8-647A-1E79-360C-1271AF3BB1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en-US" dirty="0"/>
              <a:t>Transporting a Person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00E71A-A504-7EA9-E04C-B7F3D328CB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761184"/>
              </p:ext>
            </p:extLst>
          </p:nvPr>
        </p:nvGraphicFramePr>
        <p:xfrm>
          <a:off x="639418" y="1425990"/>
          <a:ext cx="10598424" cy="4006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17682">
                  <a:extLst>
                    <a:ext uri="{9D8B030D-6E8A-4147-A177-3AD203B41FA5}">
                      <a16:colId xmlns:a16="http://schemas.microsoft.com/office/drawing/2014/main" val="3011425861"/>
                    </a:ext>
                  </a:extLst>
                </a:gridCol>
                <a:gridCol w="3081500">
                  <a:extLst>
                    <a:ext uri="{9D8B030D-6E8A-4147-A177-3AD203B41FA5}">
                      <a16:colId xmlns:a16="http://schemas.microsoft.com/office/drawing/2014/main" val="1351050758"/>
                    </a:ext>
                  </a:extLst>
                </a:gridCol>
                <a:gridCol w="3099242">
                  <a:extLst>
                    <a:ext uri="{9D8B030D-6E8A-4147-A177-3AD203B41FA5}">
                      <a16:colId xmlns:a16="http://schemas.microsoft.com/office/drawing/2014/main" val="1216618859"/>
                    </a:ext>
                  </a:extLst>
                </a:gridCol>
              </a:tblGrid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Household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Company Vehicle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65377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Transport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Uber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Taxi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5750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business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863931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Deliver goods to a residence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Amazon Flex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UPS 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28510"/>
                  </a:ext>
                </a:extLst>
              </a:tr>
              <a:tr h="801204">
                <a:tc>
                  <a:txBody>
                    <a:bodyPr/>
                    <a:lstStyle/>
                    <a:p>
                      <a:r>
                        <a:rPr lang="en-US" sz="2000" dirty="0"/>
                        <a:t>Provide a service at a business or 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Real Estate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Plumber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0379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C13D235-D4ED-A3A4-C99B-1FDAD5BFA176}"/>
              </a:ext>
            </a:extLst>
          </p:cNvPr>
          <p:cNvSpPr/>
          <p:nvPr/>
        </p:nvSpPr>
        <p:spPr>
          <a:xfrm>
            <a:off x="639418" y="3021496"/>
            <a:ext cx="10598424" cy="241051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523"/>
      </p:ext>
    </p:extLst>
  </p:cSld>
  <p:clrMapOvr>
    <a:masterClrMapping/>
  </p:clrMapOvr>
</p:sld>
</file>

<file path=ppt/theme/theme1.xml><?xml version="1.0" encoding="utf-8"?>
<a:theme xmlns:a="http://schemas.openxmlformats.org/drawingml/2006/main" name="ODOT-HoIA-Theme-1">
  <a:themeElements>
    <a:clrScheme name="Heart-of-It-All">
      <a:dk1>
        <a:srgbClr val="000000"/>
      </a:dk1>
      <a:lt1>
        <a:sysClr val="window" lastClr="FFFFFF"/>
      </a:lt1>
      <a:dk2>
        <a:srgbClr val="0E3F75"/>
      </a:dk2>
      <a:lt2>
        <a:srgbClr val="D6D2C4"/>
      </a:lt2>
      <a:accent1>
        <a:srgbClr val="C12637"/>
      </a:accent1>
      <a:accent2>
        <a:srgbClr val="0098D3"/>
      </a:accent2>
      <a:accent3>
        <a:srgbClr val="EBA70E"/>
      </a:accent3>
      <a:accent4>
        <a:srgbClr val="69C2C6"/>
      </a:accent4>
      <a:accent5>
        <a:srgbClr val="DC5829"/>
      </a:accent5>
      <a:accent6>
        <a:srgbClr val="009969"/>
      </a:accent6>
      <a:hlink>
        <a:srgbClr val="40BAC8"/>
      </a:hlink>
      <a:folHlink>
        <a:srgbClr val="152F5F"/>
      </a:folHlink>
    </a:clrScheme>
    <a:fontScheme name="Source Sans">
      <a:majorFont>
        <a:latin typeface="Source Sans 3"/>
        <a:ea typeface=""/>
        <a:cs typeface=""/>
      </a:majorFont>
      <a:minorFont>
        <a:latin typeface="Source Sans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1844AB-8F7C-463F-B3D0-B57C8D70AA9C}" vid="{05C344BA-724F-4348-A70B-EFC1BBB54300}"/>
    </a:ext>
  </a:extLst>
</a:theme>
</file>

<file path=ppt/theme/theme2.xml><?xml version="1.0" encoding="utf-8"?>
<a:theme xmlns:a="http://schemas.openxmlformats.org/drawingml/2006/main" name="1_ODOT-HoIA-Theme-1">
  <a:themeElements>
    <a:clrScheme name="Heart-of-It-All">
      <a:dk1>
        <a:srgbClr val="000000"/>
      </a:dk1>
      <a:lt1>
        <a:sysClr val="window" lastClr="FFFFFF"/>
      </a:lt1>
      <a:dk2>
        <a:srgbClr val="0E3F75"/>
      </a:dk2>
      <a:lt2>
        <a:srgbClr val="D6D2C4"/>
      </a:lt2>
      <a:accent1>
        <a:srgbClr val="C12637"/>
      </a:accent1>
      <a:accent2>
        <a:srgbClr val="0098D3"/>
      </a:accent2>
      <a:accent3>
        <a:srgbClr val="EBA70E"/>
      </a:accent3>
      <a:accent4>
        <a:srgbClr val="69C2C6"/>
      </a:accent4>
      <a:accent5>
        <a:srgbClr val="DC5829"/>
      </a:accent5>
      <a:accent6>
        <a:srgbClr val="009969"/>
      </a:accent6>
      <a:hlink>
        <a:srgbClr val="40BAC8"/>
      </a:hlink>
      <a:folHlink>
        <a:srgbClr val="152F5F"/>
      </a:folHlink>
    </a:clrScheme>
    <a:fontScheme name="Source Sans">
      <a:majorFont>
        <a:latin typeface="Source Sans 3"/>
        <a:ea typeface=""/>
        <a:cs typeface=""/>
      </a:majorFont>
      <a:minorFont>
        <a:latin typeface="Source Sans 3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AE1844AB-8F7C-463F-B3D0-B57C8D70AA9C}" vid="{FB46CD2F-2185-4BA3-8834-91383C1145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ODOT-HoIA-Theme-1</Template>
  <TotalTime>16048</TotalTime>
  <Words>536</Words>
  <Application>Microsoft Macintosh PowerPoint</Application>
  <PresentationFormat>Widescreen</PresentationFormat>
  <Paragraphs>152</Paragraphs>
  <Slides>26</Slides>
  <Notes>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Georgia</vt:lpstr>
      <vt:lpstr>Source Sans 3</vt:lpstr>
      <vt:lpstr>Source Sans 3 Black</vt:lpstr>
      <vt:lpstr>ODOT-HoIA-Theme-1</vt:lpstr>
      <vt:lpstr>1_ODOT-HoIA-Theme-1</vt:lpstr>
      <vt:lpstr>Whether Commercial or Passenger? Recommendations for allocating travel between a commercial vehicle and a Resident Passenger Demand Model</vt:lpstr>
      <vt:lpstr>AGENDA</vt:lpstr>
      <vt:lpstr>1. PROBLEM</vt:lpstr>
      <vt:lpstr>PROBLEM</vt:lpstr>
      <vt:lpstr>PROBLEM</vt:lpstr>
      <vt:lpstr>2. Solution FRamework</vt:lpstr>
      <vt:lpstr>Solution Framework</vt:lpstr>
      <vt:lpstr>3. Solution Details – Transporting a Person</vt:lpstr>
      <vt:lpstr>Transporting a Person</vt:lpstr>
      <vt:lpstr>Transporting a Person</vt:lpstr>
      <vt:lpstr>3. Solution Details – Delivering Goods</vt:lpstr>
      <vt:lpstr>Delivering Goods</vt:lpstr>
      <vt:lpstr>Delivering Goods</vt:lpstr>
      <vt:lpstr>Delivering Goods</vt:lpstr>
      <vt:lpstr>Delivering Goods</vt:lpstr>
      <vt:lpstr>Delivering Goods (to a Household)</vt:lpstr>
      <vt:lpstr>3. Solution Details – Provide a Service</vt:lpstr>
      <vt:lpstr>Provide a Service</vt:lpstr>
      <vt:lpstr>Provide a service</vt:lpstr>
      <vt:lpstr>Providing a Service</vt:lpstr>
      <vt:lpstr>Providing a Service</vt:lpstr>
      <vt:lpstr>3. Solution Details – SUMMARY</vt:lpstr>
      <vt:lpstr>Summary</vt:lpstr>
      <vt:lpstr>4. Implementation Status</vt:lpstr>
      <vt:lpstr>Implementation Status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Ory</dc:creator>
  <cp:lastModifiedBy>David Ory</cp:lastModifiedBy>
  <cp:revision>6</cp:revision>
  <dcterms:created xsi:type="dcterms:W3CDTF">2025-07-17T17:17:28Z</dcterms:created>
  <dcterms:modified xsi:type="dcterms:W3CDTF">2025-09-11T18:31:41Z</dcterms:modified>
</cp:coreProperties>
</file>