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50" r:id="rId4"/>
    <p:sldMasterId id="2147483669" r:id="rId5"/>
  </p:sldMasterIdLst>
  <p:notesMasterIdLst>
    <p:notesMasterId r:id="rId14"/>
  </p:notesMasterIdLst>
  <p:sldIdLst>
    <p:sldId id="267" r:id="rId6"/>
    <p:sldId id="282" r:id="rId7"/>
    <p:sldId id="285" r:id="rId8"/>
    <p:sldId id="284" r:id="rId9"/>
    <p:sldId id="286" r:id="rId10"/>
    <p:sldId id="287" r:id="rId11"/>
    <p:sldId id="288" r:id="rId12"/>
    <p:sldId id="28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k Park" initials="SP" lastIdx="2" clrIdx="0">
    <p:extLst>
      <p:ext uri="{19B8F6BF-5375-455C-9EA6-DF929625EA0E}">
        <p15:presenceInfo xmlns:p15="http://schemas.microsoft.com/office/powerpoint/2012/main" userId="88e079af6cb8f8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D2AC9-4E86-490F-8BAD-C57D0829B7AF}" v="3" dt="2025-09-13T18:07:22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iebe" userId="88f7df96-ef45-43bf-b269-5206b54ca1d1" providerId="ADAL" clId="{117D2AC9-4E86-490F-8BAD-C57D0829B7AF}"/>
    <pc:docChg chg="custSel delSld modSld">
      <pc:chgData name="John Gliebe" userId="88f7df96-ef45-43bf-b269-5206b54ca1d1" providerId="ADAL" clId="{117D2AC9-4E86-490F-8BAD-C57D0829B7AF}" dt="2025-09-13T18:12:07.621" v="6" actId="2696"/>
      <pc:docMkLst>
        <pc:docMk/>
      </pc:docMkLst>
      <pc:sldChg chg="del">
        <pc:chgData name="John Gliebe" userId="88f7df96-ef45-43bf-b269-5206b54ca1d1" providerId="ADAL" clId="{117D2AC9-4E86-490F-8BAD-C57D0829B7AF}" dt="2025-09-13T18:12:07.621" v="6" actId="2696"/>
        <pc:sldMkLst>
          <pc:docMk/>
          <pc:sldMk cId="1684769468" sldId="270"/>
        </pc:sldMkLst>
      </pc:sldChg>
      <pc:sldChg chg="addSp delSp modSp mod">
        <pc:chgData name="John Gliebe" userId="88f7df96-ef45-43bf-b269-5206b54ca1d1" providerId="ADAL" clId="{117D2AC9-4E86-490F-8BAD-C57D0829B7AF}" dt="2025-09-13T18:07:58.127" v="5" actId="478"/>
        <pc:sldMkLst>
          <pc:docMk/>
          <pc:sldMk cId="1504899431" sldId="281"/>
        </pc:sldMkLst>
        <pc:picChg chg="add del mod">
          <ac:chgData name="John Gliebe" userId="88f7df96-ef45-43bf-b269-5206b54ca1d1" providerId="ADAL" clId="{117D2AC9-4E86-490F-8BAD-C57D0829B7AF}" dt="2025-09-13T18:07:58.127" v="5" actId="478"/>
          <ac:picMkLst>
            <pc:docMk/>
            <pc:sldMk cId="1504899431" sldId="281"/>
            <ac:picMk id="4" creationId="{ABA60C75-A2C5-450A-293D-78DD4CD8C46E}"/>
          </ac:picMkLst>
        </pc:picChg>
        <pc:picChg chg="mod">
          <ac:chgData name="John Gliebe" userId="88f7df96-ef45-43bf-b269-5206b54ca1d1" providerId="ADAL" clId="{117D2AC9-4E86-490F-8BAD-C57D0829B7AF}" dt="2025-09-13T18:07:22.468" v="4" actId="1076"/>
          <ac:picMkLst>
            <pc:docMk/>
            <pc:sldMk cId="1504899431" sldId="281"/>
            <ac:picMk id="2050" creationId="{CC8E7502-CBB1-1CC5-F948-3FC55B6918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A8936-9575-4A7B-96FF-759D075096BF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0A10-6CCD-44B8-ADDC-B8A3B3A8A3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1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Overall description of the model</a:t>
            </a:r>
          </a:p>
          <a:p>
            <a:r>
              <a:rPr lang="en-US"/>
              <a:t>Give background for what we are talking about and what the model does.</a:t>
            </a:r>
          </a:p>
          <a:p>
            <a:r>
              <a:rPr lang="en-US"/>
              <a:t>This can be short as people at </a:t>
            </a:r>
            <a:r>
              <a:rPr lang="en-US" err="1"/>
              <a:t>MoMo</a:t>
            </a:r>
            <a:r>
              <a:rPr lang="en-US"/>
              <a:t> are probably fairly aware of what truck models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background</a:t>
            </a:r>
          </a:p>
          <a:p>
            <a:r>
              <a:rPr lang="en-US"/>
              <a:t>Important to know, but not that hard hitting.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want them to understand how it was done in the past and why. </a:t>
            </a:r>
          </a:p>
          <a:p>
            <a:r>
              <a:rPr lang="en-US"/>
              <a:t>This sets up the next slide and how/why we can improve it.</a:t>
            </a:r>
          </a:p>
          <a:p>
            <a:r>
              <a:rPr lang="en-US"/>
              <a:t>At the time this was created FAF was the available data (so it was stretched to be applied as much as possible)</a:t>
            </a:r>
          </a:p>
          <a:p>
            <a:endParaRPr lang="en-US"/>
          </a:p>
          <a:p>
            <a:r>
              <a:rPr lang="en-US"/>
              <a:t>Subtext: the data they had on short distance trips was minimal and came from other places years before. There was a patchwork of assumptions and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Behold: data. Better input data means better model output.</a:t>
            </a:r>
          </a:p>
          <a:p>
            <a:r>
              <a:rPr lang="en-US"/>
              <a:t>We can now produce a model based on real truck trips that happened in the region.</a:t>
            </a:r>
          </a:p>
          <a:p>
            <a:r>
              <a:rPr lang="en-US"/>
              <a:t>The data set is huge and disaggregate – we used the TAZs.</a:t>
            </a:r>
          </a:p>
          <a:p>
            <a:r>
              <a:rPr lang="en-US"/>
              <a:t>(map shows trip generation by TAZ)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used the LOCUS OD table to get trip generation by TAZ and then estimated the model.</a:t>
            </a:r>
          </a:p>
          <a:p>
            <a:r>
              <a:rPr lang="en-US"/>
              <a:t>Trip gen model used employment and acc indices</a:t>
            </a:r>
          </a:p>
          <a:p>
            <a:r>
              <a:rPr lang="en-US"/>
              <a:t>Destination choice also used the LOCUS OD table with travel time, employment, and acc indices as variables.</a:t>
            </a:r>
          </a:p>
          <a:p>
            <a:r>
              <a:rPr lang="en-US"/>
              <a:t>(if asked, tolls were tested but not significant. Commercial travel may react to tolls in routing, but not really in destination choice)</a:t>
            </a:r>
          </a:p>
          <a:p>
            <a:r>
              <a:rPr lang="en-US"/>
              <a:t>We estimated coefficients for each segment – vocation and time of day – for each </a:t>
            </a:r>
            <a:r>
              <a:rPr lang="en-US" err="1"/>
              <a:t>submodel</a:t>
            </a:r>
            <a:r>
              <a:rPr lang="en-US"/>
              <a:t>. This is not possible with a small dataset.</a:t>
            </a:r>
          </a:p>
          <a:p>
            <a:r>
              <a:rPr lang="en-US"/>
              <a:t>Using the segments the model could better capture the distribution patterns of trucks, especially their trip length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Reiterating – we have precise, accurate, recent, carefully expanded data from real truck trips in the NY region</a:t>
            </a:r>
          </a:p>
          <a:p>
            <a:r>
              <a:rPr lang="en-US"/>
              <a:t>If you do not like this slide you can change it or even drop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" y="3286126"/>
            <a:ext cx="12188420" cy="35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1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7" cy="431800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461121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4"/>
            <a:ext cx="19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1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5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op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62100"/>
            <a:ext cx="12192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1714500"/>
            <a:ext cx="11836400" cy="4445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icon below to add image or chart,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B71EB0-5096-4B1F-BAC5-2E115986BB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15621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this text for callout</a:t>
            </a:r>
          </a:p>
        </p:txBody>
      </p:sp>
    </p:spTree>
    <p:extLst>
      <p:ext uri="{BB962C8B-B14F-4D97-AF65-F5344CB8AC3E}">
        <p14:creationId xmlns:p14="http://schemas.microsoft.com/office/powerpoint/2010/main" val="13461905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ttom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7EBD05-310F-414D-9493-F34AAB187542}"/>
              </a:ext>
            </a:extLst>
          </p:cNvPr>
          <p:cNvSpPr/>
          <p:nvPr/>
        </p:nvSpPr>
        <p:spPr>
          <a:xfrm>
            <a:off x="0" y="6090919"/>
            <a:ext cx="12192000" cy="778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83820"/>
            <a:ext cx="11836400" cy="43764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icon below to add image or chart, etc.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3BCBEB-8591-4481-ADC7-868721BE5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EF7542-4D9A-469B-BB20-ECEA966E83FC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E39CE08-264B-464C-BB4B-F827956CF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97400"/>
            <a:ext cx="12192000" cy="15621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this text for callout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51680"/>
            <a:ext cx="12192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885907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Vertical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1A95E2-BDA8-4AA7-B306-08F70A879BBB}"/>
              </a:ext>
            </a:extLst>
          </p:cNvPr>
          <p:cNvGrpSpPr/>
          <p:nvPr/>
        </p:nvGrpSpPr>
        <p:grpSpPr>
          <a:xfrm>
            <a:off x="-11306" y="-22585"/>
            <a:ext cx="12214608" cy="6874235"/>
            <a:chOff x="-11306" y="-22585"/>
            <a:chExt cx="12214608" cy="687423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A8B5EAC-2B02-463C-8E19-98D1B16A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759980B-9EC0-49C2-8D9F-7C72F14BD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7605CD7-B964-486D-B2BC-A5512DD43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8898B05-6873-45F3-8BFC-91ECF7ED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10AC5E0-DD28-4ADC-B65B-B8C9B5FB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F8E43B-2B89-4B06-A701-76A3724A7671}"/>
              </a:ext>
            </a:extLst>
          </p:cNvPr>
          <p:cNvSpPr/>
          <p:nvPr/>
        </p:nvSpPr>
        <p:spPr>
          <a:xfrm>
            <a:off x="2" y="0"/>
            <a:ext cx="121350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AB01C-B24F-4546-91D1-B3B79ADB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60" y="0"/>
            <a:ext cx="10949966" cy="37821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88565-087F-445F-ADF7-1D851CF4C3D5}"/>
              </a:ext>
            </a:extLst>
          </p:cNvPr>
          <p:cNvSpPr txBox="1"/>
          <p:nvPr/>
        </p:nvSpPr>
        <p:spPr>
          <a:xfrm>
            <a:off x="0" y="6507584"/>
            <a:ext cx="119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72D7A-6F1C-4E2B-9CE0-78B4E60E0F91}"/>
              </a:ext>
            </a:extLst>
          </p:cNvPr>
          <p:cNvSpPr/>
          <p:nvPr/>
        </p:nvSpPr>
        <p:spPr>
          <a:xfrm rot="5400000">
            <a:off x="-2209902" y="3406140"/>
            <a:ext cx="6858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E31310-DD83-47B6-BA5B-72AEFAE4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18" y="89036"/>
            <a:ext cx="1012509" cy="3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348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7630132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3952581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808" y="6490354"/>
            <a:ext cx="885952" cy="365125"/>
          </a:xfrm>
          <a:prstGeom prst="rect">
            <a:avLst/>
          </a:prstGeom>
        </p:spPr>
        <p:txBody>
          <a:bodyPr/>
          <a:lstStyle/>
          <a:p>
            <a:fld id="{93DF7AB1-AE1E-4635-A997-2AFD5BDF6D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55926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" y="0"/>
            <a:ext cx="12192003" cy="6858000"/>
            <a:chOff x="-2" y="0"/>
            <a:chExt cx="9144002" cy="6858000"/>
          </a:xfrm>
        </p:grpSpPr>
        <p:sp>
          <p:nvSpPr>
            <p:cNvPr id="11" name="Rectangle 10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5679650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37172-6019-4FD1-8F70-988050A33DDB}"/>
              </a:ext>
            </a:extLst>
          </p:cNvPr>
          <p:cNvSpPr/>
          <p:nvPr/>
        </p:nvSpPr>
        <p:spPr>
          <a:xfrm>
            <a:off x="0" y="2070100"/>
            <a:ext cx="12191999" cy="27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24100"/>
          </a:xfrm>
          <a:noFill/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D3D4D8-D1C0-4ACB-8D55-1ADB41EDEE7B}"/>
              </a:ext>
            </a:extLst>
          </p:cNvPr>
          <p:cNvSpPr txBox="1"/>
          <p:nvPr/>
        </p:nvSpPr>
        <p:spPr>
          <a:xfrm>
            <a:off x="3609969" y="2069559"/>
            <a:ext cx="497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Contact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0335D7-163A-451F-839D-7377538DB1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73" y="2816689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46553-D564-48E1-81AC-028E39C1E30C}"/>
              </a:ext>
            </a:extLst>
          </p:cNvPr>
          <p:cNvCxnSpPr>
            <a:cxnSpLocks/>
          </p:cNvCxnSpPr>
          <p:nvPr/>
        </p:nvCxnSpPr>
        <p:spPr>
          <a:xfrm>
            <a:off x="3702192" y="258896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3298B2E-790B-4FFB-8323-E0298CEA50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972" y="3186016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email@domain.com | XXX.XXX.XXXX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01E0B-2E36-45F4-9313-3180211FEE87}"/>
              </a:ext>
            </a:extLst>
          </p:cNvPr>
          <p:cNvCxnSpPr>
            <a:cxnSpLocks/>
          </p:cNvCxnSpPr>
          <p:nvPr/>
        </p:nvCxnSpPr>
        <p:spPr>
          <a:xfrm>
            <a:off x="3702192" y="377641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733AC49-2047-4A44-864D-4F45F6F42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976" y="3978933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 1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E6146BF-C401-4B4E-B8AC-67F889BA5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975" y="4348260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email@domain.com | XXX.XXX.XXXX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3CF1E73-7FCE-44AB-84CC-E14A6AF2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73" y="2385282"/>
            <a:ext cx="2108200" cy="2108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A19D4AA-9885-486B-AA7F-368B40E2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640" y="2372868"/>
            <a:ext cx="2204102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2814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3"/>
            <a:ext cx="10383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>
              <a:solidFill>
                <a:prstClr val="black"/>
              </a:solidFill>
            </a:endParaRPr>
          </a:p>
          <a:p>
            <a:pPr algn="ctr"/>
            <a:r>
              <a:rPr lang="en-US" sz="280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>
              <a:solidFill>
                <a:prstClr val="black"/>
              </a:solidFill>
            </a:endParaRPr>
          </a:p>
          <a:p>
            <a:pPr algn="ctr"/>
            <a:r>
              <a:rPr lang="en-US" sz="280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24971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" y="3286126"/>
            <a:ext cx="12188420" cy="35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1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7" cy="431800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461121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4"/>
            <a:ext cx="19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1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4413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below to add a photo</a:t>
            </a:r>
          </a:p>
        </p:txBody>
      </p:sp>
    </p:spTree>
    <p:extLst>
      <p:ext uri="{BB962C8B-B14F-4D97-AF65-F5344CB8AC3E}">
        <p14:creationId xmlns:p14="http://schemas.microsoft.com/office/powerpoint/2010/main" val="459258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6096652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below to add a photo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AE0FCF-60F8-4FDF-9E89-73CC64CEE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32" y="5537567"/>
            <a:ext cx="3136452" cy="1134639"/>
          </a:xfrm>
          <a:prstGeom prst="rect">
            <a:avLst/>
          </a:prstGeom>
        </p:spPr>
      </p:pic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06F249E0-CF80-41A1-95F1-4ACCE2958D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211" y="0"/>
            <a:ext cx="6097790" cy="32824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below to add a photo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7961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87767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below to add a photo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78B1FD8-C2DA-4CEB-9D1F-F8B4B1D8C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71" y="5962147"/>
            <a:ext cx="5038469" cy="7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1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906992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825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this text or click icon below to add graphic or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3E49-6EA3-42E7-8636-62E16CD4E716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020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825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this text or click icon below to add graphic or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3E49-6EA3-42E7-8636-62E16CD4E716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441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this text or click icon below to add graphic or image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57432-A5E9-4F6C-AB21-01B43BFD3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36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this text or click icon below to add graphic or image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57432-A5E9-4F6C-AB21-01B43BFD3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36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306" y="-22585"/>
            <a:ext cx="12214608" cy="6874235"/>
            <a:chOff x="-11306" y="-22585"/>
            <a:chExt cx="12214608" cy="687423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10515600" cy="1192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5156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rgbClr val="597794"/>
                </a:solidFill>
              </a:rPr>
              <a:t>‹#›</a:t>
            </a:fld>
            <a:endParaRPr lang="en-US" sz="1200">
              <a:solidFill>
                <a:srgbClr val="597794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" y="5803727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14" y="6339013"/>
            <a:ext cx="2374397" cy="356617"/>
          </a:xfrm>
          <a:prstGeom prst="rect">
            <a:avLst/>
          </a:prstGeom>
        </p:spPr>
      </p:pic>
      <p:sp>
        <p:nvSpPr>
          <p:cNvPr id="13" name="Freeform 7"/>
          <p:cNvSpPr>
            <a:spLocks/>
          </p:cNvSpPr>
          <p:nvPr/>
        </p:nvSpPr>
        <p:spPr bwMode="auto">
          <a:xfrm>
            <a:off x="5056188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0"/>
        </a:buBlip>
        <a:defRPr sz="2800" kern="1200">
          <a:solidFill>
            <a:srgbClr val="3E4D54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25BED5"/>
        </a:buClr>
        <a:buSzTx/>
        <a:buFont typeface="Arial" pitchFamily="34" charset="0"/>
        <a:buChar char="»"/>
        <a:tabLst/>
        <a:defRPr sz="2400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63" indent="-2889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63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EF20-E9A2-C9B0-E935-CF0D5888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928351" cy="1385888"/>
          </a:xfrm>
        </p:spPr>
        <p:txBody>
          <a:bodyPr/>
          <a:lstStyle/>
          <a:p>
            <a:r>
              <a:rPr lang="en-US"/>
              <a:t>Improving the Modeling of Truck and CVs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1F22-03DA-6DC1-B4CC-6997298F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199" y="4672013"/>
            <a:ext cx="10438363" cy="400050"/>
          </a:xfrm>
        </p:spPr>
        <p:txBody>
          <a:bodyPr/>
          <a:lstStyle/>
          <a:p>
            <a:r>
              <a:rPr lang="en-US"/>
              <a:t>Using GPS Truck Big Data in NYMTC’s Truck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C643-AF39-985C-1584-4FCB3EB744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2025 Modeling Mobility Conference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74DA6-C348-B0DC-73B0-DCC8487FC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Brent Selby, John Gliebe (speaker)</a:t>
            </a:r>
            <a:endParaRPr lang="en-US" dirty="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26BB9B-17C2-0944-341C-691F3DEFA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September 17, 2025</a:t>
            </a:r>
          </a:p>
        </p:txBody>
      </p:sp>
    </p:spTree>
    <p:extLst>
      <p:ext uri="{BB962C8B-B14F-4D97-AF65-F5344CB8AC3E}">
        <p14:creationId xmlns:p14="http://schemas.microsoft.com/office/powerpoint/2010/main" val="22414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50CF-509E-CDB7-09FB-5800BC43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Truck 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EC89-1AB2-0AA8-F0C5-8B34DEA94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359400" cy="4510088"/>
          </a:xfrm>
        </p:spPr>
        <p:txBody>
          <a:bodyPr/>
          <a:lstStyle/>
          <a:p>
            <a:r>
              <a:rPr lang="en-US"/>
              <a:t>Truck trips</a:t>
            </a:r>
          </a:p>
          <a:p>
            <a:pPr lvl="1"/>
            <a:r>
              <a:rPr lang="en-US"/>
              <a:t>Light trucks/commercial vehicles</a:t>
            </a:r>
          </a:p>
          <a:p>
            <a:pPr lvl="1"/>
            <a:r>
              <a:rPr lang="en-US"/>
              <a:t>Medium trucks</a:t>
            </a:r>
          </a:p>
          <a:p>
            <a:pPr lvl="1"/>
            <a:r>
              <a:rPr lang="en-US"/>
              <a:t>Heavy trucks</a:t>
            </a:r>
          </a:p>
          <a:p>
            <a:r>
              <a:rPr lang="en-US"/>
              <a:t>Commercial trips only</a:t>
            </a:r>
          </a:p>
          <a:p>
            <a:pPr lvl="1"/>
            <a:r>
              <a:rPr lang="en-US"/>
              <a:t>Freight</a:t>
            </a:r>
          </a:p>
          <a:p>
            <a:pPr lvl="1"/>
            <a:r>
              <a:rPr lang="en-US"/>
              <a:t>Non-freight</a:t>
            </a:r>
          </a:p>
          <a:p>
            <a:r>
              <a:rPr lang="en-US"/>
              <a:t>Passenger trips modeled in the ABM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B7221-F03D-51A1-B23A-FEB8168C9B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Region – NYMTC</a:t>
            </a:r>
          </a:p>
          <a:p>
            <a:pPr lvl="1"/>
            <a:r>
              <a:rPr lang="en-US"/>
              <a:t>NY-NJ-CT</a:t>
            </a:r>
          </a:p>
          <a:p>
            <a:pPr lvl="1"/>
            <a:r>
              <a:rPr lang="en-US"/>
              <a:t>Large, complex</a:t>
            </a:r>
          </a:p>
          <a:p>
            <a:r>
              <a:rPr lang="en-US"/>
              <a:t>Trip types</a:t>
            </a:r>
          </a:p>
          <a:p>
            <a:pPr lvl="1"/>
            <a:r>
              <a:rPr lang="en-US"/>
              <a:t>Internal (I-I)</a:t>
            </a:r>
          </a:p>
          <a:p>
            <a:pPr lvl="1"/>
            <a:r>
              <a:rPr lang="en-US"/>
              <a:t>Internal-External (I-E)</a:t>
            </a:r>
          </a:p>
          <a:p>
            <a:pPr lvl="1"/>
            <a:r>
              <a:rPr lang="en-US"/>
              <a:t>External-Internal (E-I)</a:t>
            </a:r>
          </a:p>
          <a:p>
            <a:pPr lvl="1"/>
            <a:r>
              <a:rPr lang="en-US"/>
              <a:t>External-External (E-E)</a:t>
            </a:r>
          </a:p>
        </p:txBody>
      </p:sp>
    </p:spTree>
    <p:extLst>
      <p:ext uri="{BB962C8B-B14F-4D97-AF65-F5344CB8AC3E}">
        <p14:creationId xmlns:p14="http://schemas.microsoft.com/office/powerpoint/2010/main" val="31993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7D7FA-04A8-7661-72E2-C4C28DB7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45D9-A0D9-D633-4CEC-2578AB57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63D7-C3A3-90B4-DBFF-C053702A5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Long Distance Model</a:t>
            </a:r>
          </a:p>
          <a:p>
            <a:pPr lvl="1"/>
            <a:r>
              <a:rPr lang="en-US"/>
              <a:t>IE/EI, EE trips</a:t>
            </a:r>
          </a:p>
          <a:p>
            <a:pPr lvl="1"/>
            <a:r>
              <a:rPr lang="en-US"/>
              <a:t>Previously included all &gt;50 mi</a:t>
            </a:r>
          </a:p>
          <a:p>
            <a:pPr lvl="1"/>
            <a:r>
              <a:rPr lang="en-US"/>
              <a:t>FAF based</a:t>
            </a:r>
          </a:p>
          <a:p>
            <a:r>
              <a:rPr lang="en-US"/>
              <a:t>Short Distance Model</a:t>
            </a:r>
          </a:p>
          <a:p>
            <a:pPr lvl="1"/>
            <a:r>
              <a:rPr lang="en-US"/>
              <a:t>I-I trips</a:t>
            </a:r>
          </a:p>
          <a:p>
            <a:pPr lvl="1"/>
            <a:r>
              <a:rPr lang="en-US"/>
              <a:t>3 step model</a:t>
            </a:r>
          </a:p>
          <a:p>
            <a:pPr lvl="1"/>
            <a:r>
              <a:rPr lang="en-US"/>
              <a:t>Now LOCUS Truck based</a:t>
            </a:r>
          </a:p>
          <a:p>
            <a:r>
              <a:rPr lang="en-US"/>
              <a:t>Maintained submodels in update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3B41D-3499-6CA8-91F7-2068E2C7C162}"/>
              </a:ext>
            </a:extLst>
          </p:cNvPr>
          <p:cNvSpPr/>
          <p:nvPr/>
        </p:nvSpPr>
        <p:spPr>
          <a:xfrm>
            <a:off x="6096000" y="1666875"/>
            <a:ext cx="1936956" cy="718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FAF Flows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265C98-30DF-E2EB-B7B8-F5EEF0E25000}"/>
              </a:ext>
            </a:extLst>
          </p:cNvPr>
          <p:cNvSpPr/>
          <p:nvPr/>
        </p:nvSpPr>
        <p:spPr>
          <a:xfrm>
            <a:off x="6096001" y="2644877"/>
            <a:ext cx="1936956" cy="7180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Disaggregation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DE64E-EEBC-36A7-C5C6-DBFACDC6075C}"/>
              </a:ext>
            </a:extLst>
          </p:cNvPr>
          <p:cNvSpPr/>
          <p:nvPr/>
        </p:nvSpPr>
        <p:spPr>
          <a:xfrm>
            <a:off x="6096000" y="3558970"/>
            <a:ext cx="1936956" cy="7180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Payload Factors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069117-4C96-34C5-8837-EDC1529553CA}"/>
              </a:ext>
            </a:extLst>
          </p:cNvPr>
          <p:cNvSpPr/>
          <p:nvPr/>
        </p:nvSpPr>
        <p:spPr>
          <a:xfrm>
            <a:off x="6096000" y="4473063"/>
            <a:ext cx="1936956" cy="7180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Empties and Balancing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E8D59F-F519-E279-049B-7B2DA36FAC7C}"/>
              </a:ext>
            </a:extLst>
          </p:cNvPr>
          <p:cNvSpPr/>
          <p:nvPr/>
        </p:nvSpPr>
        <p:spPr>
          <a:xfrm>
            <a:off x="6095999" y="5451065"/>
            <a:ext cx="1936956" cy="71806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IE/IE/EE Trip Table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BF7D21-5019-3BDC-5103-D613C15A1E6A}"/>
              </a:ext>
            </a:extLst>
          </p:cNvPr>
          <p:cNvSpPr/>
          <p:nvPr/>
        </p:nvSpPr>
        <p:spPr>
          <a:xfrm>
            <a:off x="9060426" y="2644877"/>
            <a:ext cx="1936956" cy="7180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Trip Generation</a:t>
            </a:r>
          </a:p>
          <a:p>
            <a:pPr algn="ctr"/>
            <a:r>
              <a:rPr lang="en-US"/>
              <a:t>Sub-Model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16B970-FCFC-00A4-CDB9-8AC6F8B8352C}"/>
              </a:ext>
            </a:extLst>
          </p:cNvPr>
          <p:cNvSpPr/>
          <p:nvPr/>
        </p:nvSpPr>
        <p:spPr>
          <a:xfrm>
            <a:off x="9060426" y="3558970"/>
            <a:ext cx="1936956" cy="7180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Trip Distribution</a:t>
            </a:r>
          </a:p>
          <a:p>
            <a:pPr algn="ctr"/>
            <a:r>
              <a:rPr lang="en-US"/>
              <a:t>Sub-Model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48AC7C-6522-73B3-66DB-1B4087242049}"/>
              </a:ext>
            </a:extLst>
          </p:cNvPr>
          <p:cNvSpPr/>
          <p:nvPr/>
        </p:nvSpPr>
        <p:spPr>
          <a:xfrm>
            <a:off x="9060426" y="4467225"/>
            <a:ext cx="1936956" cy="71806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II </a:t>
            </a:r>
          </a:p>
          <a:p>
            <a:pPr algn="ctr"/>
            <a:r>
              <a:rPr lang="en-US"/>
              <a:t>Trip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964442-E57B-AB80-B1A9-17BBACCAA16A}"/>
              </a:ext>
            </a:extLst>
          </p:cNvPr>
          <p:cNvSpPr/>
          <p:nvPr/>
        </p:nvSpPr>
        <p:spPr>
          <a:xfrm>
            <a:off x="9060425" y="5458901"/>
            <a:ext cx="1936956" cy="7180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Assignment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9AC031-B5A9-EFE1-C82A-A765C2F3856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064478" y="2384937"/>
            <a:ext cx="1" cy="2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CA0CDA-1AC5-1CFF-CA37-01AC71EA53B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064478" y="3362939"/>
            <a:ext cx="1" cy="1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AFAA8C-ED56-4860-5782-93AFB89FCF9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64478" y="4277032"/>
            <a:ext cx="0" cy="1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9E8ECC-148B-7E4E-DBD4-7D57BDFF3F6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064477" y="5191125"/>
            <a:ext cx="1" cy="2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A39BC4-4450-6063-CA6C-B55B12F33E8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028904" y="3362939"/>
            <a:ext cx="0" cy="1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B0353-C5E0-DAF0-D821-5CD25BF2831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028904" y="4277032"/>
            <a:ext cx="0" cy="1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0B14BF-800A-0738-C884-F09E59C35F4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0028903" y="5185287"/>
            <a:ext cx="1" cy="27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A7D727-1E50-04B1-D838-BC71533E842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8032955" y="5810096"/>
            <a:ext cx="102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29DF-C612-FA8A-0142-3F6670FB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9C9F-8BC5-6408-E74C-539A0C9FE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FAF data used for all trips above 50 miles</a:t>
            </a:r>
          </a:p>
          <a:p>
            <a:pPr lvl="1"/>
            <a:r>
              <a:rPr lang="en-US"/>
              <a:t>Best data available</a:t>
            </a:r>
          </a:p>
          <a:p>
            <a:pPr lvl="1"/>
            <a:r>
              <a:rPr lang="en-US"/>
              <a:t>Aggregate FAF zones</a:t>
            </a:r>
          </a:p>
          <a:p>
            <a:r>
              <a:rPr lang="en-US"/>
              <a:t>Short distance based on surveys</a:t>
            </a:r>
          </a:p>
          <a:p>
            <a:pPr lvl="1"/>
            <a:r>
              <a:rPr lang="en-US"/>
              <a:t>Trips rates and avg distances from other times/places</a:t>
            </a:r>
          </a:p>
          <a:p>
            <a:pPr lvl="1"/>
            <a:r>
              <a:rPr lang="en-US"/>
              <a:t>Gravity model for distribution</a:t>
            </a:r>
          </a:p>
          <a:p>
            <a:pPr lvl="1"/>
            <a:r>
              <a:rPr lang="en-US"/>
              <a:t>Limited underlying data</a:t>
            </a:r>
          </a:p>
          <a:p>
            <a:pPr lvl="1"/>
            <a:endParaRPr lang="en-US"/>
          </a:p>
        </p:txBody>
      </p:sp>
      <p:pic>
        <p:nvPicPr>
          <p:cNvPr id="5" name="slide2" descr="Figure">
            <a:extLst>
              <a:ext uri="{FF2B5EF4-FFF2-40B4-BE49-F238E27FC236}">
                <a16:creationId xmlns:a16="http://schemas.microsoft.com/office/drawing/2014/main" id="{B692CBF6-4577-991A-BEE8-3D38AD839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095" r="4244" b="6857"/>
          <a:stretch/>
        </p:blipFill>
        <p:spPr bwMode="auto">
          <a:xfrm>
            <a:off x="6342604" y="1524569"/>
            <a:ext cx="5298810" cy="4145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271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9886-5F8F-D0C6-0C55-41A468F6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Updated Short Distance Model with LOCUS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F9E2-9EFD-0678-1FEC-C4413649C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780714" cy="4510088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GPS-based LOCUS Trucks</a:t>
            </a:r>
          </a:p>
          <a:p>
            <a:pPr lvl="1"/>
            <a:r>
              <a:rPr lang="en-US"/>
              <a:t>Local and comprehensive</a:t>
            </a:r>
          </a:p>
          <a:p>
            <a:pPr lvl="1"/>
            <a:r>
              <a:rPr lang="en-US"/>
              <a:t>Recent - 2023 data</a:t>
            </a:r>
          </a:p>
          <a:p>
            <a:pPr lvl="1"/>
            <a:r>
              <a:rPr lang="en-US"/>
              <a:t>Actual, expanded truck trips</a:t>
            </a:r>
          </a:p>
          <a:p>
            <a:pPr lvl="1"/>
            <a:r>
              <a:rPr lang="en-US"/>
              <a:t>Much more disaggregate</a:t>
            </a:r>
          </a:p>
          <a:p>
            <a:r>
              <a:rPr lang="en-US"/>
              <a:t>New short distance model</a:t>
            </a:r>
          </a:p>
          <a:p>
            <a:pPr lvl="1"/>
            <a:r>
              <a:rPr lang="en-US"/>
              <a:t>All internal trips</a:t>
            </a:r>
          </a:p>
          <a:p>
            <a:pPr lvl="1"/>
            <a:r>
              <a:rPr lang="en-US"/>
              <a:t>Estimated with LOCUS Trucks</a:t>
            </a:r>
          </a:p>
          <a:p>
            <a:pPr lvl="1"/>
            <a:r>
              <a:rPr lang="en-US"/>
              <a:t>Destination choice replaced trip distribution</a:t>
            </a:r>
          </a:p>
          <a:p>
            <a:pPr lvl="1"/>
            <a:r>
              <a:rPr lang="en-US"/>
              <a:t>Segments</a:t>
            </a:r>
          </a:p>
          <a:p>
            <a:pPr lvl="2"/>
            <a:r>
              <a:rPr lang="en-US"/>
              <a:t>Vehicle weight</a:t>
            </a:r>
          </a:p>
          <a:p>
            <a:pPr lvl="2"/>
            <a:r>
              <a:rPr lang="en-US"/>
              <a:t>Time of day</a:t>
            </a:r>
          </a:p>
          <a:p>
            <a:pPr lvl="2"/>
            <a:r>
              <a:rPr lang="en-US"/>
              <a:t>Truck behavioral pattern</a:t>
            </a:r>
          </a:p>
        </p:txBody>
      </p:sp>
      <p:pic>
        <p:nvPicPr>
          <p:cNvPr id="6" name="Picture 5" descr="A map of a city&#10;&#10;AI-generated content may be incorrect.">
            <a:extLst>
              <a:ext uri="{FF2B5EF4-FFF2-40B4-BE49-F238E27FC236}">
                <a16:creationId xmlns:a16="http://schemas.microsoft.com/office/drawing/2014/main" id="{72C6B3DD-FC97-82F6-C333-F025F0D3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2" r="28165"/>
          <a:stretch>
            <a:fillRect/>
          </a:stretch>
        </p:blipFill>
        <p:spPr>
          <a:xfrm>
            <a:off x="7120239" y="1575919"/>
            <a:ext cx="4245529" cy="460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11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45A69-C952-27B5-1D6A-43E9A611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B7FC-AE4A-7B1C-23DD-AA1686B1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4467-ED66-03C0-B81B-465EE4F65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982050" cy="4510088"/>
          </a:xfrm>
        </p:spPr>
        <p:txBody>
          <a:bodyPr/>
          <a:lstStyle/>
          <a:p>
            <a:r>
              <a:rPr lang="en-US"/>
              <a:t>Trip generation </a:t>
            </a:r>
          </a:p>
          <a:p>
            <a:pPr lvl="1"/>
            <a:r>
              <a:rPr lang="en-US"/>
              <a:t>Estimated by TAZ</a:t>
            </a:r>
          </a:p>
          <a:p>
            <a:pPr lvl="1"/>
            <a:r>
              <a:rPr lang="en-US"/>
              <a:t>Driven by employment</a:t>
            </a:r>
          </a:p>
          <a:p>
            <a:pPr lvl="1"/>
            <a:r>
              <a:rPr lang="en-US"/>
              <a:t>Included accessibility indices (AI)</a:t>
            </a:r>
          </a:p>
          <a:p>
            <a:r>
              <a:rPr lang="en-US"/>
              <a:t>Destination Choice</a:t>
            </a:r>
          </a:p>
          <a:p>
            <a:pPr lvl="1"/>
            <a:r>
              <a:rPr lang="en-US"/>
              <a:t>Results varied by vocation, time</a:t>
            </a:r>
          </a:p>
          <a:p>
            <a:pPr lvl="1"/>
            <a:r>
              <a:rPr lang="en-US"/>
              <a:t>Used travel time, employment, AI</a:t>
            </a:r>
          </a:p>
          <a:p>
            <a:r>
              <a:rPr lang="en-US"/>
              <a:t>Both segmented fully</a:t>
            </a:r>
          </a:p>
          <a:p>
            <a:pPr lvl="1"/>
            <a:r>
              <a:rPr lang="en-US"/>
              <a:t>Possible with large data size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103315-AD6C-C3C0-40E0-F40D0111C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33834"/>
              </p:ext>
            </p:extLst>
          </p:nvPr>
        </p:nvGraphicFramePr>
        <p:xfrm>
          <a:off x="7080308" y="2052769"/>
          <a:ext cx="4726497" cy="361073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10946">
                  <a:extLst>
                    <a:ext uri="{9D8B030D-6E8A-4147-A177-3AD203B41FA5}">
                      <a16:colId xmlns:a16="http://schemas.microsoft.com/office/drawing/2014/main" val="4186663682"/>
                    </a:ext>
                  </a:extLst>
                </a:gridCol>
                <a:gridCol w="2915551">
                  <a:extLst>
                    <a:ext uri="{9D8B030D-6E8A-4147-A177-3AD203B41FA5}">
                      <a16:colId xmlns:a16="http://schemas.microsoft.com/office/drawing/2014/main" val="3295627377"/>
                    </a:ext>
                  </a:extLst>
                </a:gridCol>
              </a:tblGrid>
              <a:tr h="763153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Vocation Name</a:t>
                      </a:r>
                      <a:endParaRPr lang="en-US" sz="1800" b="1">
                        <a:solidFill>
                          <a:srgbClr val="0193D7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Behavior</a:t>
                      </a:r>
                      <a:endParaRPr lang="en-US" sz="1800" b="1">
                        <a:solidFill>
                          <a:srgbClr val="0193D7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618941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Door-to-Door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Frequent, Short Stops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031315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Hub and Spoke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Multiple round trips with base location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497975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Local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Limited geographic range of activity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2311549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Regional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Wider range, but returns to location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769564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Long-Distance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Wide range, does not frequently return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086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12D-3F38-DABD-8D6E-6277CE51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F19B-0827-467B-6AD3-B802DEEA0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10515600" cy="4510088"/>
          </a:xfrm>
        </p:spPr>
        <p:txBody>
          <a:bodyPr/>
          <a:lstStyle/>
          <a:p>
            <a:r>
              <a:rPr lang="en-US"/>
              <a:t>Big Data has changed the game for truck modeling in development and estimation</a:t>
            </a:r>
          </a:p>
          <a:p>
            <a:r>
              <a:rPr lang="en-US"/>
              <a:t>Better inputs make better models</a:t>
            </a:r>
          </a:p>
          <a:p>
            <a:pPr lvl="1"/>
            <a:r>
              <a:rPr lang="en-US"/>
              <a:t>Precision/accuracy</a:t>
            </a:r>
          </a:p>
          <a:p>
            <a:pPr lvl="1"/>
            <a:r>
              <a:rPr lang="en-US"/>
              <a:t>Timeliness (recent data)</a:t>
            </a:r>
          </a:p>
          <a:p>
            <a:pPr lvl="1"/>
            <a:r>
              <a:rPr lang="en-US"/>
              <a:t>Locality</a:t>
            </a:r>
          </a:p>
          <a:p>
            <a:pPr lvl="1"/>
            <a:r>
              <a:rPr lang="en-US"/>
              <a:t>Sample size</a:t>
            </a:r>
          </a:p>
          <a:p>
            <a:pPr lvl="1"/>
            <a:r>
              <a:rPr lang="en-US"/>
              <a:t>Expansion</a:t>
            </a:r>
          </a:p>
        </p:txBody>
      </p:sp>
    </p:spTree>
    <p:extLst>
      <p:ext uri="{BB962C8B-B14F-4D97-AF65-F5344CB8AC3E}">
        <p14:creationId xmlns:p14="http://schemas.microsoft.com/office/powerpoint/2010/main" val="40275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69B5-FD0D-E33A-FB25-2BB7C43C0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Thank You for Your Time</a:t>
            </a:r>
          </a:p>
          <a:p>
            <a:r>
              <a:rPr lang="en-US" sz="1600"/>
              <a:t>Please reach out with additional questions or queries.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CCAE2-592F-3BAC-2D56-B6057CCC2E9D}"/>
              </a:ext>
            </a:extLst>
          </p:cNvPr>
          <p:cNvSpPr txBox="1"/>
          <p:nvPr/>
        </p:nvSpPr>
        <p:spPr>
          <a:xfrm>
            <a:off x="2428661" y="3578626"/>
            <a:ext cx="24625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/>
              <a:t>Brent Selby</a:t>
            </a:r>
          </a:p>
          <a:p>
            <a:pPr algn="ctr"/>
            <a:r>
              <a:rPr lang="en-US"/>
              <a:t>bselby@camsys.com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6F9F-12B0-1D5E-9510-9FCFFB48404B}"/>
              </a:ext>
            </a:extLst>
          </p:cNvPr>
          <p:cNvSpPr txBox="1"/>
          <p:nvPr/>
        </p:nvSpPr>
        <p:spPr>
          <a:xfrm>
            <a:off x="7267948" y="3576894"/>
            <a:ext cx="25282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John Gliebe</a:t>
            </a:r>
          </a:p>
          <a:p>
            <a:pPr algn="ctr"/>
            <a:r>
              <a:rPr lang="en-US" dirty="0"/>
              <a:t>jgliebe@camsys.com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A010329-FFAD-085C-A15C-AC56B7DD3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6" r="7106"/>
          <a:stretch>
            <a:fillRect/>
          </a:stretch>
        </p:blipFill>
        <p:spPr>
          <a:xfrm>
            <a:off x="2018807" y="294652"/>
            <a:ext cx="3282242" cy="3282242"/>
          </a:xfrm>
          <a:prstGeom prst="ellipse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C8E7502-CBB1-1CC5-F948-3FC55B691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4" t="4325" r="11938" b="19417"/>
          <a:stretch>
            <a:fillRect/>
          </a:stretch>
        </p:blipFill>
        <p:spPr bwMode="auto">
          <a:xfrm>
            <a:off x="7010400" y="294652"/>
            <a:ext cx="3282242" cy="3282242"/>
          </a:xfrm>
          <a:prstGeom prst="ellipse">
            <a:avLst/>
          </a:prstGeom>
          <a:ln w="190500" cap="rnd">
            <a:noFill/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99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ight1_expanded_widescreen">
  <a:themeElements>
    <a:clrScheme name="CS PPT Colors HEX">
      <a:dk1>
        <a:sysClr val="windowText" lastClr="000000"/>
      </a:dk1>
      <a:lt1>
        <a:sysClr val="window" lastClr="FFFFFF"/>
      </a:lt1>
      <a:dk2>
        <a:srgbClr val="3F4D55"/>
      </a:dk2>
      <a:lt2>
        <a:srgbClr val="E7E6E6"/>
      </a:lt2>
      <a:accent1>
        <a:srgbClr val="6478BA"/>
      </a:accent1>
      <a:accent2>
        <a:srgbClr val="19BEF0"/>
      </a:accent2>
      <a:accent3>
        <a:srgbClr val="28B67C"/>
      </a:accent3>
      <a:accent4>
        <a:srgbClr val="8DC63F"/>
      </a:accent4>
      <a:accent5>
        <a:srgbClr val="148BCC"/>
      </a:accent5>
      <a:accent6>
        <a:srgbClr val="F8811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1_expanded_widescreen" id="{0AB450BE-970E-4BD7-8D80-51C5EAB132F1}" vid="{4348AAEF-122C-444D-9511-A437C375BCE4}"/>
    </a:ext>
  </a:extLst>
</a:theme>
</file>

<file path=ppt/theme/theme2.xml><?xml version="1.0" encoding="utf-8"?>
<a:theme xmlns:a="http://schemas.openxmlformats.org/drawingml/2006/main" name="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B34AF58708354B95098465B8D98AF0" ma:contentTypeVersion="16" ma:contentTypeDescription="Create a new document." ma:contentTypeScope="" ma:versionID="1c0daccea8594c41a1fb7c528ce14182">
  <xsd:schema xmlns:xsd="http://www.w3.org/2001/XMLSchema" xmlns:xs="http://www.w3.org/2001/XMLSchema" xmlns:p="http://schemas.microsoft.com/office/2006/metadata/properties" xmlns:ns1="http://schemas.microsoft.com/sharepoint/v3" xmlns:ns2="d4180e71-d42b-4b3c-994f-f5cfad858d78" xmlns:ns3="0ef97fed-07a2-493d-be24-75ee51eb6646" targetNamespace="http://schemas.microsoft.com/office/2006/metadata/properties" ma:root="true" ma:fieldsID="aee436832777822f6dfee79741dcd656" ns1:_="" ns2:_="" ns3:_="">
    <xsd:import namespace="http://schemas.microsoft.com/sharepoint/v3"/>
    <xsd:import namespace="d4180e71-d42b-4b3c-994f-f5cfad858d78"/>
    <xsd:import namespace="0ef97fed-07a2-493d-be24-75ee51eb6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80e71-d42b-4b3c-994f-f5cfad858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869760-63e5-4ad7-8e1d-ce12b2e8d0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97fed-07a2-493d-be24-75ee51eb664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44b5db-fb34-4e26-98e3-cc488a28011e}" ma:internalName="TaxCatchAll" ma:showField="CatchAllData" ma:web="0ef97fed-07a2-493d-be24-75ee51eb6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f97fed-07a2-493d-be24-75ee51eb6646" xsi:nil="true"/>
    <lcf76f155ced4ddcb4097134ff3c332f xmlns="d4180e71-d42b-4b3c-994f-f5cfad858d78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73AD38-E098-4815-A66E-3F9C7CB4B17D}">
  <ds:schemaRefs>
    <ds:schemaRef ds:uri="0ef97fed-07a2-493d-be24-75ee51eb6646"/>
    <ds:schemaRef ds:uri="d4180e71-d42b-4b3c-994f-f5cfad858d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847304-9385-453E-8301-2123A7147803}">
  <ds:schemaRefs>
    <ds:schemaRef ds:uri="0ef97fed-07a2-493d-be24-75ee51eb6646"/>
    <ds:schemaRef ds:uri="d4180e71-d42b-4b3c-994f-f5cfad858d7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40B278-8814-43B4-8378-E5C45D90D6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Light1_expanded_widescreen</Template>
  <TotalTime>0</TotalTime>
  <Words>712</Words>
  <Application>Microsoft Office PowerPoint</Application>
  <PresentationFormat>Widescreen</PresentationFormat>
  <Paragraphs>132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Light1_expanded_widescreen</vt:lpstr>
      <vt:lpstr>Instructions</vt:lpstr>
      <vt:lpstr>Improving the Modeling of Truck and CVs</vt:lpstr>
      <vt:lpstr>Truck Model Objectives</vt:lpstr>
      <vt:lpstr>Model Structure</vt:lpstr>
      <vt:lpstr>Previous Model</vt:lpstr>
      <vt:lpstr>Updated Short Distance Model with LOCUS</vt:lpstr>
      <vt:lpstr>Model Estimation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Frequency and Timing</dc:title>
  <dc:creator>Brent Selby</dc:creator>
  <cp:lastModifiedBy>John Gliebe</cp:lastModifiedBy>
  <cp:revision>8</cp:revision>
  <dcterms:created xsi:type="dcterms:W3CDTF">2024-04-16T16:58:08Z</dcterms:created>
  <dcterms:modified xsi:type="dcterms:W3CDTF">2025-09-13T18:12:14Z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0x0101002FB34AF58708354B95098465B8D98AF0</vt:lpwstr>
  </property>
</Properties>
</file>