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7"/>
  </p:notesMasterIdLst>
  <p:sldIdLst>
    <p:sldId id="466" r:id="rId3"/>
    <p:sldId id="319" r:id="rId4"/>
    <p:sldId id="312" r:id="rId5"/>
    <p:sldId id="309" r:id="rId6"/>
    <p:sldId id="475" r:id="rId7"/>
    <p:sldId id="469" r:id="rId8"/>
    <p:sldId id="474" r:id="rId9"/>
    <p:sldId id="316" r:id="rId10"/>
    <p:sldId id="287" r:id="rId11"/>
    <p:sldId id="317" r:id="rId12"/>
    <p:sldId id="324" r:id="rId13"/>
    <p:sldId id="470" r:id="rId14"/>
    <p:sldId id="472" r:id="rId15"/>
    <p:sldId id="4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5A11C-9857-4F89-9D85-26500DD4D9A7}" v="10" dt="2025-09-02T03:01:48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1492" autoAdjust="0"/>
  </p:normalViewPr>
  <p:slideViewPr>
    <p:cSldViewPr snapToGrid="0">
      <p:cViewPr>
        <p:scale>
          <a:sx n="90" d="100"/>
          <a:sy n="90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rallp-my.sharepoint.com/personal/zpourabdollahi_wrallp_com/Documents/Desktop/MAG/2.DATA/Replica%20Data%20Analysis/Historical%20HH%20Spend/Tracts_Monthly-trends_spend_home_v2--from_month_of_2023-01-01_to_month_of_2023-12-31-full_wee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rallp-my.sharepoint.com/personal/zpourabdollahi_wrallp_com/Documents/Desktop/MAG/2.DATA/Replica%20Data%20Analysis/Historical%20HH%20Spend/Tracts_Monthly-trends_spend_home_v2--from_month_of_2023-01-01_to_month_of_2023-12-31-full_wee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Online Shopping Trends,</a:t>
            </a:r>
            <a:r>
              <a:rPr lang="en-US" sz="1800" baseline="0"/>
              <a:t> 2024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Grocery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Sheet1!$A$21:$A$32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Sheet1!$B$21:$B$32</c:f>
              <c:numCache>
                <c:formatCode>_(* #,##0_);_(* \(#,##0\);_(* "-"??_);_(@_)</c:formatCode>
                <c:ptCount val="12"/>
                <c:pt idx="0">
                  <c:v>36054745.450000107</c:v>
                </c:pt>
                <c:pt idx="1">
                  <c:v>34512378.090000033</c:v>
                </c:pt>
                <c:pt idx="2">
                  <c:v>35953394.870000005</c:v>
                </c:pt>
                <c:pt idx="3">
                  <c:v>35197427.800000057</c:v>
                </c:pt>
                <c:pt idx="4">
                  <c:v>35454538.029999979</c:v>
                </c:pt>
                <c:pt idx="5">
                  <c:v>33980306.60999994</c:v>
                </c:pt>
                <c:pt idx="6">
                  <c:v>34722227.600000024</c:v>
                </c:pt>
                <c:pt idx="7">
                  <c:v>35692100.390000045</c:v>
                </c:pt>
                <c:pt idx="8">
                  <c:v>36305404.440000013</c:v>
                </c:pt>
                <c:pt idx="9">
                  <c:v>36213760.319999933</c:v>
                </c:pt>
                <c:pt idx="10">
                  <c:v>40130352.88000001</c:v>
                </c:pt>
                <c:pt idx="11">
                  <c:v>41513574.390000008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A-4346-8B32-90128A0A0742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Restaurant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Sheet1!$A$21:$A$32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Sheet1!$C$21:$C$32</c:f>
              <c:numCache>
                <c:formatCode>_(* #,##0_);_(* \(#,##0\);_(* "-"??_);_(@_)</c:formatCode>
                <c:ptCount val="12"/>
                <c:pt idx="0">
                  <c:v>196793030.16000003</c:v>
                </c:pt>
                <c:pt idx="1">
                  <c:v>191290264.16999987</c:v>
                </c:pt>
                <c:pt idx="2">
                  <c:v>229099348.59000039</c:v>
                </c:pt>
                <c:pt idx="3">
                  <c:v>231697615.42999971</c:v>
                </c:pt>
                <c:pt idx="4">
                  <c:v>247025241.58000061</c:v>
                </c:pt>
                <c:pt idx="5">
                  <c:v>234028824.47999966</c:v>
                </c:pt>
                <c:pt idx="6">
                  <c:v>235089725.9099997</c:v>
                </c:pt>
                <c:pt idx="7">
                  <c:v>252276119.63999951</c:v>
                </c:pt>
                <c:pt idx="8">
                  <c:v>253006964.47000003</c:v>
                </c:pt>
                <c:pt idx="9">
                  <c:v>247435684.55999997</c:v>
                </c:pt>
                <c:pt idx="10">
                  <c:v>225566972.07999983</c:v>
                </c:pt>
                <c:pt idx="11">
                  <c:v>231759959.44999996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7A-4346-8B32-90128A0A0742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Sheet1!$A$21:$A$32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Sheet1!$D$21:$D$32</c:f>
              <c:numCache>
                <c:formatCode>_(* #,##0_);_(* \(#,##0\);_(* "-"??_);_(@_)</c:formatCode>
                <c:ptCount val="12"/>
                <c:pt idx="0">
                  <c:v>1385614414.2099967</c:v>
                </c:pt>
                <c:pt idx="1">
                  <c:v>1378797226.8300004</c:v>
                </c:pt>
                <c:pt idx="2">
                  <c:v>1495932423.3699968</c:v>
                </c:pt>
                <c:pt idx="3">
                  <c:v>1485216517.5600007</c:v>
                </c:pt>
                <c:pt idx="4">
                  <c:v>1559431848.0300024</c:v>
                </c:pt>
                <c:pt idx="5">
                  <c:v>1395464896.7900021</c:v>
                </c:pt>
                <c:pt idx="6">
                  <c:v>1399348346.1399989</c:v>
                </c:pt>
                <c:pt idx="7">
                  <c:v>1549197899.4099987</c:v>
                </c:pt>
                <c:pt idx="8">
                  <c:v>1528900895.5899987</c:v>
                </c:pt>
                <c:pt idx="9">
                  <c:v>1468425483.7500021</c:v>
                </c:pt>
                <c:pt idx="10">
                  <c:v>1674006560.4900014</c:v>
                </c:pt>
                <c:pt idx="11">
                  <c:v>1674011592.1299996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7A-4346-8B32-90128A0A0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03471"/>
        <c:axId val="40606351"/>
      </c:barChart>
      <c:catAx>
        <c:axId val="406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06351"/>
        <c:crosses val="autoZero"/>
        <c:auto val="1"/>
        <c:lblAlgn val="ctr"/>
        <c:lblOffset val="100"/>
        <c:noMultiLvlLbl val="0"/>
      </c:catAx>
      <c:valAx>
        <c:axId val="4060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$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0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Sheet3!$B$1559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Sheet3!$A$1560:$A$1562</c:f>
              <c:strCache>
                <c:ptCount val="3"/>
                <c:pt idx="0">
                  <c:v>grocery</c:v>
                </c:pt>
                <c:pt idx="1">
                  <c:v>restaurants/bars</c:v>
                </c:pt>
                <c:pt idx="2">
                  <c:v>retail</c:v>
                </c:pt>
              </c:strCache>
            </c:strRef>
          </c:cat>
          <c:val>
            <c:numRef>
              <c:f>Sheet3!$E$1560:$E$1562</c:f>
              <c:numCache>
                <c:formatCode>0%</c:formatCode>
                <c:ptCount val="3"/>
                <c:pt idx="0">
                  <c:v>2.5718893436563549E-2</c:v>
                </c:pt>
                <c:pt idx="1">
                  <c:v>0.13160259394534571</c:v>
                </c:pt>
                <c:pt idx="2">
                  <c:v>0.17963346751056727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7-4C4A-A068-73C274C4EFF5}"/>
            </c:ext>
          </c:extLst>
        </c:ser>
        <c:ser>
          <c:idx val="1"/>
          <c:order val="1"/>
          <c:tx>
            <c:strRef>
              <c:f>Sheet3!$C$1559</c:f>
              <c:strCache>
                <c:ptCount val="1"/>
                <c:pt idx="0">
                  <c:v>Offline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Sheet3!$A$1560:$A$1562</c:f>
              <c:strCache>
                <c:ptCount val="3"/>
                <c:pt idx="0">
                  <c:v>grocery</c:v>
                </c:pt>
                <c:pt idx="1">
                  <c:v>restaurants/bars</c:v>
                </c:pt>
                <c:pt idx="2">
                  <c:v>retail</c:v>
                </c:pt>
              </c:strCache>
            </c:strRef>
          </c:cat>
          <c:val>
            <c:numRef>
              <c:f>Sheet3!$F$1560:$F$1562</c:f>
              <c:numCache>
                <c:formatCode>0%</c:formatCode>
                <c:ptCount val="3"/>
                <c:pt idx="0">
                  <c:v>0.97428110656343647</c:v>
                </c:pt>
                <c:pt idx="1">
                  <c:v>0.86839740605465421</c:v>
                </c:pt>
                <c:pt idx="2">
                  <c:v>0.8203665324894327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27-4C4A-A068-73C274C4E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3453376"/>
        <c:axId val="2126871376"/>
      </c:barChart>
      <c:catAx>
        <c:axId val="61345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871376"/>
        <c:crosses val="autoZero"/>
        <c:auto val="1"/>
        <c:lblAlgn val="ctr"/>
        <c:lblOffset val="100"/>
        <c:noMultiLvlLbl val="0"/>
      </c:catAx>
      <c:valAx>
        <c:axId val="2126871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5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DD9FB-3C82-4029-AA7C-06B6DC1327A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88C2C-4B78-4436-A8E3-4C3F42B8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BC19-DDC6-E08D-2E56-AA3271E40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FB898-9456-4912-AD8F-D78A4E4BF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C3118-149B-E6A3-A954-F6ADEFA86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demand side of last mile delivery freight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Could you please describe the answer for the question “What is the net effect on regional travel trips?”?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0799E-2537-8463-9436-7F8CF2D20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0AE2B4-5251-4467-A2FC-907B934EF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13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final leg of the e-commerce supply chain that physically connects brands with final consumers through the delivery of the purchase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Demand side and supply side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E-commerce forecast (demand)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Delivery truck trip forecast (supply)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0AE2B4-5251-4467-A2FC-907B934EF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43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you adopt this method to analyze?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88C2C-4B78-4436-A8E3-4C3F42B883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F6E6F-2FC2-F80F-B8C2-BF9E0E0C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3E67B-8E64-766E-F378-663CD965F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8729F-A555-40DE-DEF1-07442CC1C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9B21B-BC2A-4B74-A5F5-CEAD062C4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0AE2B4-5251-4467-A2FC-907B934EF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8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describe background.  I couldn’t understand what is related it with SHRP2.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88C2C-4B78-4436-A8E3-4C3F42B88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describe what kind of trend each chart would show.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88C2C-4B78-4436-A8E3-4C3F42B883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pre and post pruning conditions?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88C2C-4B78-4436-A8E3-4C3F42B883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3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possible you to add coefficients for the significant factors?  Just in case, audience may want to see how much significant the factors are.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88C2C-4B78-4436-A8E3-4C3F42B883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Audience can’t read this tree.  Is there other approach to show this tree like zoom in to a certain part of this tree?  Also, can you add an equation that represents this tree on this slide?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88C2C-4B78-4436-A8E3-4C3F42B88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FE39-8895-F089-6626-DCD426D69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EDD52-2632-47C7-630A-C1E8DBDA7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1213-B117-B30C-E5F2-A5D96A6E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55B6-0003-6DF9-1CB7-DC0E4BFD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B7B4-7111-81CE-E49A-8CF92C81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1F8-B61E-2082-8DC4-A2352063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B63B2-94F5-50A9-B55B-695D966BC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8AC3A-3567-C965-CD2E-81B97D50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60CF-71F6-A55E-6A3B-4620C758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FFC1-2789-4980-5253-C8D06FFA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17E4A-1CBD-F305-5EF3-FC3085356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32159-DD06-0A36-FAE8-F21C5A4D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1EA-3FCF-866D-BCAD-63CA4267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9B6A-5CBE-DA8C-B320-2A882BE8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73BF-3A6B-7682-E5B0-F775A5E8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359572"/>
            <a:ext cx="11790948" cy="76199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183D6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73973"/>
            <a:ext cx="11785600" cy="621631"/>
          </a:xfrm>
          <a:noFill/>
        </p:spPr>
        <p:txBody>
          <a:bodyPr lIns="91440" tIns="91440">
            <a:normAutofit/>
          </a:bodyPr>
          <a:lstStyle>
            <a:lvl1pPr marL="0" indent="0" algn="l">
              <a:buNone/>
              <a:defRPr sz="2400">
                <a:solidFill>
                  <a:srgbClr val="183D6E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36000" y="5947200"/>
            <a:ext cx="8265600" cy="554400"/>
          </a:xfrm>
          <a:custGeom>
            <a:avLst/>
            <a:gdLst>
              <a:gd name="connsiteX0" fmla="*/ 7200 w 6199200"/>
              <a:gd name="connsiteY0" fmla="*/ 0 h 554400"/>
              <a:gd name="connsiteX1" fmla="*/ 6199200 w 6199200"/>
              <a:gd name="connsiteY1" fmla="*/ 0 h 554400"/>
              <a:gd name="connsiteX2" fmla="*/ 5968800 w 6199200"/>
              <a:gd name="connsiteY2" fmla="*/ 554400 h 554400"/>
              <a:gd name="connsiteX3" fmla="*/ 0 w 6199200"/>
              <a:gd name="connsiteY3" fmla="*/ 554400 h 554400"/>
              <a:gd name="connsiteX4" fmla="*/ 7200 w 6199200"/>
              <a:gd name="connsiteY4" fmla="*/ 0 h 5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9200" h="554400">
                <a:moveTo>
                  <a:pt x="7200" y="0"/>
                </a:moveTo>
                <a:lnTo>
                  <a:pt x="6199200" y="0"/>
                </a:lnTo>
                <a:lnTo>
                  <a:pt x="5968800" y="554400"/>
                </a:lnTo>
                <a:lnTo>
                  <a:pt x="0" y="554400"/>
                </a:lnTo>
                <a:lnTo>
                  <a:pt x="7200" y="0"/>
                </a:lnTo>
                <a:close/>
              </a:path>
            </a:pathLst>
          </a:custGeom>
          <a:solidFill>
            <a:srgbClr val="FCB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410200"/>
            <a:ext cx="2412759" cy="133960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2868598" y="5947200"/>
            <a:ext cx="6199200" cy="554400"/>
          </a:xfrm>
          <a:custGeom>
            <a:avLst/>
            <a:gdLst>
              <a:gd name="connsiteX0" fmla="*/ 7200 w 6199200"/>
              <a:gd name="connsiteY0" fmla="*/ 0 h 554400"/>
              <a:gd name="connsiteX1" fmla="*/ 6199200 w 6199200"/>
              <a:gd name="connsiteY1" fmla="*/ 0 h 554400"/>
              <a:gd name="connsiteX2" fmla="*/ 5968800 w 6199200"/>
              <a:gd name="connsiteY2" fmla="*/ 554400 h 554400"/>
              <a:gd name="connsiteX3" fmla="*/ 0 w 6199200"/>
              <a:gd name="connsiteY3" fmla="*/ 554400 h 554400"/>
              <a:gd name="connsiteX4" fmla="*/ 7200 w 6199200"/>
              <a:gd name="connsiteY4" fmla="*/ 0 h 5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9200" h="554400">
                <a:moveTo>
                  <a:pt x="7200" y="0"/>
                </a:moveTo>
                <a:lnTo>
                  <a:pt x="6199200" y="0"/>
                </a:lnTo>
                <a:lnTo>
                  <a:pt x="5968800" y="554400"/>
                </a:lnTo>
                <a:lnTo>
                  <a:pt x="0" y="554400"/>
                </a:lnTo>
                <a:lnTo>
                  <a:pt x="7200" y="0"/>
                </a:lnTo>
                <a:close/>
              </a:path>
            </a:pathLst>
          </a:custGeom>
          <a:solidFill>
            <a:srgbClr val="FCB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ABD7-AAFA-6B9F-E0AD-32066E356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6641" y="6228167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ECCE3BD-2AE6-40AA-AF17-3B9EE3162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1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567772" y="228600"/>
            <a:ext cx="9550400" cy="685800"/>
          </a:xfrm>
        </p:spPr>
        <p:txBody>
          <a:bodyPr/>
          <a:lstStyle>
            <a:lvl1pPr algn="l">
              <a:defRPr>
                <a:solidFill>
                  <a:srgbClr val="183D6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11379200" cy="5181600"/>
          </a:xfrm>
        </p:spPr>
        <p:txBody>
          <a:bodyPr lIns="182880" tIns="91440"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172" y="6455434"/>
            <a:ext cx="667428" cy="370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834"/>
            <a:ext cx="1371603" cy="4572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52CF-D5F3-50A4-4524-15FE033847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6400" y="6440207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ECCE3BD-2AE6-40AA-AF17-3B9EE3162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50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solidFill>
            <a:schemeClr val="bg1"/>
          </a:solidFill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11" y="6455434"/>
            <a:ext cx="667428" cy="3705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834"/>
            <a:ext cx="1371603" cy="45720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1567772" y="228600"/>
            <a:ext cx="955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183D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BB9D-96C7-C9AC-FB7E-6D01486F9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084" y="6279026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ECCE3BD-2AE6-40AA-AF17-3B9EE3162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1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172" y="6455434"/>
            <a:ext cx="667428" cy="3705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834"/>
            <a:ext cx="1371603" cy="45720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67772" y="228600"/>
            <a:ext cx="9550400" cy="685800"/>
          </a:xfrm>
        </p:spPr>
        <p:txBody>
          <a:bodyPr/>
          <a:lstStyle>
            <a:lvl1pPr algn="l">
              <a:defRPr>
                <a:solidFill>
                  <a:srgbClr val="183D6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3CB90-F64E-2A90-C5D7-300E2C3B0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6400" y="6342603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ECCE3BD-2AE6-40AA-AF17-3B9EE3162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143000"/>
            <a:ext cx="5590117" cy="7921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5162"/>
            <a:ext cx="5590117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143000"/>
            <a:ext cx="5592233" cy="7921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935162"/>
            <a:ext cx="5592233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172" y="6455434"/>
            <a:ext cx="667428" cy="3705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834"/>
            <a:ext cx="1371603" cy="457201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67772" y="228600"/>
            <a:ext cx="9550400" cy="685800"/>
          </a:xfrm>
        </p:spPr>
        <p:txBody>
          <a:bodyPr/>
          <a:lstStyle>
            <a:lvl1pPr algn="l">
              <a:defRPr>
                <a:solidFill>
                  <a:srgbClr val="183D6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84957-F12B-159E-9E96-B25C8EF473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6400" y="6436317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ECCE3BD-2AE6-40AA-AF17-3B9EE3162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3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172" y="6455434"/>
            <a:ext cx="667428" cy="370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834"/>
            <a:ext cx="1371603" cy="457201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67772" y="228600"/>
            <a:ext cx="9550400" cy="685800"/>
          </a:xfrm>
        </p:spPr>
        <p:txBody>
          <a:bodyPr/>
          <a:lstStyle>
            <a:lvl1pPr algn="l">
              <a:defRPr>
                <a:solidFill>
                  <a:srgbClr val="183D6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613AD-4FC3-9A95-5BB6-51623F06D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0290" y="6272871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ECCE3BD-2AE6-40AA-AF17-3B9EE3162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172" y="6455434"/>
            <a:ext cx="667428" cy="3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97B7-4BCE-6A23-FF66-BFBACE3E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62D1-3A38-8C43-EDD3-CEF03913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FD0E-5E0B-3FFA-7550-63F0A6E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2234-2389-E2DC-8B20-4F2C5705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4377-57F1-4201-3F46-A73A2052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A0BD-9ED3-A615-4002-C74C7176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74675-744D-3C97-B17E-75250F44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5E48-D14F-7AF2-818A-4290DDA8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8861-5E3F-89E1-F9EC-FF0E3F8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7FF2-2B54-4AEC-05EA-FCC7A84F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7BE4-61BB-02EB-C113-B3E50655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7083-EBC4-DA83-44FD-8BC083CE1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2458-60F5-2297-ED50-58215FE6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6205-3FE7-C7CE-3FDC-EAF59B0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A587A-76B5-674D-106D-BCFB6D5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EE42-276D-FA59-1A94-ACC4BCE4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F0-E367-D7B3-F467-62563A73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6467-0ABA-A8CA-6B7E-924FE4D2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C648B-5B68-9C01-D3A7-B19B2945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3632C-4166-8985-8D33-0FDB81F1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7C6F5-76BC-64A5-0591-70B61D6F2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8EA0A-4E49-4B69-97EB-C6AB9505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951DC-B532-0488-F820-6A1562D7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A69B1-4204-A5DB-E836-AD54653C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1538-00F6-3B6F-4731-305C37EE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7CFFB-9F9E-8BAD-240B-CC792B86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50DA8-B047-CF6B-9802-F85113EE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E7AAC-91E4-FA1B-1732-E07CC1BD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CF804-7855-702D-CE9A-776E7A1B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ABCF0-1E1C-3477-E0B5-7739DA32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AF83-09F5-018E-59CA-EC1B9E4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FAFF-ADC6-7A91-F51B-0FE71131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3EB7-248F-3E62-2C15-030DD998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6CEB-1968-F0E5-0744-1BA71E2D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618C1-24D3-7C9A-EB53-A7D33A91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C751F-8A5C-85B4-56F3-6E3AC0BD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0C2C3-F8D2-FA51-86D0-D8D4BE03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317-A802-2FB8-8EBD-7E197E5B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7885A-7736-700B-D167-D095DFFD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EFBD0-D112-0072-4853-8C48C012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0017-16F2-7F49-351E-946E93BD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CF8D0-6B1E-E91E-8A88-42DE90FA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DC6F-FD20-70C8-5FF5-6B193C42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A2E0D-9033-0586-AE9B-2F462647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F803C-FC82-7486-A051-30BD5897F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7715-2D69-862E-BAAB-1B4E3D85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0096-0372-91D0-6057-CD5334D4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963B-F647-8326-F327-ABB7D4D1A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0AFA6-C6B0-42A3-97BC-5002A8AF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5200" y="0"/>
            <a:ext cx="9550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19200"/>
            <a:ext cx="11379200" cy="5486400"/>
          </a:xfrm>
          <a:prstGeom prst="rect">
            <a:avLst/>
          </a:prstGeom>
          <a:solidFill>
            <a:schemeClr val="bg1"/>
          </a:solidFill>
        </p:spPr>
        <p:txBody>
          <a:bodyPr vert="horz" lIns="182880" tIns="18288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C0B58-91A0-C075-6335-79FCDD7EB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CE3BD-2AE6-40AA-AF17-3B9EE3162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lickr.com/photos/hercwad/5061666097/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www.flickr.com/photos/zaneselvans/575730167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F3FC-C89C-010C-FC5A-ECC3E19AB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8118"/>
            <a:ext cx="9144000" cy="1810408"/>
          </a:xfrm>
        </p:spPr>
        <p:txBody>
          <a:bodyPr>
            <a:normAutofit/>
          </a:bodyPr>
          <a:lstStyle/>
          <a:p>
            <a:r>
              <a:rPr lang="en-US" dirty="0"/>
              <a:t>E-commerce and Its Impacts on Last-Mile Delivery: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D89E7-22A5-2AD2-6832-30415D6F5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361" y="3346537"/>
            <a:ext cx="9144000" cy="1655762"/>
          </a:xfrm>
        </p:spPr>
        <p:txBody>
          <a:bodyPr/>
          <a:lstStyle/>
          <a:p>
            <a:r>
              <a:rPr lang="en-US" dirty="0"/>
              <a:t>Regional Trends and Demand Frequency Modeling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85CECE-0907-B69D-8957-38732FA7B7A9}"/>
              </a:ext>
            </a:extLst>
          </p:cNvPr>
          <p:cNvSpPr txBox="1">
            <a:spLocks/>
          </p:cNvSpPr>
          <p:nvPr/>
        </p:nvSpPr>
        <p:spPr>
          <a:xfrm>
            <a:off x="3335022" y="4429919"/>
            <a:ext cx="2934934" cy="1335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Daehyun You </a:t>
            </a:r>
          </a:p>
          <a:p>
            <a:pPr algn="l">
              <a:spcBef>
                <a:spcPts val="5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Taehooie Kim</a:t>
            </a:r>
          </a:p>
          <a:p>
            <a:pPr algn="l">
              <a:spcBef>
                <a:spcPts val="5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Arup Dutta</a:t>
            </a:r>
          </a:p>
          <a:p>
            <a:pPr algn="l">
              <a:spcBef>
                <a:spcPts val="5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Petya Maneva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3818F-65F3-7456-FC14-40BC4824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21" y="5956091"/>
            <a:ext cx="2271291" cy="35401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010099B-BD9E-CDC3-7D97-76E4D3F075E9}"/>
              </a:ext>
            </a:extLst>
          </p:cNvPr>
          <p:cNvSpPr txBox="1">
            <a:spLocks/>
          </p:cNvSpPr>
          <p:nvPr/>
        </p:nvSpPr>
        <p:spPr>
          <a:xfrm>
            <a:off x="6398652" y="4429919"/>
            <a:ext cx="2656136" cy="1188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Zahra Pourabdollahi</a:t>
            </a:r>
          </a:p>
          <a:p>
            <a:pPr algn="l">
              <a:spcBef>
                <a:spcPts val="5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Jonathan Avner</a:t>
            </a:r>
          </a:p>
          <a:p>
            <a:pPr algn="l">
              <a:spcBef>
                <a:spcPts val="5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46BE36-70C8-C61A-BEFA-8D61CB08B6E6}"/>
              </a:ext>
            </a:extLst>
          </p:cNvPr>
          <p:cNvCxnSpPr>
            <a:cxnSpLocks/>
          </p:cNvCxnSpPr>
          <p:nvPr/>
        </p:nvCxnSpPr>
        <p:spPr>
          <a:xfrm>
            <a:off x="6096000" y="4469596"/>
            <a:ext cx="0" cy="188680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WRA | People Focused - Project Driven">
            <a:extLst>
              <a:ext uri="{FF2B5EF4-FFF2-40B4-BE49-F238E27FC236}">
                <a16:creationId xmlns:a16="http://schemas.microsoft.com/office/drawing/2014/main" id="{7B88CD01-8750-27A5-709F-0643D822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01" y="5814963"/>
            <a:ext cx="1118678" cy="5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8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E09C9-FA45-6341-9A8C-4A06FB44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87F930E-4727-2285-0C35-AB27CB4C0357}"/>
              </a:ext>
            </a:extLst>
          </p:cNvPr>
          <p:cNvSpPr>
            <a:spLocks noGrp="1"/>
          </p:cNvSpPr>
          <p:nvPr/>
        </p:nvSpPr>
        <p:spPr>
          <a:xfrm>
            <a:off x="443304" y="1547201"/>
            <a:ext cx="5292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Multi-Modal Agent-Based Behavioral Freight Model (2017)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Strategic Highway Research Program 2 (SHRP2): Freight Demand Modeling and Data Improvements (C20)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A close-up of a report&#10;&#10;Description automatically generated">
            <a:extLst>
              <a:ext uri="{FF2B5EF4-FFF2-40B4-BE49-F238E27FC236}">
                <a16:creationId xmlns:a16="http://schemas.microsoft.com/office/drawing/2014/main" id="{35C8C1D8-692E-5FE5-D747-D5364DE7200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6" b="12016"/>
          <a:stretch>
            <a:fillRect/>
          </a:stretch>
        </p:blipFill>
        <p:spPr>
          <a:xfrm>
            <a:off x="6049571" y="513557"/>
            <a:ext cx="5699125" cy="5830887"/>
          </a:xfrm>
          <a:prstGeom prst="rect">
            <a:avLst/>
          </a:prstGeom>
          <a:solidFill>
            <a:srgbClr val="D7E2ED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6DA30-04DE-7E91-E990-A8A925D28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20" y="3200506"/>
            <a:ext cx="5394960" cy="857831"/>
          </a:xfrm>
          <a:prstGeom prst="rect">
            <a:avLst/>
          </a:prstGeom>
        </p:spPr>
      </p:pic>
      <p:pic>
        <p:nvPicPr>
          <p:cNvPr id="3" name="Picture 2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758CD25C-7B7C-E692-F2D6-129560CAD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A40BE-CA73-CF5B-1E3F-1305E4519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2BECCA-71B1-D70D-E597-5051BF72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8FBE6-9005-B348-758B-0606AA0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Online Spending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F9733-B95E-13D5-DADF-F6C13A36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14400"/>
            <a:ext cx="5212080" cy="3808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9CF38-FE14-7D50-91D7-2CB4CB7F0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3018552"/>
            <a:ext cx="5212080" cy="3811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F1A58-D92B-C013-B3F4-F880EF32D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322" y="914400"/>
            <a:ext cx="5212080" cy="3772328"/>
          </a:xfrm>
          <a:prstGeom prst="rect">
            <a:avLst/>
          </a:prstGeom>
        </p:spPr>
      </p:pic>
      <p:pic>
        <p:nvPicPr>
          <p:cNvPr id="2" name="Picture 1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6D77D04F-8D3F-C6C9-17EC-26E0823B9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35807-9BAD-4B9A-21E1-7643287595B1}"/>
              </a:ext>
            </a:extLst>
          </p:cNvPr>
          <p:cNvSpPr txBox="1"/>
          <p:nvPr/>
        </p:nvSpPr>
        <p:spPr>
          <a:xfrm>
            <a:off x="0" y="6027512"/>
            <a:ext cx="23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5E84F-1148-3C32-8265-AD5789C4E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27B0CE7-837B-8B63-675C-7740F7BEE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164589-73B4-035C-547A-1F22568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</a:t>
            </a: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D9FBDEF9-A95C-C06F-7D03-63D9C8EF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9705"/>
            <a:ext cx="10972800" cy="509843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The Process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800" dirty="0"/>
              <a:t>Classify dataset into train and test subsets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800" dirty="0"/>
              <a:t>Develop unrestricted tree to fit the train data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800" dirty="0"/>
              <a:t>Observe changes of CP value across tree size and find optimal CP value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800" dirty="0"/>
              <a:t>Measure predictive accuracy of full tree on test dataset (calculate cross-validation error)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800" dirty="0"/>
              <a:t>Prune the tree using optimal CP value and cross-validation error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800" dirty="0"/>
              <a:t>Measure predictive accuracy of pruned tree on test dataset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800" dirty="0"/>
              <a:t>Compare accuracies and finalize the model if criteria are met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800" dirty="0"/>
              <a:t>Refine the tree with pre and post pruning conditions</a:t>
            </a:r>
          </a:p>
        </p:txBody>
      </p:sp>
      <p:pic>
        <p:nvPicPr>
          <p:cNvPr id="3" name="Picture 2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B1D55D19-ABC0-3905-CCA7-989B5008B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82B2B-6F14-7990-D152-12ECECB32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14F612-977D-EC4D-C7F9-A7F7097D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640C15-EBE9-28C4-131B-14243E9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E3B9EAC5-F4D9-0B8E-9124-9B794E55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38" y="1123950"/>
            <a:ext cx="11279906" cy="4556731"/>
          </a:xfrm>
        </p:spPr>
        <p:txBody>
          <a:bodyPr/>
          <a:lstStyle/>
          <a:p>
            <a:r>
              <a:rPr lang="en-US" dirty="0"/>
              <a:t>The dependent variable: frequency of online shopping (classified)</a:t>
            </a:r>
          </a:p>
          <a:p>
            <a:r>
              <a:rPr lang="en-US" dirty="0"/>
              <a:t>The significant factors: socio-demographic and land use attributes</a:t>
            </a:r>
          </a:p>
          <a:p>
            <a:pPr lvl="1"/>
            <a:r>
              <a:rPr lang="en-US" dirty="0"/>
              <a:t>Number of employed adults (workers)</a:t>
            </a:r>
          </a:p>
          <a:p>
            <a:pPr lvl="1"/>
            <a:r>
              <a:rPr lang="en-US" dirty="0"/>
              <a:t>Population &amp; Number of households</a:t>
            </a:r>
          </a:p>
          <a:p>
            <a:pPr lvl="1"/>
            <a:r>
              <a:rPr lang="en-US" dirty="0"/>
              <a:t>Average household income</a:t>
            </a:r>
          </a:p>
          <a:p>
            <a:pPr lvl="1"/>
            <a:r>
              <a:rPr lang="en-US" dirty="0"/>
              <a:t>Average household children</a:t>
            </a:r>
          </a:p>
          <a:p>
            <a:pPr lvl="1"/>
            <a:r>
              <a:rPr lang="en-US" dirty="0"/>
              <a:t>Car ownership</a:t>
            </a:r>
          </a:p>
          <a:p>
            <a:pPr lvl="1"/>
            <a:r>
              <a:rPr lang="en-US" dirty="0"/>
              <a:t>Average person age</a:t>
            </a:r>
          </a:p>
          <a:p>
            <a:pPr lvl="1"/>
            <a:r>
              <a:rPr lang="en-US" dirty="0"/>
              <a:t>Total residential and commercial area</a:t>
            </a:r>
          </a:p>
          <a:p>
            <a:pPr lvl="1"/>
            <a:endParaRPr lang="en-US" dirty="0"/>
          </a:p>
        </p:txBody>
      </p:sp>
      <p:pic>
        <p:nvPicPr>
          <p:cNvPr id="6" name="Picture 5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A27F60DD-A563-9B4B-FD37-175E6D680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D2763-7B78-835F-84AB-19A986C4B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D2E6B4-2FAF-A463-4122-D7550A89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3D6AA-1447-73CD-4902-BB4F2EDE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09" y="-74428"/>
            <a:ext cx="975430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2C20F5-60DC-C482-FD3E-8D7E0B6D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374F4-1910-4341-ABBE-1F52BD1ED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8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B1595-8378-3D3D-99C0-CA11D5A7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87F930E-4727-2285-0C35-AB27CB4C0357}"/>
              </a:ext>
            </a:extLst>
          </p:cNvPr>
          <p:cNvSpPr>
            <a:spLocks noGrp="1"/>
          </p:cNvSpPr>
          <p:nvPr/>
        </p:nvSpPr>
        <p:spPr>
          <a:xfrm>
            <a:off x="540036" y="1181104"/>
            <a:ext cx="5292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our-based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ruck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light-duty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rucks.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Analyze the last-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delivery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ruck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rips and develop a model to forecast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heir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ctivity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A7080B94-DDCB-9E3E-6B65-F4C73FA1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35F84-E67E-33C9-3444-246D4618C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6650" y="6342603"/>
            <a:ext cx="2743200" cy="365125"/>
          </a:xfrm>
        </p:spPr>
        <p:txBody>
          <a:bodyPr/>
          <a:lstStyle/>
          <a:p>
            <a:fld id="{9ECCE3BD-2AE6-40AA-AF17-3B9EE31622F0}" type="slidenum">
              <a:rPr lang="en-US" smtClean="0"/>
              <a:t>2</a:t>
            </a:fld>
            <a:endParaRPr lang="en-US"/>
          </a:p>
        </p:txBody>
      </p:sp>
      <p:pic>
        <p:nvPicPr>
          <p:cNvPr id="13" name="Picture 12" descr="A picture containing outdoor, sky, road, tree&#10;&#10;AI-generated content may be incorrect.">
            <a:extLst>
              <a:ext uri="{FF2B5EF4-FFF2-40B4-BE49-F238E27FC236}">
                <a16:creationId xmlns:a16="http://schemas.microsoft.com/office/drawing/2014/main" id="{4AFD7F13-21A0-9B2A-39FD-6E427200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8600" y="3223774"/>
            <a:ext cx="4845633" cy="3634225"/>
          </a:xfrm>
          <a:prstGeom prst="rect">
            <a:avLst/>
          </a:prstGeom>
        </p:spPr>
      </p:pic>
      <p:pic>
        <p:nvPicPr>
          <p:cNvPr id="19" name="Picture 18" descr="A white delivery truck&#10;&#10;AI-generated content may be incorrect.">
            <a:extLst>
              <a:ext uri="{FF2B5EF4-FFF2-40B4-BE49-F238E27FC236}">
                <a16:creationId xmlns:a16="http://schemas.microsoft.com/office/drawing/2014/main" id="{B4301842-A178-8B72-C1B2-691757957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01036" y="1181104"/>
            <a:ext cx="5131834" cy="3848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714D79-503B-98D4-BC25-10A50844E116}"/>
              </a:ext>
            </a:extLst>
          </p:cNvPr>
          <p:cNvSpPr txBox="1"/>
          <p:nvPr/>
        </p:nvSpPr>
        <p:spPr>
          <a:xfrm>
            <a:off x="4731488" y="6954268"/>
            <a:ext cx="5936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www.flickr.com/photos/hercwad/5061666097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8596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6E24-A99D-2BBF-3A91-7D7CF8269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C1808EB-03AA-209B-8D86-B17FF05B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34"/>
          <a:stretch>
            <a:fillRect/>
          </a:stretch>
        </p:blipFill>
        <p:spPr>
          <a:xfrm>
            <a:off x="252118" y="3508743"/>
            <a:ext cx="5067868" cy="3099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74696-354E-5914-D402-23696E8A52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87"/>
          <a:stretch>
            <a:fillRect/>
          </a:stretch>
        </p:blipFill>
        <p:spPr>
          <a:xfrm>
            <a:off x="5922335" y="1387860"/>
            <a:ext cx="6097836" cy="4153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BA8F14-DC94-F336-BD6F-1AAB11F9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51" y="1062682"/>
            <a:ext cx="5031649" cy="25265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43F239-60A9-17D2-1D50-AE5079D3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28600"/>
            <a:ext cx="9550400" cy="685800"/>
          </a:xfrm>
        </p:spPr>
        <p:txBody>
          <a:bodyPr/>
          <a:lstStyle/>
          <a:p>
            <a:r>
              <a:rPr lang="en-US" dirty="0"/>
              <a:t>E-commerce &amp; Last-Mile (Parcel) Delivery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F922C-FE5C-554A-AFD4-6FB3E913472B}"/>
              </a:ext>
            </a:extLst>
          </p:cNvPr>
          <p:cNvSpPr txBox="1"/>
          <p:nvPr/>
        </p:nvSpPr>
        <p:spPr>
          <a:xfrm>
            <a:off x="289560" y="797437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Source: NHTS &amp; Statista</a:t>
            </a:r>
            <a:endParaRPr kumimoji="0" lang="en-US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CAEBF-8747-5B76-89F6-51D3A850E369}"/>
              </a:ext>
            </a:extLst>
          </p:cNvPr>
          <p:cNvSpPr txBox="1"/>
          <p:nvPr/>
        </p:nvSpPr>
        <p:spPr>
          <a:xfrm rot="16200000">
            <a:off x="4070942" y="3130411"/>
            <a:ext cx="3368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E-commerce Share in Total Retail Sales</a:t>
            </a:r>
            <a:endParaRPr kumimoji="0" lang="en-US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D4DCF-2097-ECD9-06CA-25311A02D004}"/>
              </a:ext>
            </a:extLst>
          </p:cNvPr>
          <p:cNvSpPr txBox="1"/>
          <p:nvPr/>
        </p:nvSpPr>
        <p:spPr>
          <a:xfrm>
            <a:off x="1430788" y="6550223"/>
            <a:ext cx="2949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Share of Retail E-commerce Sales</a:t>
            </a:r>
            <a:endParaRPr kumimoji="0" lang="en-US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C9474-25FD-1882-ED68-1857DE5CFA5B}"/>
              </a:ext>
            </a:extLst>
          </p:cNvPr>
          <p:cNvSpPr txBox="1"/>
          <p:nvPr/>
        </p:nvSpPr>
        <p:spPr>
          <a:xfrm>
            <a:off x="5755041" y="5593010"/>
            <a:ext cx="6757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3990" algn="l"/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What is the net effect on regional travel trips?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2397616C-8B2F-E831-5371-9D42834A6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9950-78DB-F0FC-501A-FE85F03640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Shift in shopping trips &amp; supply chain</a:t>
            </a:r>
          </a:p>
          <a:p>
            <a:pPr lvl="1"/>
            <a:r>
              <a:rPr lang="en-US" dirty="0"/>
              <a:t>Business-to-Business (B2B)</a:t>
            </a:r>
          </a:p>
          <a:p>
            <a:pPr lvl="1"/>
            <a:r>
              <a:rPr lang="en-US" b="1" dirty="0"/>
              <a:t>Business-to-Consumer (B2C)</a:t>
            </a:r>
          </a:p>
          <a:p>
            <a:pPr lvl="1"/>
            <a:r>
              <a:rPr lang="en-US" dirty="0"/>
              <a:t>Consumer-to-Consumer (C2C)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7C1060-E424-1780-2760-ED6A0B56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33" y="772989"/>
            <a:ext cx="4852267" cy="33733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5200" y="228600"/>
            <a:ext cx="9550400" cy="685800"/>
          </a:xfrm>
        </p:spPr>
        <p:txBody>
          <a:bodyPr/>
          <a:lstStyle/>
          <a:p>
            <a:r>
              <a:rPr lang="en-US" dirty="0"/>
              <a:t>E-commerce &amp; Last-Mile (Parcel) Delivery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EF1484-8E31-C8C0-D174-848FE7F99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4004895"/>
            <a:ext cx="10058400" cy="2700705"/>
          </a:xfrm>
          <a:prstGeom prst="rect">
            <a:avLst/>
          </a:prstGeom>
        </p:spPr>
      </p:pic>
      <p:pic>
        <p:nvPicPr>
          <p:cNvPr id="3" name="Picture 2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E191E0A1-E2B1-AC99-D4B3-81822026D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FDCE0-9DEE-44CA-94C1-C18983710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167AC-3D49-5EEE-A9DF-9E7BB9060348}"/>
              </a:ext>
            </a:extLst>
          </p:cNvPr>
          <p:cNvSpPr/>
          <p:nvPr/>
        </p:nvSpPr>
        <p:spPr>
          <a:xfrm>
            <a:off x="7783551" y="4070195"/>
            <a:ext cx="3122341" cy="2525751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702D-A93C-D7DA-5D21-923A15292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4B59A-0CA3-609B-787F-094EE679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Online Spending($)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1CF87-144E-732F-2DF6-500693BF3230}"/>
              </a:ext>
            </a:extLst>
          </p:cNvPr>
          <p:cNvSpPr txBox="1"/>
          <p:nvPr/>
        </p:nvSpPr>
        <p:spPr>
          <a:xfrm>
            <a:off x="560867" y="1073083"/>
            <a:ext cx="92423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Monthly spending by home location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24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oney spent by residents of each geography,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sz="24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reakdowns of online spending by NAICS industry categories,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Retail, grocery, restaurants, and bars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ll transactions — including credit card, debit card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8FCD7F-132A-5B9B-D0E7-88C8B99B39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265537"/>
              </p:ext>
            </p:extLst>
          </p:nvPr>
        </p:nvGraphicFramePr>
        <p:xfrm>
          <a:off x="0" y="2973114"/>
          <a:ext cx="6713034" cy="359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582F59E-120C-E735-6D66-D1FF6A3E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168874"/>
              </p:ext>
            </p:extLst>
          </p:nvPr>
        </p:nvGraphicFramePr>
        <p:xfrm>
          <a:off x="6890826" y="2973113"/>
          <a:ext cx="5301173" cy="353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B1364336-83D8-22FE-95F4-18E3017A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1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7158C-51FB-E319-2C08-D5F2530D0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89466E-C7E1-9CA7-F24D-B73C7E71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</a:t>
            </a: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3BB4F05C-C260-793D-8BC8-F74EB77C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28" y="1038889"/>
            <a:ext cx="10972800" cy="4556731"/>
          </a:xfrm>
          <a:noFill/>
        </p:spPr>
        <p:txBody>
          <a:bodyPr/>
          <a:lstStyle/>
          <a:p>
            <a:r>
              <a:rPr lang="en-US" sz="2200" dirty="0"/>
              <a:t>Classification Decision Tree Approach</a:t>
            </a:r>
          </a:p>
          <a:p>
            <a:r>
              <a:rPr lang="en-US" sz="2200" dirty="0"/>
              <a:t>Train data (80% of records) and test data (20% of records)</a:t>
            </a:r>
          </a:p>
          <a:p>
            <a:r>
              <a:rPr lang="en-US" sz="2200" dirty="0"/>
              <a:t>Classification and Regression Tree (CART) algorithm</a:t>
            </a:r>
          </a:p>
          <a:p>
            <a:r>
              <a:rPr lang="en-US" sz="2200" dirty="0"/>
              <a:t>Splitting method: Entropy (Information Gain)</a:t>
            </a:r>
          </a:p>
          <a:p>
            <a:r>
              <a:rPr lang="en-US" sz="2200" dirty="0"/>
              <a:t>Growth control: Complexity Parameter (CP) </a:t>
            </a:r>
          </a:p>
          <a:p>
            <a:r>
              <a:rPr lang="en-US" sz="2200" dirty="0"/>
              <a:t>Pre-pruning conditions</a:t>
            </a:r>
          </a:p>
          <a:p>
            <a:endParaRPr lang="en-US" sz="2200" dirty="0"/>
          </a:p>
          <a:p>
            <a:r>
              <a:rPr lang="en-US" sz="2200" dirty="0"/>
              <a:t>Simplified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38E74-4963-11E0-1429-9B4CD8BD7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49C5F1-C103-B9A3-536D-CEA7D26DE440}"/>
              </a:ext>
            </a:extLst>
          </p:cNvPr>
          <p:cNvSpPr/>
          <p:nvPr/>
        </p:nvSpPr>
        <p:spPr>
          <a:xfrm>
            <a:off x="8408758" y="2780118"/>
            <a:ext cx="471948" cy="471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CA0A9-B1C4-DE70-37CD-565FD805D594}"/>
              </a:ext>
            </a:extLst>
          </p:cNvPr>
          <p:cNvSpPr/>
          <p:nvPr/>
        </p:nvSpPr>
        <p:spPr>
          <a:xfrm>
            <a:off x="7662957" y="3877660"/>
            <a:ext cx="471948" cy="471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3E1560-DE4A-1ADE-6273-3E84911AE9F6}"/>
              </a:ext>
            </a:extLst>
          </p:cNvPr>
          <p:cNvSpPr/>
          <p:nvPr/>
        </p:nvSpPr>
        <p:spPr>
          <a:xfrm>
            <a:off x="9859811" y="3865958"/>
            <a:ext cx="471948" cy="471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881391-AEC9-1B7E-8B49-3C6A9E6C8BBD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7898931" y="3252066"/>
            <a:ext cx="745801" cy="625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C96DA0-55DF-B927-4B7C-D5C034F432F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8644732" y="3252066"/>
            <a:ext cx="1451053" cy="61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B40E7A-2A1A-DFEB-0D2D-16F558CD7F9E}"/>
              </a:ext>
            </a:extLst>
          </p:cNvPr>
          <p:cNvSpPr txBox="1"/>
          <p:nvPr/>
        </p:nvSpPr>
        <p:spPr>
          <a:xfrm>
            <a:off x="6447878" y="3368713"/>
            <a:ext cx="190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HH Income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1553C-DCDE-16EA-ED2E-F73D9521E78D}"/>
              </a:ext>
            </a:extLst>
          </p:cNvPr>
          <p:cNvSpPr txBox="1"/>
          <p:nvPr/>
        </p:nvSpPr>
        <p:spPr>
          <a:xfrm>
            <a:off x="9723480" y="3416387"/>
            <a:ext cx="195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HH Income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368E4-4F77-50AB-F628-AE4BCFF7CC1B}"/>
              </a:ext>
            </a:extLst>
          </p:cNvPr>
          <p:cNvSpPr txBox="1"/>
          <p:nvPr/>
        </p:nvSpPr>
        <p:spPr>
          <a:xfrm>
            <a:off x="9723480" y="2795692"/>
            <a:ext cx="23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Node (Initial Split)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D9469C-9068-364E-7BF5-5AF3BFC9D0A9}"/>
              </a:ext>
            </a:extLst>
          </p:cNvPr>
          <p:cNvCxnSpPr>
            <a:cxnSpLocks/>
            <a:stCxn id="11" idx="6"/>
            <a:endCxn id="18" idx="1"/>
          </p:cNvCxnSpPr>
          <p:nvPr/>
        </p:nvCxnSpPr>
        <p:spPr>
          <a:xfrm flipV="1">
            <a:off x="8880706" y="2980358"/>
            <a:ext cx="842774" cy="3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DA3BA1B-CC53-49E1-787A-273F208E0261}"/>
              </a:ext>
            </a:extLst>
          </p:cNvPr>
          <p:cNvSpPr/>
          <p:nvPr/>
        </p:nvSpPr>
        <p:spPr>
          <a:xfrm>
            <a:off x="6826666" y="5151674"/>
            <a:ext cx="471948" cy="471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89E470-AF6F-5451-D10E-253F20116EF1}"/>
              </a:ext>
            </a:extLst>
          </p:cNvPr>
          <p:cNvSpPr/>
          <p:nvPr/>
        </p:nvSpPr>
        <p:spPr>
          <a:xfrm>
            <a:off x="7963673" y="5151674"/>
            <a:ext cx="471948" cy="471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AC338A-0793-C747-A719-5E5E1AE1E448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7062640" y="4349608"/>
            <a:ext cx="836291" cy="802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7EF3B1-699A-C8BE-0EA3-DDD119953412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898931" y="4349608"/>
            <a:ext cx="300716" cy="802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86AC364-BCC6-A5F4-33D3-847A3693D958}"/>
              </a:ext>
            </a:extLst>
          </p:cNvPr>
          <p:cNvSpPr/>
          <p:nvPr/>
        </p:nvSpPr>
        <p:spPr>
          <a:xfrm>
            <a:off x="9554677" y="5203004"/>
            <a:ext cx="471948" cy="471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248F79-9F16-06C5-60FC-D0E5B72D9CC8}"/>
              </a:ext>
            </a:extLst>
          </p:cNvPr>
          <p:cNvSpPr/>
          <p:nvPr/>
        </p:nvSpPr>
        <p:spPr>
          <a:xfrm>
            <a:off x="10922952" y="5095535"/>
            <a:ext cx="471948" cy="471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34A50A-9E26-15F2-42A4-C42066B43230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 flipH="1">
            <a:off x="9790651" y="4337906"/>
            <a:ext cx="305134" cy="865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AD5C3C-24FD-CD9E-9851-C58094AAC570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>
            <a:off x="10095785" y="4337906"/>
            <a:ext cx="1063141" cy="757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CEE0BE-465A-6F4F-022A-CE61DF6A3E5D}"/>
              </a:ext>
            </a:extLst>
          </p:cNvPr>
          <p:cNvSpPr txBox="1"/>
          <p:nvPr/>
        </p:nvSpPr>
        <p:spPr>
          <a:xfrm>
            <a:off x="5967886" y="4457812"/>
            <a:ext cx="157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Children &lt;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2A4895-5006-C35C-F35D-43631EAD9C5B}"/>
              </a:ext>
            </a:extLst>
          </p:cNvPr>
          <p:cNvSpPr txBox="1"/>
          <p:nvPr/>
        </p:nvSpPr>
        <p:spPr>
          <a:xfrm>
            <a:off x="7741393" y="4829192"/>
            <a:ext cx="18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Children &gt;= 2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1D377-ED1A-2698-CF3D-32B23FD2E732}"/>
              </a:ext>
            </a:extLst>
          </p:cNvPr>
          <p:cNvSpPr txBox="1"/>
          <p:nvPr/>
        </p:nvSpPr>
        <p:spPr>
          <a:xfrm>
            <a:off x="10528096" y="4457812"/>
            <a:ext cx="158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Children &gt;= 2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91BECF-C069-C5F4-8789-0B4F3A80C79B}"/>
              </a:ext>
            </a:extLst>
          </p:cNvPr>
          <p:cNvSpPr txBox="1"/>
          <p:nvPr/>
        </p:nvSpPr>
        <p:spPr>
          <a:xfrm>
            <a:off x="8357185" y="4401123"/>
            <a:ext cx="18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Children &lt; 2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9FF906-F44D-E0B8-E80C-C0D9252AC620}"/>
              </a:ext>
            </a:extLst>
          </p:cNvPr>
          <p:cNvSpPr/>
          <p:nvPr/>
        </p:nvSpPr>
        <p:spPr>
          <a:xfrm>
            <a:off x="7595661" y="5977582"/>
            <a:ext cx="1339075" cy="4713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Avg. # Online Transactions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7BE198-2F9E-DA37-B7DB-6EA0D7675A79}"/>
              </a:ext>
            </a:extLst>
          </p:cNvPr>
          <p:cNvCxnSpPr>
            <a:cxnSpLocks/>
            <a:stCxn id="21" idx="4"/>
            <a:endCxn id="32" idx="0"/>
          </p:cNvCxnSpPr>
          <p:nvPr/>
        </p:nvCxnSpPr>
        <p:spPr>
          <a:xfrm>
            <a:off x="8199647" y="5623622"/>
            <a:ext cx="65552" cy="35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137E01-EB81-7913-2A2E-DB058F46D564}"/>
              </a:ext>
            </a:extLst>
          </p:cNvPr>
          <p:cNvSpPr/>
          <p:nvPr/>
        </p:nvSpPr>
        <p:spPr>
          <a:xfrm>
            <a:off x="10580416" y="5987245"/>
            <a:ext cx="1361460" cy="4616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Avg. # Online Transactions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6487AF-B549-72BC-F463-920E3718B08A}"/>
              </a:ext>
            </a:extLst>
          </p:cNvPr>
          <p:cNvCxnSpPr>
            <a:cxnSpLocks/>
            <a:stCxn id="25" idx="4"/>
            <a:endCxn id="36" idx="0"/>
          </p:cNvCxnSpPr>
          <p:nvPr/>
        </p:nvCxnSpPr>
        <p:spPr>
          <a:xfrm>
            <a:off x="11158926" y="5567483"/>
            <a:ext cx="102220" cy="419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715AD44-B353-B836-9F25-151B956E132C}"/>
              </a:ext>
            </a:extLst>
          </p:cNvPr>
          <p:cNvSpPr/>
          <p:nvPr/>
        </p:nvSpPr>
        <p:spPr>
          <a:xfrm>
            <a:off x="9166636" y="5977582"/>
            <a:ext cx="1361460" cy="4713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Avg. #  Online Transactions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28DF5F-5A75-2828-CD5C-EB0BC3D7092A}"/>
              </a:ext>
            </a:extLst>
          </p:cNvPr>
          <p:cNvCxnSpPr>
            <a:cxnSpLocks/>
            <a:stCxn id="24" idx="4"/>
            <a:endCxn id="49" idx="0"/>
          </p:cNvCxnSpPr>
          <p:nvPr/>
        </p:nvCxnSpPr>
        <p:spPr>
          <a:xfrm>
            <a:off x="9790651" y="5674952"/>
            <a:ext cx="56715" cy="302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A5B7969-A9E5-B5F2-A8C1-9C549C0ACF89}"/>
              </a:ext>
            </a:extLst>
          </p:cNvPr>
          <p:cNvSpPr/>
          <p:nvPr/>
        </p:nvSpPr>
        <p:spPr>
          <a:xfrm>
            <a:off x="6159663" y="5977582"/>
            <a:ext cx="1334006" cy="4713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Avg. # Online Transactions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A85B6268-F261-4780-4C59-DFB517959510}"/>
              </a:ext>
            </a:extLst>
          </p:cNvPr>
          <p:cNvCxnSpPr>
            <a:cxnSpLocks/>
            <a:stCxn id="20" idx="4"/>
            <a:endCxn id="1031" idx="0"/>
          </p:cNvCxnSpPr>
          <p:nvPr/>
        </p:nvCxnSpPr>
        <p:spPr>
          <a:xfrm flipH="1">
            <a:off x="6826666" y="5623622"/>
            <a:ext cx="235974" cy="35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Rectangle: Single Corner Snipped 1073">
            <a:extLst>
              <a:ext uri="{FF2B5EF4-FFF2-40B4-BE49-F238E27FC236}">
                <a16:creationId xmlns:a16="http://schemas.microsoft.com/office/drawing/2014/main" id="{5340DB3E-A16C-1F3F-B992-17A920AE3F6F}"/>
              </a:ext>
            </a:extLst>
          </p:cNvPr>
          <p:cNvSpPr/>
          <p:nvPr/>
        </p:nvSpPr>
        <p:spPr>
          <a:xfrm flipH="1">
            <a:off x="6060561" y="2658144"/>
            <a:ext cx="6012827" cy="3912781"/>
          </a:xfrm>
          <a:prstGeom prst="snip1Rect">
            <a:avLst>
              <a:gd name="adj" fmla="val 3057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Arrow: Bent 1095">
            <a:extLst>
              <a:ext uri="{FF2B5EF4-FFF2-40B4-BE49-F238E27FC236}">
                <a16:creationId xmlns:a16="http://schemas.microsoft.com/office/drawing/2014/main" id="{CD5790C5-EE7D-0BC1-1EB3-AE152FE954E3}"/>
              </a:ext>
            </a:extLst>
          </p:cNvPr>
          <p:cNvSpPr/>
          <p:nvPr/>
        </p:nvSpPr>
        <p:spPr>
          <a:xfrm flipV="1">
            <a:off x="3029898" y="4389734"/>
            <a:ext cx="2909373" cy="628833"/>
          </a:xfrm>
          <a:prstGeom prst="bentArrow">
            <a:avLst>
              <a:gd name="adj1" fmla="val 25000"/>
              <a:gd name="adj2" fmla="val 25796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E9A84-7A33-0127-5A2B-625345A66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12337A-7A82-3982-CF73-557201F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sz="3200" dirty="0"/>
              <a:t>– direct factors</a:t>
            </a:r>
            <a:endParaRPr lang="en-US" dirty="0"/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FA83FD94-E81C-415F-9034-24683DD5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38" y="1123950"/>
            <a:ext cx="11279906" cy="45567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online purchases has direct relationship with population and household numbers</a:t>
            </a:r>
          </a:p>
          <a:p>
            <a:r>
              <a:rPr lang="en-US" dirty="0"/>
              <a:t>Households and zones with higher number of workers tend to do more online shopping</a:t>
            </a:r>
          </a:p>
          <a:p>
            <a:r>
              <a:rPr lang="en-US" dirty="0"/>
              <a:t>Among those, higher income households do slightly more online purchases</a:t>
            </a:r>
          </a:p>
          <a:p>
            <a:r>
              <a:rPr lang="en-US" dirty="0"/>
              <a:t>Areas with higher square footage of commercial land uses see lower number of online transactions</a:t>
            </a:r>
          </a:p>
          <a:p>
            <a:r>
              <a:rPr lang="en-US" dirty="0"/>
              <a:t>Number of online purchases slightly decreases by increasing car ownership</a:t>
            </a:r>
          </a:p>
          <a:p>
            <a:r>
              <a:rPr lang="en-US" dirty="0"/>
              <a:t>Households with more children do more online shopping</a:t>
            </a:r>
          </a:p>
          <a:p>
            <a:r>
              <a:rPr lang="en-US" dirty="0"/>
              <a:t>Younger families tend to do more online shopping</a:t>
            </a:r>
          </a:p>
          <a:p>
            <a:endParaRPr lang="en-US" dirty="0"/>
          </a:p>
        </p:txBody>
      </p:sp>
      <p:pic>
        <p:nvPicPr>
          <p:cNvPr id="3" name="Picture 2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54C1BDD4-573B-AD97-0E8B-C0DCFC984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64279-5717-6C90-3C00-09D182520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C3A4-306C-3269-D00D-60C4DB330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D755D-FA27-B11D-5B35-19C2707F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28600"/>
            <a:ext cx="9550400" cy="685800"/>
          </a:xfrm>
        </p:spPr>
        <p:txBody>
          <a:bodyPr/>
          <a:lstStyle/>
          <a:p>
            <a:r>
              <a:rPr lang="en-US" dirty="0"/>
              <a:t>Why this matters?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8213C-3F86-E70E-4CE7-CAB5BD38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11379200" cy="5029200"/>
          </a:xfrm>
        </p:spPr>
        <p:txBody>
          <a:bodyPr>
            <a:normAutofit/>
          </a:bodyPr>
          <a:lstStyle/>
          <a:p>
            <a:r>
              <a:rPr lang="en-US" dirty="0"/>
              <a:t>Account for the shift in travel-activity behavior</a:t>
            </a:r>
          </a:p>
          <a:p>
            <a:r>
              <a:rPr lang="en-US" dirty="0"/>
              <a:t>More accurate truck trip estimates for Urban congestion mitigation policies (e.g., off-peak delivery regulations)</a:t>
            </a:r>
          </a:p>
          <a:p>
            <a:r>
              <a:rPr lang="en-US" dirty="0"/>
              <a:t>Emissions consideration</a:t>
            </a:r>
          </a:p>
          <a:p>
            <a:r>
              <a:rPr lang="en-US" dirty="0"/>
              <a:t>Curbside management</a:t>
            </a:r>
          </a:p>
          <a:p>
            <a:r>
              <a:rPr lang="en-US" dirty="0"/>
              <a:t>Safety implications</a:t>
            </a:r>
          </a:p>
          <a:p>
            <a:r>
              <a:rPr lang="en-US" dirty="0"/>
              <a:t>Infrastructure wear &amp; tear/needs (residential/dense urban areas)</a:t>
            </a:r>
          </a:p>
          <a:p>
            <a:r>
              <a:rPr lang="en-US" dirty="0"/>
              <a:t>Insights into alternative last mile delivery solutions (e.g., micro-hubs)</a:t>
            </a:r>
          </a:p>
        </p:txBody>
      </p:sp>
      <p:pic>
        <p:nvPicPr>
          <p:cNvPr id="5" name="Picture 4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73AF1A0B-BD81-9E5C-6251-D52FC693B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2" y="6503719"/>
            <a:ext cx="1645920" cy="2513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313D4-BFD5-D371-6C66-7153150C2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CE3BD-2AE6-40AA-AF17-3B9EE3162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19" y="1825625"/>
            <a:ext cx="5106161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87484" y="6264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8C9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6FB33BE-6A60-41D3-A48A-7DD254BA04CB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4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2016_widescreen 16-9.pptx" id="{22ECC5CE-D6CA-43B1-9F2F-968E86EC7DE5}" vid="{B3B0F64A-984F-4F29-AFCC-A259862D7D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5801</TotalTime>
  <Words>793</Words>
  <Application>Microsoft Office PowerPoint</Application>
  <PresentationFormat>Widescreen</PresentationFormat>
  <Paragraphs>130</Paragraphs>
  <Slides>14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Google Sans</vt:lpstr>
      <vt:lpstr>Aptos</vt:lpstr>
      <vt:lpstr>Aptos Display</vt:lpstr>
      <vt:lpstr>Arial</vt:lpstr>
      <vt:lpstr>Calibri</vt:lpstr>
      <vt:lpstr>Segoe UI</vt:lpstr>
      <vt:lpstr>Office Theme</vt:lpstr>
      <vt:lpstr>1_Office Theme</vt:lpstr>
      <vt:lpstr>E-commerce and Its Impacts on Last-Mile Delivery:</vt:lpstr>
      <vt:lpstr>Project Purpose</vt:lpstr>
      <vt:lpstr>E-commerce &amp; Last-Mile (Parcel) Delivery</vt:lpstr>
      <vt:lpstr>E-commerce &amp; Last-Mile (Parcel) Delivery</vt:lpstr>
      <vt:lpstr>Data: Online Spending($) Trends</vt:lpstr>
      <vt:lpstr>Analysis Method</vt:lpstr>
      <vt:lpstr>Findings – direct factors</vt:lpstr>
      <vt:lpstr>Why this matters?</vt:lpstr>
      <vt:lpstr>Question</vt:lpstr>
      <vt:lpstr>Background</vt:lpstr>
      <vt:lpstr>Data: Online Spending Trends</vt:lpstr>
      <vt:lpstr>Analysis Method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Pourabdollahi, Zahra</dc:creator>
  <cp:lastModifiedBy>Daehyun You</cp:lastModifiedBy>
  <cp:revision>43</cp:revision>
  <dcterms:created xsi:type="dcterms:W3CDTF">2025-08-10T22:30:33Z</dcterms:created>
  <dcterms:modified xsi:type="dcterms:W3CDTF">2025-09-11T21:02:12Z</dcterms:modified>
</cp:coreProperties>
</file>