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8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9.xml" ContentType="application/vnd.openxmlformats-officedocument.theme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7" r:id="rId3"/>
    <p:sldMasterId id="2147483704" r:id="rId4"/>
    <p:sldMasterId id="2147483713" r:id="rId5"/>
    <p:sldMasterId id="2147483720" r:id="rId6"/>
    <p:sldMasterId id="2147483722" r:id="rId7"/>
    <p:sldMasterId id="2147483724" r:id="rId8"/>
    <p:sldMasterId id="2147483735" r:id="rId9"/>
    <p:sldMasterId id="2147483742" r:id="rId10"/>
  </p:sldMasterIdLst>
  <p:notesMasterIdLst>
    <p:notesMasterId r:id="rId24"/>
  </p:notesMasterIdLst>
  <p:sldIdLst>
    <p:sldId id="400" r:id="rId11"/>
    <p:sldId id="424" r:id="rId12"/>
    <p:sldId id="425" r:id="rId13"/>
    <p:sldId id="427" r:id="rId14"/>
    <p:sldId id="262" r:id="rId15"/>
    <p:sldId id="401" r:id="rId16"/>
    <p:sldId id="278" r:id="rId17"/>
    <p:sldId id="415" r:id="rId18"/>
    <p:sldId id="416" r:id="rId19"/>
    <p:sldId id="418" r:id="rId20"/>
    <p:sldId id="428" r:id="rId21"/>
    <p:sldId id="429" r:id="rId22"/>
    <p:sldId id="39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355E8-52AB-4418-90DE-FC418C204A32}" v="16" dt="2025-09-13T17:43:13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44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BEE52-2B6D-432C-A7D7-165F04B4A7C1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58709-2474-42C8-983E-28890EBA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4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Estab</a:t>
            </a:r>
            <a:r>
              <a:rPr lang="en-US" dirty="0"/>
              <a:t> routes = 1574 (cleaned), trips = 10,687 (12,236 raw); </a:t>
            </a:r>
            <a:r>
              <a:rPr lang="en-US" dirty="0" err="1"/>
              <a:t>estabs</a:t>
            </a:r>
            <a:r>
              <a:rPr lang="en-US" dirty="0"/>
              <a:t> = 2,698 raw; expanded routes = 222k; expanded trips 1.55 mill</a:t>
            </a:r>
          </a:p>
          <a:p>
            <a:r>
              <a:rPr lang="en-US" dirty="0"/>
              <a:t>TNC routes = 411, trips = 5,253 (5,664 raw); expanded routes = 5,019; expanded trips = 60k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E58709-2474-42C8-983E-28890EBA3A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79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jpg"/><Relationship Id="rId1" Type="http://schemas.openxmlformats.org/officeDocument/2006/relationships/slideMaster" Target="../slideMasters/slideMaster8.xml"/><Relationship Id="rId4" Type="http://schemas.openxmlformats.org/officeDocument/2006/relationships/image" Target="../media/image15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hyperlink" Target="mailto:avalenti@camsys.com" TargetMode="External"/><Relationship Id="rId2" Type="http://schemas.openxmlformats.org/officeDocument/2006/relationships/hyperlink" Target="https://camsys.sharepoint.com/:p:/s/MarketingCommunication/EdGUBoi2R2lCoveTg730c9wBsMqV773CyyRkiSevv1ZpVw?e=jXisAq" TargetMode="External"/><Relationship Id="rId1" Type="http://schemas.openxmlformats.org/officeDocument/2006/relationships/slideMaster" Target="../slideMasters/slideMaster8.xml"/><Relationship Id="rId4" Type="http://schemas.openxmlformats.org/officeDocument/2006/relationships/hyperlink" Target="mailto:anunez@camsys.com" TargetMode="Externa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jpg"/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Master" Target="../slideMasters/slideMaster9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7F0098-89F1-4E2C-8C3E-FA0979A373BA}"/>
              </a:ext>
            </a:extLst>
          </p:cNvPr>
          <p:cNvSpPr/>
          <p:nvPr/>
        </p:nvSpPr>
        <p:spPr>
          <a:xfrm>
            <a:off x="6587949" y="0"/>
            <a:ext cx="56040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5" name="Picture 14" descr="A picture containing building, fabric&#10;&#10;Description automatically generated">
            <a:extLst>
              <a:ext uri="{FF2B5EF4-FFF2-40B4-BE49-F238E27FC236}">
                <a16:creationId xmlns:a16="http://schemas.microsoft.com/office/drawing/2014/main" id="{9992723F-C5ED-46E8-A2C3-7A5E955587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65" r="5428"/>
          <a:stretch/>
        </p:blipFill>
        <p:spPr>
          <a:xfrm>
            <a:off x="6587765" y="1"/>
            <a:ext cx="5617945" cy="7043583"/>
          </a:xfrm>
          <a:prstGeom prst="rect">
            <a:avLst/>
          </a:prstGeom>
        </p:spPr>
      </p:pic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3D2E48-A9E1-4DF3-9E09-A90AD519036C}"/>
              </a:ext>
            </a:extLst>
          </p:cNvPr>
          <p:cNvSpPr/>
          <p:nvPr/>
        </p:nvSpPr>
        <p:spPr>
          <a:xfrm>
            <a:off x="6574055" y="0"/>
            <a:ext cx="5617945" cy="6865958"/>
          </a:xfrm>
          <a:prstGeom prst="rect">
            <a:avLst/>
          </a:prstGeom>
          <a:gradFill>
            <a:gsLst>
              <a:gs pos="0">
                <a:schemeClr val="accent5">
                  <a:alpha val="80000"/>
                </a:schemeClr>
              </a:gs>
              <a:gs pos="75000">
                <a:srgbClr val="1C93D1">
                  <a:alpha val="95000"/>
                </a:srgbClr>
              </a:gs>
              <a:gs pos="100000">
                <a:schemeClr val="accent5">
                  <a:alpha val="80000"/>
                </a:schemeClr>
              </a:gs>
              <a:gs pos="25000">
                <a:srgbClr val="1C93D1">
                  <a:alpha val="95000"/>
                </a:srgbClr>
              </a:gs>
              <a:gs pos="5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2" name="Picture 11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37CF2C39-C41C-4ABC-9A57-6561FCD690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769" y="2464886"/>
            <a:ext cx="4229218" cy="19441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87527A-1094-4EE5-9676-E736EA8BD4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4"/>
            <a:ext cx="12192000" cy="6854572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1342" y="541217"/>
            <a:ext cx="7253516" cy="192123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21342" y="2630783"/>
            <a:ext cx="7253516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340" y="3666045"/>
            <a:ext cx="6977746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1340" y="5207194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21342" y="4783333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John Gliebe, 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341" y="3373508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341" y="4491643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1343" y="6342744"/>
            <a:ext cx="2169161" cy="515257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520560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5015820"/>
            <a:ext cx="12192000" cy="1249249"/>
          </a:xfrm>
          <a:solidFill>
            <a:schemeClr val="accent5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377" y="100922"/>
            <a:ext cx="11491243" cy="4813301"/>
          </a:xfrm>
        </p:spPr>
        <p:txBody>
          <a:bodyPr/>
          <a:lstStyle>
            <a:lvl1pPr marL="0" indent="0" algn="ctr">
              <a:spcBef>
                <a:spcPts val="1801"/>
              </a:spcBef>
              <a:buNone/>
              <a:defRPr/>
            </a:lvl1pPr>
          </a:lstStyle>
          <a:p>
            <a:pPr lvl="0"/>
            <a:r>
              <a:rPr lang="en-US"/>
              <a:t>Click icon below to add graphic or chart</a:t>
            </a:r>
          </a:p>
        </p:txBody>
      </p:sp>
    </p:spTree>
    <p:extLst>
      <p:ext uri="{BB962C8B-B14F-4D97-AF65-F5344CB8AC3E}">
        <p14:creationId xmlns:p14="http://schemas.microsoft.com/office/powerpoint/2010/main" val="359210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D55A-CA71-4F9C-B49C-062784059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682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379" y="1363663"/>
            <a:ext cx="5644021" cy="481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63663"/>
            <a:ext cx="5644021" cy="481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759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32085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VerticalSpac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1A7628-4432-44D9-AF88-AFE09D037195}"/>
              </a:ext>
            </a:extLst>
          </p:cNvPr>
          <p:cNvSpPr/>
          <p:nvPr/>
        </p:nvSpPr>
        <p:spPr>
          <a:xfrm>
            <a:off x="6850743" y="6350"/>
            <a:ext cx="5337678" cy="685800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lumOff val="10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8" name="Parallelogram 18">
            <a:extLst>
              <a:ext uri="{FF2B5EF4-FFF2-40B4-BE49-F238E27FC236}">
                <a16:creationId xmlns:a16="http://schemas.microsoft.com/office/drawing/2014/main" id="{77994265-17B1-4272-B075-5CF6ABFB1907}"/>
              </a:ext>
            </a:extLst>
          </p:cNvPr>
          <p:cNvSpPr/>
          <p:nvPr/>
        </p:nvSpPr>
        <p:spPr>
          <a:xfrm>
            <a:off x="-10326" y="3175"/>
            <a:ext cx="8468528" cy="6858000"/>
          </a:xfrm>
          <a:custGeom>
            <a:avLst/>
            <a:gdLst>
              <a:gd name="connsiteX0" fmla="*/ 0 w 9822544"/>
              <a:gd name="connsiteY0" fmla="*/ 6858000 h 6858000"/>
              <a:gd name="connsiteX1" fmla="*/ 1322634 w 9822544"/>
              <a:gd name="connsiteY1" fmla="*/ 0 h 6858000"/>
              <a:gd name="connsiteX2" fmla="*/ 9822544 w 9822544"/>
              <a:gd name="connsiteY2" fmla="*/ 0 h 6858000"/>
              <a:gd name="connsiteX3" fmla="*/ 8499910 w 9822544"/>
              <a:gd name="connsiteY3" fmla="*/ 6858000 h 6858000"/>
              <a:gd name="connsiteX4" fmla="*/ 0 w 9822544"/>
              <a:gd name="connsiteY4" fmla="*/ 6858000 h 6858000"/>
              <a:gd name="connsiteX0" fmla="*/ 31382 w 8499910"/>
              <a:gd name="connsiteY0" fmla="*/ 6858000 h 6858000"/>
              <a:gd name="connsiteX1" fmla="*/ 0 w 8499910"/>
              <a:gd name="connsiteY1" fmla="*/ 0 h 6858000"/>
              <a:gd name="connsiteX2" fmla="*/ 8499910 w 8499910"/>
              <a:gd name="connsiteY2" fmla="*/ 0 h 6858000"/>
              <a:gd name="connsiteX3" fmla="*/ 7177276 w 8499910"/>
              <a:gd name="connsiteY3" fmla="*/ 6858000 h 6858000"/>
              <a:gd name="connsiteX4" fmla="*/ 31382 w 8499910"/>
              <a:gd name="connsiteY4" fmla="*/ 6858000 h 6858000"/>
              <a:gd name="connsiteX0" fmla="*/ 0 w 8468528"/>
              <a:gd name="connsiteY0" fmla="*/ 6858000 h 6858000"/>
              <a:gd name="connsiteX1" fmla="*/ 3124 w 8468528"/>
              <a:gd name="connsiteY1" fmla="*/ 8626 h 6858000"/>
              <a:gd name="connsiteX2" fmla="*/ 8468528 w 8468528"/>
              <a:gd name="connsiteY2" fmla="*/ 0 h 6858000"/>
              <a:gd name="connsiteX3" fmla="*/ 7145894 w 8468528"/>
              <a:gd name="connsiteY3" fmla="*/ 6858000 h 6858000"/>
              <a:gd name="connsiteX4" fmla="*/ 0 w 846852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528" h="6858000">
                <a:moveTo>
                  <a:pt x="0" y="6858000"/>
                </a:moveTo>
                <a:cubicBezTo>
                  <a:pt x="1041" y="4574875"/>
                  <a:pt x="2083" y="2291751"/>
                  <a:pt x="3124" y="8626"/>
                </a:cubicBezTo>
                <a:lnTo>
                  <a:pt x="8468528" y="0"/>
                </a:lnTo>
                <a:lnTo>
                  <a:pt x="714589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>
                  <a:lumMod val="0"/>
                  <a:lumOff val="10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0" i="0" u="none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706C5-89A5-46E1-917C-62340C0E1EAB}"/>
              </a:ext>
            </a:extLst>
          </p:cNvPr>
          <p:cNvSpPr/>
          <p:nvPr/>
        </p:nvSpPr>
        <p:spPr>
          <a:xfrm rot="16200000">
            <a:off x="-2563710" y="2563709"/>
            <a:ext cx="6264070" cy="1136649"/>
          </a:xfrm>
          <a:prstGeom prst="rect">
            <a:avLst/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9B68015-33FE-4B1B-88A2-5365B7BB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89" y="93447"/>
            <a:ext cx="978256" cy="347825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070947-B5E9-4FE0-A867-B0129D5D58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36651" y="-2553"/>
            <a:ext cx="11055349" cy="400050"/>
          </a:xfrm>
          <a:solidFill>
            <a:schemeClr val="tx2">
              <a:lumMod val="20000"/>
              <a:lumOff val="80000"/>
              <a:alpha val="50000"/>
            </a:schemeClr>
          </a:solidFill>
        </p:spPr>
        <p:txBody>
          <a:bodyPr tIns="36576" bIns="0" anchor="ctr">
            <a:normAutofit/>
          </a:bodyPr>
          <a:lstStyle>
            <a:lvl1pPr marL="0" indent="0">
              <a:buNone/>
              <a:defRPr sz="2000"/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379AFC-C90B-448A-9B82-6C6B896FE5DF}"/>
              </a:ext>
            </a:extLst>
          </p:cNvPr>
          <p:cNvSpPr/>
          <p:nvPr/>
        </p:nvSpPr>
        <p:spPr>
          <a:xfrm>
            <a:off x="-2" y="6264067"/>
            <a:ext cx="1136651" cy="594360"/>
          </a:xfrm>
          <a:custGeom>
            <a:avLst/>
            <a:gdLst>
              <a:gd name="connsiteX0" fmla="*/ 0 w 1172782"/>
              <a:gd name="connsiteY0" fmla="*/ 0 h 594360"/>
              <a:gd name="connsiteX1" fmla="*/ 1172782 w 1172782"/>
              <a:gd name="connsiteY1" fmla="*/ 0 h 594360"/>
              <a:gd name="connsiteX2" fmla="*/ 1105156 w 1172782"/>
              <a:gd name="connsiteY2" fmla="*/ 594360 h 594360"/>
              <a:gd name="connsiteX3" fmla="*/ 0 w 1172782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82" h="594360">
                <a:moveTo>
                  <a:pt x="0" y="0"/>
                </a:moveTo>
                <a:lnTo>
                  <a:pt x="1172782" y="0"/>
                </a:lnTo>
                <a:lnTo>
                  <a:pt x="1105156" y="594360"/>
                </a:lnTo>
                <a:lnTo>
                  <a:pt x="0" y="594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B1C49-4EC4-445F-814F-A875533F3ED5}"/>
              </a:ext>
            </a:extLst>
          </p:cNvPr>
          <p:cNvSpPr txBox="1"/>
          <p:nvPr/>
        </p:nvSpPr>
        <p:spPr>
          <a:xfrm>
            <a:off x="3" y="642260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b="1" smtClean="0">
                <a:solidFill>
                  <a:schemeClr val="bg1"/>
                </a:solidFill>
              </a:rPr>
              <a:pPr algn="ctr"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759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AB480-39E5-4CBB-B074-A2FDD2AA5EA2}"/>
              </a:ext>
            </a:extLst>
          </p:cNvPr>
          <p:cNvSpPr/>
          <p:nvPr/>
        </p:nvSpPr>
        <p:spPr>
          <a:xfrm>
            <a:off x="0" y="1"/>
            <a:ext cx="12192000" cy="6854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63791C39-104B-4027-9259-EA691958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4573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9EA735-766D-48D7-956D-67E686F04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28" y="6405997"/>
            <a:ext cx="1993392" cy="3107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06450" y="2746249"/>
            <a:ext cx="10579100" cy="1362075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28357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DAB480-39E5-4CBB-B074-A2FDD2AA5EA2}"/>
              </a:ext>
            </a:extLst>
          </p:cNvPr>
          <p:cNvSpPr/>
          <p:nvPr/>
        </p:nvSpPr>
        <p:spPr>
          <a:xfrm>
            <a:off x="0" y="1"/>
            <a:ext cx="12192000" cy="6854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791C39-104B-4027-9259-EA691958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713"/>
            <a:ext cx="12192000" cy="685457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9EA735-766D-48D7-956D-67E686F04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228" y="6405997"/>
            <a:ext cx="1993392" cy="310762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73100" y="2522819"/>
            <a:ext cx="4800601" cy="1362075"/>
          </a:xfr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Divider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308CA5-97AE-4740-B538-18F4169D98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3337" y="696786"/>
            <a:ext cx="5465764" cy="5461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/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2468279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948BD7-3A58-53C2-2792-8FDF41C416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"/>
            <a:ext cx="12188953" cy="6857999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1" y="137161"/>
            <a:ext cx="6383758" cy="1912091"/>
          </a:xfrm>
        </p:spPr>
        <p:txBody>
          <a:bodyPr anchor="b">
            <a:normAutofit/>
          </a:bodyPr>
          <a:lstStyle>
            <a:lvl1pPr algn="l">
              <a:defRPr sz="380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2" y="2049251"/>
            <a:ext cx="5286025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9" indent="0" algn="ctr">
              <a:buNone/>
              <a:defRPr sz="1500"/>
            </a:lvl2pPr>
            <a:lvl3pPr marL="685818" indent="0" algn="ctr">
              <a:buNone/>
              <a:defRPr sz="1349"/>
            </a:lvl3pPr>
            <a:lvl4pPr marL="1028726" indent="0" algn="ctr">
              <a:buNone/>
              <a:defRPr sz="1200"/>
            </a:lvl4pPr>
            <a:lvl5pPr marL="1371635" indent="0" algn="ctr">
              <a:buNone/>
              <a:defRPr sz="1200"/>
            </a:lvl5pPr>
            <a:lvl6pPr marL="1714542" indent="0" algn="ctr">
              <a:buNone/>
              <a:defRPr sz="1200"/>
            </a:lvl6pPr>
            <a:lvl7pPr marL="2057453" indent="0" algn="ctr">
              <a:buNone/>
              <a:defRPr sz="1200"/>
            </a:lvl7pPr>
            <a:lvl8pPr marL="2400361" indent="0" algn="ctr">
              <a:buNone/>
              <a:defRPr sz="1200"/>
            </a:lvl8pPr>
            <a:lvl9pPr marL="274326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2989363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4203" y="4324805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4201" y="3900944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2696827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4204" y="3609254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chemeClr val="bg1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5493049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8355963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7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4" y="5461122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5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2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5BDD2-504B-9D6D-10F8-5EE807FF6C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"/>
            <a:ext cx="121889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328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7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4" y="5461122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5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2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6094412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</p:spTree>
    <p:extLst>
      <p:ext uri="{BB962C8B-B14F-4D97-AF65-F5344CB8AC3E}">
        <p14:creationId xmlns:p14="http://schemas.microsoft.com/office/powerpoint/2010/main" val="249283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C7F0098-89F1-4E2C-8C3E-FA0979A373BA}"/>
              </a:ext>
            </a:extLst>
          </p:cNvPr>
          <p:cNvSpPr/>
          <p:nvPr/>
        </p:nvSpPr>
        <p:spPr>
          <a:xfrm>
            <a:off x="6587949" y="0"/>
            <a:ext cx="56040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118E-EBE2-4623-967A-3332F79E65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31476" y="1"/>
            <a:ext cx="5160526" cy="6857999"/>
          </a:xfrm>
          <a:custGeom>
            <a:avLst/>
            <a:gdLst>
              <a:gd name="connsiteX0" fmla="*/ 0 w 5239657"/>
              <a:gd name="connsiteY0" fmla="*/ 0 h 6857999"/>
              <a:gd name="connsiteX1" fmla="*/ 5239657 w 5239657"/>
              <a:gd name="connsiteY1" fmla="*/ 0 h 6857999"/>
              <a:gd name="connsiteX2" fmla="*/ 5239657 w 5239657"/>
              <a:gd name="connsiteY2" fmla="*/ 6857999 h 6857999"/>
              <a:gd name="connsiteX3" fmla="*/ 0 w 5239657"/>
              <a:gd name="connsiteY3" fmla="*/ 6857999 h 6857999"/>
              <a:gd name="connsiteX4" fmla="*/ 0 w 5239657"/>
              <a:gd name="connsiteY4" fmla="*/ 0 h 6857999"/>
              <a:gd name="connsiteX0" fmla="*/ 870439 w 5239657"/>
              <a:gd name="connsiteY0" fmla="*/ 0 h 6857999"/>
              <a:gd name="connsiteX1" fmla="*/ 5239657 w 5239657"/>
              <a:gd name="connsiteY1" fmla="*/ 0 h 6857999"/>
              <a:gd name="connsiteX2" fmla="*/ 5239657 w 5239657"/>
              <a:gd name="connsiteY2" fmla="*/ 6857999 h 6857999"/>
              <a:gd name="connsiteX3" fmla="*/ 0 w 5239657"/>
              <a:gd name="connsiteY3" fmla="*/ 6857999 h 6857999"/>
              <a:gd name="connsiteX4" fmla="*/ 870439 w 5239657"/>
              <a:gd name="connsiteY4" fmla="*/ 0 h 6857999"/>
              <a:gd name="connsiteX0" fmla="*/ 791308 w 5160526"/>
              <a:gd name="connsiteY0" fmla="*/ 0 h 6857999"/>
              <a:gd name="connsiteX1" fmla="*/ 5160526 w 5160526"/>
              <a:gd name="connsiteY1" fmla="*/ 0 h 6857999"/>
              <a:gd name="connsiteX2" fmla="*/ 5160526 w 5160526"/>
              <a:gd name="connsiteY2" fmla="*/ 6857999 h 6857999"/>
              <a:gd name="connsiteX3" fmla="*/ 0 w 5160526"/>
              <a:gd name="connsiteY3" fmla="*/ 6857999 h 6857999"/>
              <a:gd name="connsiteX4" fmla="*/ 791308 w 5160526"/>
              <a:gd name="connsiteY4" fmla="*/ 0 h 6857999"/>
              <a:gd name="connsiteX0" fmla="*/ 781783 w 5160526"/>
              <a:gd name="connsiteY0" fmla="*/ 0 h 6857999"/>
              <a:gd name="connsiteX1" fmla="*/ 5160526 w 5160526"/>
              <a:gd name="connsiteY1" fmla="*/ 0 h 6857999"/>
              <a:gd name="connsiteX2" fmla="*/ 5160526 w 5160526"/>
              <a:gd name="connsiteY2" fmla="*/ 6857999 h 6857999"/>
              <a:gd name="connsiteX3" fmla="*/ 0 w 5160526"/>
              <a:gd name="connsiteY3" fmla="*/ 6857999 h 6857999"/>
              <a:gd name="connsiteX4" fmla="*/ 781783 w 5160526"/>
              <a:gd name="connsiteY4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0526" h="6857999">
                <a:moveTo>
                  <a:pt x="781783" y="0"/>
                </a:moveTo>
                <a:lnTo>
                  <a:pt x="5160526" y="0"/>
                </a:lnTo>
                <a:lnTo>
                  <a:pt x="5160526" y="6857999"/>
                </a:lnTo>
                <a:lnTo>
                  <a:pt x="0" y="6857999"/>
                </a:lnTo>
                <a:lnTo>
                  <a:pt x="781783" y="0"/>
                </a:lnTo>
                <a:close/>
              </a:path>
            </a:pathLst>
          </a:cu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icon below</a:t>
            </a:r>
            <a:br>
              <a:rPr lang="en-US"/>
            </a:br>
            <a:r>
              <a:rPr lang="en-US"/>
              <a:t>to add a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7527A-1094-4EE5-9676-E736EA8BD4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95"/>
          <a:stretch/>
        </p:blipFill>
        <p:spPr>
          <a:xfrm>
            <a:off x="1" y="1713"/>
            <a:ext cx="8162924" cy="6854572"/>
          </a:xfrm>
          <a:prstGeom prst="rect">
            <a:avLst/>
          </a:prstGeom>
          <a:effectLst/>
        </p:spPr>
      </p:pic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1342" y="1063272"/>
            <a:ext cx="7253516" cy="139918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21342" y="2630783"/>
            <a:ext cx="7253516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340" y="3666045"/>
            <a:ext cx="6977746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1340" y="5207194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342" y="4783333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341" y="3373508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1341" y="4491643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9669A10-15BF-4612-96F4-A112C7841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343" y="6342744"/>
            <a:ext cx="2169161" cy="515257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74F1175-CBFD-4EAE-B4EB-70FD5B9027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680" y="175876"/>
            <a:ext cx="4575058" cy="71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6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4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2" cy="3532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" y="1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4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6096652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AE0FCF-60F8-4FDF-9E89-73CC64CEE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33" y="5537567"/>
            <a:ext cx="3136452" cy="1134639"/>
          </a:xfrm>
          <a:prstGeom prst="rect">
            <a:avLst/>
          </a:prstGeom>
        </p:spPr>
      </p:pic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06F249E0-CF80-41A1-95F1-4ACCE2958D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213" y="0"/>
            <a:ext cx="6097790" cy="32824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3278574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516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2" cy="3532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3" y="1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4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12187767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78B1FD8-C2DA-4CEB-9D1F-F8B4B1D8C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72" y="5962147"/>
            <a:ext cx="5038469" cy="7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7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516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2" y="1323448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2669909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1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1" y="1676400"/>
            <a:ext cx="6305550" cy="4500563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1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4" y="6507584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256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1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1" y="1676400"/>
            <a:ext cx="6305550" cy="4500563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1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4" y="6507584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6987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6400"/>
            <a:ext cx="6305550" cy="4500563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0" y="6324502"/>
            <a:ext cx="2377440" cy="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755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76400"/>
            <a:ext cx="6305550" cy="4500563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199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0" y="6324502"/>
            <a:ext cx="2377440" cy="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322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op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62100"/>
            <a:ext cx="12192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2" y="1714500"/>
            <a:ext cx="11836400" cy="4445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B71EB0-5096-4B1F-BAC5-2E115986BB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6" indent="0" algn="ctr">
              <a:buNone/>
              <a:defRPr>
                <a:solidFill>
                  <a:schemeClr val="bg1"/>
                </a:solidFill>
              </a:defRPr>
            </a:lvl2pPr>
            <a:lvl3pPr marL="914411" indent="0" algn="ctr">
              <a:buNone/>
              <a:defRPr>
                <a:solidFill>
                  <a:schemeClr val="bg1"/>
                </a:solidFill>
              </a:defRPr>
            </a:lvl3pPr>
            <a:lvl4pPr marL="1201754" indent="0" algn="ctr">
              <a:buNone/>
              <a:defRPr>
                <a:solidFill>
                  <a:schemeClr val="bg1"/>
                </a:solidFill>
              </a:defRPr>
            </a:lvl4pPr>
            <a:lvl5pPr marL="1490682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</p:spTree>
    <p:extLst>
      <p:ext uri="{BB962C8B-B14F-4D97-AF65-F5344CB8AC3E}">
        <p14:creationId xmlns:p14="http://schemas.microsoft.com/office/powerpoint/2010/main" val="34105896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ttom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7EBD05-310F-414D-9493-F34AAB187542}"/>
              </a:ext>
            </a:extLst>
          </p:cNvPr>
          <p:cNvSpPr/>
          <p:nvPr/>
        </p:nvSpPr>
        <p:spPr>
          <a:xfrm>
            <a:off x="0" y="6090919"/>
            <a:ext cx="12192000" cy="778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2" y="83820"/>
            <a:ext cx="11836400" cy="43764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3BCBEB-8591-4481-ADC7-868721BE5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0" y="6324502"/>
            <a:ext cx="2377440" cy="371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EF7542-4D9A-469B-BB20-ECEA966E83FC}"/>
              </a:ext>
            </a:extLst>
          </p:cNvPr>
          <p:cNvSpPr txBox="1"/>
          <p:nvPr/>
        </p:nvSpPr>
        <p:spPr>
          <a:xfrm>
            <a:off x="675924" y="6507584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E39CE08-264B-464C-BB4B-F827956CF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9740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6" indent="0" algn="ctr">
              <a:buNone/>
              <a:defRPr>
                <a:solidFill>
                  <a:schemeClr val="bg1"/>
                </a:solidFill>
              </a:defRPr>
            </a:lvl2pPr>
            <a:lvl3pPr marL="914411" indent="0" algn="ctr">
              <a:buNone/>
              <a:defRPr>
                <a:solidFill>
                  <a:schemeClr val="bg1"/>
                </a:solidFill>
              </a:defRPr>
            </a:lvl3pPr>
            <a:lvl4pPr marL="1201754" indent="0" algn="ctr">
              <a:buNone/>
              <a:defRPr>
                <a:solidFill>
                  <a:schemeClr val="bg1"/>
                </a:solidFill>
              </a:defRPr>
            </a:lvl4pPr>
            <a:lvl5pPr marL="1490682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51680"/>
            <a:ext cx="12192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41313526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Vertical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1A95E2-BDA8-4AA7-B306-08F70A879BBB}"/>
              </a:ext>
            </a:extLst>
          </p:cNvPr>
          <p:cNvGrpSpPr/>
          <p:nvPr/>
        </p:nvGrpSpPr>
        <p:grpSpPr>
          <a:xfrm>
            <a:off x="-11306" y="-22584"/>
            <a:ext cx="12214608" cy="6874235"/>
            <a:chOff x="-11306" y="-22585"/>
            <a:chExt cx="12214608" cy="687423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A8B5EAC-2B02-463C-8E19-98D1B16A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759980B-9EC0-49C2-8D9F-7C72F14B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7605CD7-B964-486D-B2BC-A5512DD43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8898B05-6873-45F3-8BFC-91ECF7ED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10AC5E0-DD28-4ADC-B65B-B8C9B5FB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F8E43B-2B89-4B06-A701-76A3724A7671}"/>
              </a:ext>
            </a:extLst>
          </p:cNvPr>
          <p:cNvSpPr/>
          <p:nvPr/>
        </p:nvSpPr>
        <p:spPr>
          <a:xfrm>
            <a:off x="3" y="0"/>
            <a:ext cx="121350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AB01C-B24F-4546-91D1-B3B79ADB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59" y="1"/>
            <a:ext cx="10949966" cy="37821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8565-087F-445F-ADF7-1D851CF4C3D5}"/>
              </a:ext>
            </a:extLst>
          </p:cNvPr>
          <p:cNvSpPr txBox="1"/>
          <p:nvPr/>
        </p:nvSpPr>
        <p:spPr>
          <a:xfrm>
            <a:off x="0" y="6507584"/>
            <a:ext cx="119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72D7A-6F1C-4E2B-9CE0-78B4E60E0F91}"/>
              </a:ext>
            </a:extLst>
          </p:cNvPr>
          <p:cNvSpPr/>
          <p:nvPr/>
        </p:nvSpPr>
        <p:spPr>
          <a:xfrm rot="5400000">
            <a:off x="-2209901" y="3406140"/>
            <a:ext cx="6858000" cy="45721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E31310-DD83-47B6-BA5B-72AEFAE4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19" y="89037"/>
            <a:ext cx="1012508" cy="3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21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FDF0A42-7EB0-4827-893B-21850F1F951A}"/>
              </a:ext>
            </a:extLst>
          </p:cNvPr>
          <p:cNvSpPr/>
          <p:nvPr/>
        </p:nvSpPr>
        <p:spPr>
          <a:xfrm>
            <a:off x="0" y="3740808"/>
            <a:ext cx="12192000" cy="3117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7F0098-89F1-4E2C-8C3E-FA0979A373BA}"/>
              </a:ext>
            </a:extLst>
          </p:cNvPr>
          <p:cNvSpPr/>
          <p:nvPr/>
        </p:nvSpPr>
        <p:spPr>
          <a:xfrm>
            <a:off x="1" y="1"/>
            <a:ext cx="12192002" cy="37980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6EB4A385-4226-435B-B3E0-D19E7590F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"/>
            <a:ext cx="12192000" cy="6855906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3118E-EBE2-4623-967A-3332F79E651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635087" y="5058390"/>
            <a:ext cx="5239657" cy="25687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the icon below</a:t>
            </a:r>
            <a:br>
              <a:rPr lang="en-US"/>
            </a:br>
            <a:r>
              <a:rPr lang="en-US"/>
              <a:t>to add a photo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1342" y="1063272"/>
            <a:ext cx="7253516" cy="1399183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21342" y="2630783"/>
            <a:ext cx="7253516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340" y="4303195"/>
            <a:ext cx="6977746" cy="751946"/>
          </a:xfrm>
        </p:spPr>
        <p:txBody>
          <a:bodyPr>
            <a:noAutofit/>
          </a:bodyPr>
          <a:lstStyle>
            <a:lvl1pPr marL="0" indent="0">
              <a:buNone/>
              <a:defRPr sz="2400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7474858" y="4697590"/>
            <a:ext cx="4409218" cy="1164001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74857" y="4303194"/>
            <a:ext cx="5113867" cy="39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21341" y="4010658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chemeClr val="accent5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74858" y="4010658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>
                <a:solidFill>
                  <a:schemeClr val="accent5"/>
                </a:solidFill>
              </a:rPr>
              <a:t>presented by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9669A10-15BF-4612-96F4-A112C78412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2888" y="6491287"/>
            <a:ext cx="2169161" cy="404813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3" name="Picture 22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C6FA4B0E-4A89-4A8C-B518-B7FF5C856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674" y="1038847"/>
            <a:ext cx="3821401" cy="175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29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1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66875"/>
            <a:ext cx="5156201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2" y="1323448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4" name="Group 13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3315323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2" y="1323448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322725259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808" y="6490355"/>
            <a:ext cx="885952" cy="365125"/>
          </a:xfrm>
          <a:prstGeom prst="rect">
            <a:avLst/>
          </a:prstGeom>
        </p:spPr>
        <p:txBody>
          <a:bodyPr/>
          <a:lstStyle/>
          <a:p>
            <a:fld id="{93DF7AB1-AE1E-4635-A997-2AFD5BDF6D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7805831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4" y="0"/>
            <a:ext cx="12192004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76079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37172-6019-4FD1-8F70-988050A33DDB}"/>
              </a:ext>
            </a:extLst>
          </p:cNvPr>
          <p:cNvSpPr/>
          <p:nvPr/>
        </p:nvSpPr>
        <p:spPr>
          <a:xfrm>
            <a:off x="3" y="2070100"/>
            <a:ext cx="12191998" cy="27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24100"/>
          </a:xfrm>
          <a:noFill/>
        </p:spPr>
        <p:txBody>
          <a:bodyPr anchor="ctr">
            <a:normAutofit/>
          </a:bodyPr>
          <a:lstStyle>
            <a:lvl1pPr algn="ctr">
              <a:defRPr sz="5401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D3D4D8-D1C0-4ACB-8D55-1ADB41EDEE7B}"/>
              </a:ext>
            </a:extLst>
          </p:cNvPr>
          <p:cNvSpPr txBox="1"/>
          <p:nvPr/>
        </p:nvSpPr>
        <p:spPr>
          <a:xfrm>
            <a:off x="3609970" y="2069560"/>
            <a:ext cx="49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335D7-163A-451F-839D-7377538DB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74" y="2816690"/>
            <a:ext cx="4972052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46553-D564-48E1-81AC-028E39C1E30C}"/>
              </a:ext>
            </a:extLst>
          </p:cNvPr>
          <p:cNvCxnSpPr>
            <a:cxnSpLocks/>
          </p:cNvCxnSpPr>
          <p:nvPr/>
        </p:nvCxnSpPr>
        <p:spPr>
          <a:xfrm>
            <a:off x="3702192" y="258896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298B2E-790B-4FFB-8323-E0298CEA5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971" y="3186017"/>
            <a:ext cx="4972050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01E0B-2E36-45F4-9313-3180211FEE87}"/>
              </a:ext>
            </a:extLst>
          </p:cNvPr>
          <p:cNvCxnSpPr>
            <a:cxnSpLocks/>
          </p:cNvCxnSpPr>
          <p:nvPr/>
        </p:nvCxnSpPr>
        <p:spPr>
          <a:xfrm>
            <a:off x="3702192" y="377641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733AC49-2047-4A44-864D-4F45F6F42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978" y="3978934"/>
            <a:ext cx="4972052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E6146BF-C401-4B4E-B8AC-67F889BA5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975" y="4348261"/>
            <a:ext cx="4972050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CF1E73-7FCE-44AB-84CC-E14A6AF2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74" y="2385282"/>
            <a:ext cx="2108201" cy="2108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A19D4AA-9885-486B-AA7F-368B40E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641" y="2372868"/>
            <a:ext cx="2204101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265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0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2" y="42838"/>
            <a:ext cx="5745621" cy="961054"/>
          </a:xfrm>
        </p:spPr>
        <p:txBody>
          <a:bodyPr anchor="b"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21F8F5-125F-44B4-ABD4-71421E82DA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0964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</p:spTree>
    <p:extLst>
      <p:ext uri="{BB962C8B-B14F-4D97-AF65-F5344CB8AC3E}">
        <p14:creationId xmlns:p14="http://schemas.microsoft.com/office/powerpoint/2010/main" val="395654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221342" y="541217"/>
            <a:ext cx="7253516" cy="192123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221342" y="2630783"/>
            <a:ext cx="7253516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221340" y="3666045"/>
            <a:ext cx="6977746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1340" y="5207194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21343" y="6342744"/>
            <a:ext cx="2169161" cy="515257"/>
          </a:xfrm>
        </p:spPr>
        <p:txBody>
          <a:bodyPr anchor="ctr">
            <a:noAutofit/>
          </a:bodyPr>
          <a:lstStyle>
            <a:lvl1pPr marL="0" indent="0">
              <a:buNone/>
              <a:defRPr sz="16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718123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4"/>
            <a:ext cx="10383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3509242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5BDD2-504B-9D6D-10F8-5EE807FF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"/>
            <a:ext cx="121889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779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39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20813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51224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83412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0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2" y="42838"/>
            <a:ext cx="5745621" cy="961054"/>
          </a:xfrm>
        </p:spPr>
        <p:txBody>
          <a:bodyPr anchor="b"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21F8F5-125F-44B4-ABD4-71421E82DA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0964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</p:spTree>
    <p:extLst>
      <p:ext uri="{BB962C8B-B14F-4D97-AF65-F5344CB8AC3E}">
        <p14:creationId xmlns:p14="http://schemas.microsoft.com/office/powerpoint/2010/main" val="7590696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3352800"/>
            <a:ext cx="12208489" cy="35052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4" y="5461122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5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2"/>
            <a:ext cx="5303531" cy="25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49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2" y="1328014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32391281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271"/>
            <a:ext cx="10744201" cy="1192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1626"/>
            <a:ext cx="5156201" cy="460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571626"/>
            <a:ext cx="5156201" cy="460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2" y="1328014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40931180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2" y="1328014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240518307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808" y="6490355"/>
            <a:ext cx="885952" cy="365125"/>
          </a:xfrm>
          <a:prstGeom prst="rect">
            <a:avLst/>
          </a:prstGeom>
        </p:spPr>
        <p:txBody>
          <a:bodyPr/>
          <a:lstStyle/>
          <a:p>
            <a:fld id="{6EFA8406-D672-4E03-9ABF-F4A7E3A351AA}" type="slidenum">
              <a:rPr lang="en-US" smtClean="0">
                <a:solidFill>
                  <a:srgbClr val="FFFFFF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FF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161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4" y="0"/>
            <a:ext cx="12192004" cy="6858000"/>
            <a:chOff x="-2" y="0"/>
            <a:chExt cx="9144002" cy="6858000"/>
          </a:xfrm>
        </p:grpSpPr>
        <p:sp>
          <p:nvSpPr>
            <p:cNvPr id="10" name="Rectangle 9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42850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5BDD2-504B-9D6D-10F8-5EE807FF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"/>
            <a:ext cx="121889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82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27AEAC00-E203-4F65-928A-8AFEFE2C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0"/>
            <a:ext cx="12192000" cy="6852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8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2838"/>
            <a:ext cx="5745621" cy="961054"/>
          </a:xfrm>
        </p:spPr>
        <p:txBody>
          <a:bodyPr anchor="b"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E57C057-729B-4B66-965A-EA9108CA61B4}"/>
              </a:ext>
            </a:extLst>
          </p:cNvPr>
          <p:cNvSpPr/>
          <p:nvPr/>
        </p:nvSpPr>
        <p:spPr>
          <a:xfrm>
            <a:off x="1011216" y="6264067"/>
            <a:ext cx="11190272" cy="597732"/>
          </a:xfrm>
          <a:custGeom>
            <a:avLst/>
            <a:gdLst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230753 w 11380186"/>
              <a:gd name="connsiteY3" fmla="*/ 597732 h 597732"/>
              <a:gd name="connsiteX4" fmla="*/ 0 w 11380186"/>
              <a:gd name="connsiteY4" fmla="*/ 597732 h 597732"/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190272 w 11380186"/>
              <a:gd name="connsiteY3" fmla="*/ 597732 h 597732"/>
              <a:gd name="connsiteX4" fmla="*/ 0 w 11380186"/>
              <a:gd name="connsiteY4" fmla="*/ 597732 h 597732"/>
              <a:gd name="connsiteX0" fmla="*/ 0 w 11190272"/>
              <a:gd name="connsiteY0" fmla="*/ 597732 h 597732"/>
              <a:gd name="connsiteX1" fmla="*/ 149433 w 11190272"/>
              <a:gd name="connsiteY1" fmla="*/ 0 h 597732"/>
              <a:gd name="connsiteX2" fmla="*/ 11187305 w 11190272"/>
              <a:gd name="connsiteY2" fmla="*/ 0 h 597732"/>
              <a:gd name="connsiteX3" fmla="*/ 11190272 w 11190272"/>
              <a:gd name="connsiteY3" fmla="*/ 597732 h 597732"/>
              <a:gd name="connsiteX4" fmla="*/ 0 w 11190272"/>
              <a:gd name="connsiteY4" fmla="*/ 597732 h 5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272" h="597732">
                <a:moveTo>
                  <a:pt x="0" y="597732"/>
                </a:moveTo>
                <a:lnTo>
                  <a:pt x="149433" y="0"/>
                </a:lnTo>
                <a:lnTo>
                  <a:pt x="11187305" y="0"/>
                </a:lnTo>
                <a:lnTo>
                  <a:pt x="11190272" y="597732"/>
                </a:lnTo>
                <a:lnTo>
                  <a:pt x="0" y="59773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580624-189D-4690-964B-C3EDFC9B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55" y="6405457"/>
            <a:ext cx="1996866" cy="31130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E466D3-57D1-4592-8559-48324DFE03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12800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F4DCA1D-4C07-4B04-AFC8-96DD5358B54E}"/>
              </a:ext>
            </a:extLst>
          </p:cNvPr>
          <p:cNvSpPr/>
          <p:nvPr/>
        </p:nvSpPr>
        <p:spPr>
          <a:xfrm>
            <a:off x="-2" y="6264067"/>
            <a:ext cx="1172782" cy="594360"/>
          </a:xfrm>
          <a:custGeom>
            <a:avLst/>
            <a:gdLst>
              <a:gd name="connsiteX0" fmla="*/ 0 w 1172782"/>
              <a:gd name="connsiteY0" fmla="*/ 0 h 594360"/>
              <a:gd name="connsiteX1" fmla="*/ 1172782 w 1172782"/>
              <a:gd name="connsiteY1" fmla="*/ 0 h 594360"/>
              <a:gd name="connsiteX2" fmla="*/ 1105156 w 1172782"/>
              <a:gd name="connsiteY2" fmla="*/ 594360 h 594360"/>
              <a:gd name="connsiteX3" fmla="*/ 0 w 1172782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82" h="594360">
                <a:moveTo>
                  <a:pt x="0" y="0"/>
                </a:moveTo>
                <a:lnTo>
                  <a:pt x="1172782" y="0"/>
                </a:lnTo>
                <a:lnTo>
                  <a:pt x="1105156" y="594360"/>
                </a:lnTo>
                <a:lnTo>
                  <a:pt x="0" y="594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18E9E-4E09-402A-886D-123B98085D1C}"/>
              </a:ext>
            </a:extLst>
          </p:cNvPr>
          <p:cNvSpPr txBox="1"/>
          <p:nvPr/>
        </p:nvSpPr>
        <p:spPr>
          <a:xfrm>
            <a:off x="350379" y="6422608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123B50A-269E-4CEA-B042-34E83D64DBCC}" type="slidenum">
              <a:rPr lang="en-US" sz="12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1212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0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2" y="42838"/>
            <a:ext cx="5745621" cy="961054"/>
          </a:xfrm>
        </p:spPr>
        <p:txBody>
          <a:bodyPr anchor="b"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21F8F5-125F-44B4-ABD4-71421E82DA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0964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</p:spTree>
    <p:extLst>
      <p:ext uri="{BB962C8B-B14F-4D97-AF65-F5344CB8AC3E}">
        <p14:creationId xmlns:p14="http://schemas.microsoft.com/office/powerpoint/2010/main" val="41721913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4"/>
            <a:ext cx="10383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10666692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E5BDD2-504B-9D6D-10F8-5EE807FF6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"/>
            <a:ext cx="121889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576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92656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1074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8140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0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2" y="42838"/>
            <a:ext cx="5745621" cy="961054"/>
          </a:xfrm>
        </p:spPr>
        <p:txBody>
          <a:bodyPr anchor="b"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21F8F5-125F-44B4-ABD4-71421E82DA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0964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</p:spTree>
    <p:extLst>
      <p:ext uri="{BB962C8B-B14F-4D97-AF65-F5344CB8AC3E}">
        <p14:creationId xmlns:p14="http://schemas.microsoft.com/office/powerpoint/2010/main" val="32786859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4"/>
            <a:ext cx="10383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24068148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4"/>
            <a:ext cx="103834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371613334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3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4231" y="3378226"/>
            <a:ext cx="12188420" cy="3566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199" y="3286125"/>
            <a:ext cx="10083801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1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4" indent="0" algn="ctr">
              <a:buNone/>
              <a:defRPr sz="1500"/>
            </a:lvl2pPr>
            <a:lvl3pPr marL="685809" indent="0" algn="ctr">
              <a:buNone/>
              <a:defRPr sz="1349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7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2"/>
            <a:ext cx="5139268" cy="751946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8" cy="431800"/>
          </a:xfrm>
        </p:spPr>
        <p:txBody>
          <a:bodyPr>
            <a:noAutofit/>
          </a:bodyPr>
          <a:lstStyle>
            <a:lvl1pPr marL="0" indent="0">
              <a:buNone/>
              <a:defRPr sz="1801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4" y="5461122"/>
            <a:ext cx="511386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5"/>
            <a:ext cx="1957392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chemeClr val="bg1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1" cy="307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1" b="1" i="1" dirty="0">
                <a:solidFill>
                  <a:schemeClr val="bg1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7"/>
            <a:ext cx="5139268" cy="349735"/>
          </a:xfrm>
        </p:spPr>
        <p:txBody>
          <a:bodyPr>
            <a:noAutofit/>
          </a:bodyPr>
          <a:lstStyle>
            <a:lvl1pPr marL="0" indent="0">
              <a:buNone/>
              <a:defRPr sz="1401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2" y="5862638"/>
            <a:ext cx="5801785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2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7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F3D313-222C-06E8-A91F-ED900062B2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1"/>
            <a:ext cx="1218895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342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EAC00-E203-4F65-928A-8AFEFE2C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0" y="2570"/>
            <a:ext cx="12186583" cy="6852860"/>
          </a:xfrm>
          <a:prstGeom prst="rect">
            <a:avLst/>
          </a:prstGeom>
        </p:spPr>
      </p:pic>
      <p:sp>
        <p:nvSpPr>
          <p:cNvPr id="4" name="Parallelogram 5">
            <a:extLst>
              <a:ext uri="{FF2B5EF4-FFF2-40B4-BE49-F238E27FC236}">
                <a16:creationId xmlns:a16="http://schemas.microsoft.com/office/drawing/2014/main" id="{FA336F5E-34DD-4E5C-9EE3-0AE4C01DC78F}"/>
              </a:ext>
            </a:extLst>
          </p:cNvPr>
          <p:cNvSpPr/>
          <p:nvPr/>
        </p:nvSpPr>
        <p:spPr>
          <a:xfrm>
            <a:off x="1011216" y="6264067"/>
            <a:ext cx="11190272" cy="597732"/>
          </a:xfrm>
          <a:custGeom>
            <a:avLst/>
            <a:gdLst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230753 w 11380186"/>
              <a:gd name="connsiteY3" fmla="*/ 597732 h 597732"/>
              <a:gd name="connsiteX4" fmla="*/ 0 w 11380186"/>
              <a:gd name="connsiteY4" fmla="*/ 597732 h 597732"/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190272 w 11380186"/>
              <a:gd name="connsiteY3" fmla="*/ 597732 h 597732"/>
              <a:gd name="connsiteX4" fmla="*/ 0 w 11380186"/>
              <a:gd name="connsiteY4" fmla="*/ 597732 h 597732"/>
              <a:gd name="connsiteX0" fmla="*/ 0 w 11190272"/>
              <a:gd name="connsiteY0" fmla="*/ 597732 h 597732"/>
              <a:gd name="connsiteX1" fmla="*/ 149433 w 11190272"/>
              <a:gd name="connsiteY1" fmla="*/ 0 h 597732"/>
              <a:gd name="connsiteX2" fmla="*/ 11187305 w 11190272"/>
              <a:gd name="connsiteY2" fmla="*/ 0 h 597732"/>
              <a:gd name="connsiteX3" fmla="*/ 11190272 w 11190272"/>
              <a:gd name="connsiteY3" fmla="*/ 597732 h 597732"/>
              <a:gd name="connsiteX4" fmla="*/ 0 w 11190272"/>
              <a:gd name="connsiteY4" fmla="*/ 597732 h 5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272" h="597732">
                <a:moveTo>
                  <a:pt x="0" y="597732"/>
                </a:moveTo>
                <a:lnTo>
                  <a:pt x="149433" y="0"/>
                </a:lnTo>
                <a:lnTo>
                  <a:pt x="11187305" y="0"/>
                </a:lnTo>
                <a:lnTo>
                  <a:pt x="11190272" y="597732"/>
                </a:lnTo>
                <a:lnTo>
                  <a:pt x="0" y="59773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8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42838"/>
            <a:ext cx="5745621" cy="961054"/>
          </a:xfrm>
        </p:spPr>
        <p:txBody>
          <a:bodyPr anchor="b"/>
          <a:lstStyle>
            <a:lvl1pPr algn="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580624-189D-4690-964B-C3EDFC9B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55" y="6405457"/>
            <a:ext cx="1996866" cy="31130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EE466D3-57D1-4592-8559-48324DFE030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12800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BD9169-811F-4F93-8C4D-4CD99DD0084B}"/>
              </a:ext>
            </a:extLst>
          </p:cNvPr>
          <p:cNvSpPr/>
          <p:nvPr/>
        </p:nvSpPr>
        <p:spPr>
          <a:xfrm>
            <a:off x="-2" y="6264067"/>
            <a:ext cx="1172782" cy="594360"/>
          </a:xfrm>
          <a:custGeom>
            <a:avLst/>
            <a:gdLst>
              <a:gd name="connsiteX0" fmla="*/ 0 w 1172782"/>
              <a:gd name="connsiteY0" fmla="*/ 0 h 594360"/>
              <a:gd name="connsiteX1" fmla="*/ 1172782 w 1172782"/>
              <a:gd name="connsiteY1" fmla="*/ 0 h 594360"/>
              <a:gd name="connsiteX2" fmla="*/ 1105156 w 1172782"/>
              <a:gd name="connsiteY2" fmla="*/ 594360 h 594360"/>
              <a:gd name="connsiteX3" fmla="*/ 0 w 1172782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82" h="594360">
                <a:moveTo>
                  <a:pt x="0" y="0"/>
                </a:moveTo>
                <a:lnTo>
                  <a:pt x="1172782" y="0"/>
                </a:lnTo>
                <a:lnTo>
                  <a:pt x="1105156" y="594360"/>
                </a:lnTo>
                <a:lnTo>
                  <a:pt x="0" y="594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18E9E-4E09-402A-886D-123B98085D1C}"/>
              </a:ext>
            </a:extLst>
          </p:cNvPr>
          <p:cNvSpPr txBox="1"/>
          <p:nvPr/>
        </p:nvSpPr>
        <p:spPr>
          <a:xfrm>
            <a:off x="350379" y="6422608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123B50A-269E-4CEA-B042-34E83D64DBCC}" type="slidenum">
              <a:rPr lang="en-US" sz="12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044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rgbClr val="067DB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2" y="1323448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3731481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1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66875"/>
            <a:ext cx="5156201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2" y="1323448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4" name="Group 13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289764640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2" y="1323448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1506875633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</p:spTree>
    <p:extLst>
      <p:ext uri="{BB962C8B-B14F-4D97-AF65-F5344CB8AC3E}">
        <p14:creationId xmlns:p14="http://schemas.microsoft.com/office/powerpoint/2010/main" val="99423197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4" y="0"/>
            <a:ext cx="12192004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67D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99442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37172-6019-4FD1-8F70-988050A33DDB}"/>
              </a:ext>
            </a:extLst>
          </p:cNvPr>
          <p:cNvSpPr/>
          <p:nvPr/>
        </p:nvSpPr>
        <p:spPr>
          <a:xfrm>
            <a:off x="3" y="2070100"/>
            <a:ext cx="12191998" cy="27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24100"/>
          </a:xfrm>
          <a:noFill/>
        </p:spPr>
        <p:txBody>
          <a:bodyPr anchor="ctr">
            <a:normAutofit/>
          </a:bodyPr>
          <a:lstStyle>
            <a:lvl1pPr algn="ctr">
              <a:defRPr sz="5401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7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D3D4D8-D1C0-4ACB-8D55-1ADB41EDEE7B}"/>
              </a:ext>
            </a:extLst>
          </p:cNvPr>
          <p:cNvSpPr txBox="1"/>
          <p:nvPr/>
        </p:nvSpPr>
        <p:spPr>
          <a:xfrm>
            <a:off x="3609970" y="2069560"/>
            <a:ext cx="49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</a:rPr>
              <a:t>Contact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335D7-163A-451F-839D-7377538DB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74" y="2816690"/>
            <a:ext cx="4972052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46553-D564-48E1-81AC-028E39C1E30C}"/>
              </a:ext>
            </a:extLst>
          </p:cNvPr>
          <p:cNvCxnSpPr>
            <a:cxnSpLocks/>
          </p:cNvCxnSpPr>
          <p:nvPr/>
        </p:nvCxnSpPr>
        <p:spPr>
          <a:xfrm>
            <a:off x="3702192" y="2588963"/>
            <a:ext cx="4787612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298B2E-790B-4FFB-8323-E0298CEA5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971" y="3186017"/>
            <a:ext cx="4972050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01E0B-2E36-45F4-9313-3180211FEE87}"/>
              </a:ext>
            </a:extLst>
          </p:cNvPr>
          <p:cNvCxnSpPr>
            <a:cxnSpLocks/>
          </p:cNvCxnSpPr>
          <p:nvPr/>
        </p:nvCxnSpPr>
        <p:spPr>
          <a:xfrm>
            <a:off x="3702192" y="3776413"/>
            <a:ext cx="4787612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733AC49-2047-4A44-864D-4F45F6F42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978" y="3978934"/>
            <a:ext cx="4972052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E6146BF-C401-4B4E-B8AC-67F889BA5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975" y="4348261"/>
            <a:ext cx="4972050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CF1E73-7FCE-44AB-84CC-E14A6AF2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74" y="2385282"/>
            <a:ext cx="2108201" cy="2108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A19D4AA-9885-486B-AA7F-368B40E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641" y="2372868"/>
            <a:ext cx="2204101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886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47ED-B0A2-4A44-AD1A-E19EC81E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851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0D5A-9AC1-4938-880F-3DF32919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11"/>
            <a:ext cx="9144000" cy="714983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BD970-AA88-42B6-825B-4BB70A7C1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6220"/>
            <a:ext cx="9144000" cy="13117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4FD36E-ECD1-4F0B-B1BB-62FF98A735AE}"/>
              </a:ext>
            </a:extLst>
          </p:cNvPr>
          <p:cNvSpPr/>
          <p:nvPr/>
        </p:nvSpPr>
        <p:spPr>
          <a:xfrm>
            <a:off x="0" y="1572427"/>
            <a:ext cx="12192000" cy="362341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2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200"/>
              </a:spcAft>
            </a:pPr>
            <a:r>
              <a:rPr lang="en-US" sz="2800" dirty="0"/>
              <a:t>In order to access the ADA-compliant color palette, as well as tips on developing visuals that meet ADA standards, please follow the steps below.</a:t>
            </a:r>
            <a:endParaRPr lang="en-US" sz="2000" dirty="0"/>
          </a:p>
          <a:p>
            <a:pPr marL="3084552" indent="-342904" algn="l">
              <a:buFont typeface="+mj-lt"/>
              <a:buAutoNum type="arabicPeriod"/>
            </a:pPr>
            <a:r>
              <a:rPr lang="en-US" sz="2000" dirty="0"/>
              <a:t>View this slide in slideshow mode</a:t>
            </a:r>
          </a:p>
          <a:p>
            <a:pPr marL="3084552" indent="-342904" algn="l">
              <a:buFont typeface="+mj-lt"/>
              <a:buAutoNum type="arabicPeriod"/>
            </a:pPr>
            <a:r>
              <a:rPr lang="en-US" sz="2000" dirty="0"/>
              <a:t>Click </a:t>
            </a:r>
            <a:r>
              <a:rPr lang="en-US" sz="2000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r>
              <a:rPr lang="en-US" sz="2000" dirty="0"/>
              <a:t> to open the 508 PowerPoint guide on </a:t>
            </a:r>
            <a:r>
              <a:rPr lang="en-US" sz="2000" dirty="0" err="1"/>
              <a:t>Sharepoint</a:t>
            </a:r>
            <a:endParaRPr lang="en-US" sz="2000" dirty="0"/>
          </a:p>
          <a:p>
            <a:pPr marL="3084552" indent="-342904" algn="l">
              <a:buFont typeface="+mj-lt"/>
              <a:buAutoNum type="arabicPeriod"/>
            </a:pPr>
            <a:r>
              <a:rPr lang="en-US" sz="2000" dirty="0"/>
              <a:t>Save a copy to your computer for editing</a:t>
            </a:r>
          </a:p>
          <a:p>
            <a:pPr algn="ctr">
              <a:tabLst>
                <a:tab pos="854085" algn="l"/>
              </a:tabLst>
            </a:pPr>
            <a:endParaRPr lang="en-US" sz="1801" dirty="0"/>
          </a:p>
          <a:p>
            <a:pPr algn="ctr">
              <a:tabLst>
                <a:tab pos="854085" algn="l"/>
              </a:tabLst>
            </a:pPr>
            <a:r>
              <a:rPr lang="en-US" sz="2000" dirty="0"/>
              <a:t>If you have questions or need assistance, please reach out to </a:t>
            </a:r>
            <a:r>
              <a:rPr lang="en-US" sz="2000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Angela Valenti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Aneudi </a:t>
            </a:r>
            <a:r>
              <a:rPr lang="en-US" sz="2000" dirty="0" err="1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Nuñez</a:t>
            </a:r>
            <a:endParaRPr lang="en-US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98923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" y="3352799"/>
            <a:ext cx="12208488" cy="3505201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1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7" cy="431800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461121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John Gliebe, Cambridge Systematics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4"/>
            <a:ext cx="19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1"/>
            <a:ext cx="5303531" cy="259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168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28013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0120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EAC00-E203-4F65-928A-8AFEFE2C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2570"/>
            <a:ext cx="12191998" cy="6852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0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2" y="42838"/>
            <a:ext cx="5745621" cy="961054"/>
          </a:xfrm>
        </p:spPr>
        <p:txBody>
          <a:bodyPr anchor="b"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21F8F5-125F-44B4-ABD4-71421E82DA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0964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  <p:sp>
        <p:nvSpPr>
          <p:cNvPr id="13" name="Parallelogram 5">
            <a:extLst>
              <a:ext uri="{FF2B5EF4-FFF2-40B4-BE49-F238E27FC236}">
                <a16:creationId xmlns:a16="http://schemas.microsoft.com/office/drawing/2014/main" id="{36C2E235-0188-4FC1-A295-B3FE793520EA}"/>
              </a:ext>
            </a:extLst>
          </p:cNvPr>
          <p:cNvSpPr/>
          <p:nvPr/>
        </p:nvSpPr>
        <p:spPr>
          <a:xfrm>
            <a:off x="1011216" y="6264067"/>
            <a:ext cx="11190272" cy="597732"/>
          </a:xfrm>
          <a:custGeom>
            <a:avLst/>
            <a:gdLst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230753 w 11380186"/>
              <a:gd name="connsiteY3" fmla="*/ 597732 h 597732"/>
              <a:gd name="connsiteX4" fmla="*/ 0 w 11380186"/>
              <a:gd name="connsiteY4" fmla="*/ 597732 h 597732"/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190272 w 11380186"/>
              <a:gd name="connsiteY3" fmla="*/ 597732 h 597732"/>
              <a:gd name="connsiteX4" fmla="*/ 0 w 11380186"/>
              <a:gd name="connsiteY4" fmla="*/ 597732 h 597732"/>
              <a:gd name="connsiteX0" fmla="*/ 0 w 11190272"/>
              <a:gd name="connsiteY0" fmla="*/ 597732 h 597732"/>
              <a:gd name="connsiteX1" fmla="*/ 149433 w 11190272"/>
              <a:gd name="connsiteY1" fmla="*/ 0 h 597732"/>
              <a:gd name="connsiteX2" fmla="*/ 11187305 w 11190272"/>
              <a:gd name="connsiteY2" fmla="*/ 0 h 597732"/>
              <a:gd name="connsiteX3" fmla="*/ 11190272 w 11190272"/>
              <a:gd name="connsiteY3" fmla="*/ 597732 h 597732"/>
              <a:gd name="connsiteX4" fmla="*/ 0 w 11190272"/>
              <a:gd name="connsiteY4" fmla="*/ 597732 h 5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272" h="597732">
                <a:moveTo>
                  <a:pt x="0" y="597732"/>
                </a:moveTo>
                <a:lnTo>
                  <a:pt x="149433" y="0"/>
                </a:lnTo>
                <a:lnTo>
                  <a:pt x="11187305" y="0"/>
                </a:lnTo>
                <a:lnTo>
                  <a:pt x="11190272" y="597732"/>
                </a:lnTo>
                <a:lnTo>
                  <a:pt x="0" y="59773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580624-189D-4690-964B-C3EDFC9B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55" y="6405457"/>
            <a:ext cx="1996866" cy="311303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E794109-E246-4534-B0E9-FEBE199F50BA}"/>
              </a:ext>
            </a:extLst>
          </p:cNvPr>
          <p:cNvSpPr/>
          <p:nvPr/>
        </p:nvSpPr>
        <p:spPr>
          <a:xfrm>
            <a:off x="-2" y="6264067"/>
            <a:ext cx="1172782" cy="594360"/>
          </a:xfrm>
          <a:custGeom>
            <a:avLst/>
            <a:gdLst>
              <a:gd name="connsiteX0" fmla="*/ 0 w 1172782"/>
              <a:gd name="connsiteY0" fmla="*/ 0 h 594360"/>
              <a:gd name="connsiteX1" fmla="*/ 1172782 w 1172782"/>
              <a:gd name="connsiteY1" fmla="*/ 0 h 594360"/>
              <a:gd name="connsiteX2" fmla="*/ 1105156 w 1172782"/>
              <a:gd name="connsiteY2" fmla="*/ 594360 h 594360"/>
              <a:gd name="connsiteX3" fmla="*/ 0 w 1172782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82" h="594360">
                <a:moveTo>
                  <a:pt x="0" y="0"/>
                </a:moveTo>
                <a:lnTo>
                  <a:pt x="1172782" y="0"/>
                </a:lnTo>
                <a:lnTo>
                  <a:pt x="1105156" y="594360"/>
                </a:lnTo>
                <a:lnTo>
                  <a:pt x="0" y="594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18E9E-4E09-402A-886D-123B98085D1C}"/>
              </a:ext>
            </a:extLst>
          </p:cNvPr>
          <p:cNvSpPr txBox="1"/>
          <p:nvPr/>
        </p:nvSpPr>
        <p:spPr>
          <a:xfrm>
            <a:off x="350379" y="6422608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123B50A-269E-4CEA-B042-34E83D64DBCC}" type="slidenum">
              <a:rPr lang="en-US" sz="12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57097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271"/>
            <a:ext cx="10744200" cy="119274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71626"/>
            <a:ext cx="5156200" cy="460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71626"/>
            <a:ext cx="5156200" cy="4605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328013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4504635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328013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37238539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808" y="6490354"/>
            <a:ext cx="885952" cy="365125"/>
          </a:xfrm>
          <a:prstGeom prst="rect">
            <a:avLst/>
          </a:prstGeom>
        </p:spPr>
        <p:txBody>
          <a:bodyPr/>
          <a:lstStyle/>
          <a:p>
            <a:fld id="{93DF7AB1-AE1E-4635-A997-2AFD5BDF6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1405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" y="0"/>
            <a:ext cx="12192003" cy="6858000"/>
            <a:chOff x="-2" y="0"/>
            <a:chExt cx="9144002" cy="6858000"/>
          </a:xfrm>
        </p:grpSpPr>
        <p:sp>
          <p:nvSpPr>
            <p:cNvPr id="10" name="Rectangle 9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97740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3"/>
            <a:ext cx="10383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41083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EAC00-E203-4F65-928A-8AFEFE2C4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0" y="2570"/>
            <a:ext cx="12186583" cy="685286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320" y="1363663"/>
            <a:ext cx="5745621" cy="4813301"/>
          </a:xfrm>
        </p:spPr>
        <p:txBody>
          <a:bodyPr/>
          <a:lstStyle>
            <a:lvl1pPr>
              <a:spcBef>
                <a:spcPts val="1801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22" y="42838"/>
            <a:ext cx="5745621" cy="961054"/>
          </a:xfrm>
        </p:spPr>
        <p:txBody>
          <a:bodyPr anchor="b"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4F21F8F5-125F-44B4-ABD4-71421E82DAD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860964" y="87086"/>
            <a:ext cx="4513262" cy="608987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201754" indent="0">
              <a:buNone/>
              <a:defRPr/>
            </a:lvl4pPr>
            <a:lvl5pPr marL="1490682" indent="0">
              <a:buNone/>
              <a:defRPr/>
            </a:lvl5pPr>
          </a:lstStyle>
          <a:p>
            <a:pPr lvl="0"/>
            <a:r>
              <a:rPr lang="en-US"/>
              <a:t>Click to edit text for callout or click icon below to add graphic/chart</a:t>
            </a:r>
          </a:p>
        </p:txBody>
      </p:sp>
      <p:sp>
        <p:nvSpPr>
          <p:cNvPr id="4" name="Parallelogram 5">
            <a:extLst>
              <a:ext uri="{FF2B5EF4-FFF2-40B4-BE49-F238E27FC236}">
                <a16:creationId xmlns:a16="http://schemas.microsoft.com/office/drawing/2014/main" id="{DCEF1D31-A06F-4E74-89F4-510CB2995676}"/>
              </a:ext>
            </a:extLst>
          </p:cNvPr>
          <p:cNvSpPr/>
          <p:nvPr/>
        </p:nvSpPr>
        <p:spPr>
          <a:xfrm>
            <a:off x="1011216" y="6264067"/>
            <a:ext cx="11190272" cy="597732"/>
          </a:xfrm>
          <a:custGeom>
            <a:avLst/>
            <a:gdLst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230753 w 11380186"/>
              <a:gd name="connsiteY3" fmla="*/ 597732 h 597732"/>
              <a:gd name="connsiteX4" fmla="*/ 0 w 11380186"/>
              <a:gd name="connsiteY4" fmla="*/ 597732 h 597732"/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190272 w 11380186"/>
              <a:gd name="connsiteY3" fmla="*/ 597732 h 597732"/>
              <a:gd name="connsiteX4" fmla="*/ 0 w 11380186"/>
              <a:gd name="connsiteY4" fmla="*/ 597732 h 597732"/>
              <a:gd name="connsiteX0" fmla="*/ 0 w 11190272"/>
              <a:gd name="connsiteY0" fmla="*/ 597732 h 597732"/>
              <a:gd name="connsiteX1" fmla="*/ 149433 w 11190272"/>
              <a:gd name="connsiteY1" fmla="*/ 0 h 597732"/>
              <a:gd name="connsiteX2" fmla="*/ 11187305 w 11190272"/>
              <a:gd name="connsiteY2" fmla="*/ 0 h 597732"/>
              <a:gd name="connsiteX3" fmla="*/ 11190272 w 11190272"/>
              <a:gd name="connsiteY3" fmla="*/ 597732 h 597732"/>
              <a:gd name="connsiteX4" fmla="*/ 0 w 11190272"/>
              <a:gd name="connsiteY4" fmla="*/ 597732 h 5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0272" h="597732">
                <a:moveTo>
                  <a:pt x="0" y="597732"/>
                </a:moveTo>
                <a:lnTo>
                  <a:pt x="149433" y="0"/>
                </a:lnTo>
                <a:lnTo>
                  <a:pt x="11187305" y="0"/>
                </a:lnTo>
                <a:lnTo>
                  <a:pt x="11190272" y="597732"/>
                </a:lnTo>
                <a:lnTo>
                  <a:pt x="0" y="59773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1580624-189D-4690-964B-C3EDFC9B9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55" y="6405457"/>
            <a:ext cx="1996866" cy="31130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E50B3C7-0856-4ECB-9A28-92989FD369A8}"/>
              </a:ext>
            </a:extLst>
          </p:cNvPr>
          <p:cNvSpPr/>
          <p:nvPr/>
        </p:nvSpPr>
        <p:spPr>
          <a:xfrm>
            <a:off x="-2" y="6264067"/>
            <a:ext cx="1172782" cy="594360"/>
          </a:xfrm>
          <a:custGeom>
            <a:avLst/>
            <a:gdLst>
              <a:gd name="connsiteX0" fmla="*/ 0 w 1172782"/>
              <a:gd name="connsiteY0" fmla="*/ 0 h 594360"/>
              <a:gd name="connsiteX1" fmla="*/ 1172782 w 1172782"/>
              <a:gd name="connsiteY1" fmla="*/ 0 h 594360"/>
              <a:gd name="connsiteX2" fmla="*/ 1105156 w 1172782"/>
              <a:gd name="connsiteY2" fmla="*/ 594360 h 594360"/>
              <a:gd name="connsiteX3" fmla="*/ 0 w 1172782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82" h="594360">
                <a:moveTo>
                  <a:pt x="0" y="0"/>
                </a:moveTo>
                <a:lnTo>
                  <a:pt x="1172782" y="0"/>
                </a:lnTo>
                <a:lnTo>
                  <a:pt x="1105156" y="594360"/>
                </a:lnTo>
                <a:lnTo>
                  <a:pt x="0" y="5943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A18E9E-4E09-402A-886D-123B98085D1C}"/>
              </a:ext>
            </a:extLst>
          </p:cNvPr>
          <p:cNvSpPr txBox="1"/>
          <p:nvPr/>
        </p:nvSpPr>
        <p:spPr>
          <a:xfrm>
            <a:off x="350379" y="6422608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123B50A-269E-4CEA-B042-34E83D64DBCC}" type="slidenum">
              <a:rPr lang="en-US" sz="12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5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233714"/>
          </a:xfrm>
          <a:solidFill>
            <a:schemeClr val="accent1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 algn="ctr">
              <a:spcBef>
                <a:spcPts val="1801"/>
              </a:spcBef>
              <a:buNone/>
              <a:defRPr/>
            </a:lvl1pPr>
          </a:lstStyle>
          <a:p>
            <a:pPr lvl="0"/>
            <a:r>
              <a:rPr lang="en-US"/>
              <a:t>Click icon below to add graphic or chart</a:t>
            </a:r>
          </a:p>
        </p:txBody>
      </p:sp>
    </p:spTree>
    <p:extLst>
      <p:ext uri="{BB962C8B-B14F-4D97-AF65-F5344CB8AC3E}">
        <p14:creationId xmlns:p14="http://schemas.microsoft.com/office/powerpoint/2010/main" val="345765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16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17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image" Target="../media/image30.png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image" Target="../media/image29.png"/><Relationship Id="rId5" Type="http://schemas.openxmlformats.org/officeDocument/2006/relationships/slideLayout" Target="../slideLayouts/slideLayout47.xml"/><Relationship Id="rId10" Type="http://schemas.openxmlformats.org/officeDocument/2006/relationships/image" Target="../media/image28.jpg"/><Relationship Id="rId4" Type="http://schemas.openxmlformats.org/officeDocument/2006/relationships/slideLayout" Target="../slideLayouts/slideLayout46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7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5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image" Target="../media/image33.png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63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slideLayout" Target="../slideLayouts/slideLayout70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5" Type="http://schemas.openxmlformats.org/officeDocument/2006/relationships/slideLayout" Target="../slideLayouts/slideLayout72.xml"/><Relationship Id="rId10" Type="http://schemas.openxmlformats.org/officeDocument/2006/relationships/image" Target="../media/image30.png"/><Relationship Id="rId4" Type="http://schemas.openxmlformats.org/officeDocument/2006/relationships/slideLayout" Target="../slideLayouts/slideLayout71.xml"/><Relationship Id="rId9" Type="http://schemas.openxmlformats.org/officeDocument/2006/relationships/image" Target="../media/image2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C4B7849-9DCA-4205-9C25-FF881476532D}"/>
              </a:ext>
            </a:extLst>
          </p:cNvPr>
          <p:cNvSpPr/>
          <p:nvPr/>
        </p:nvSpPr>
        <p:spPr>
          <a:xfrm>
            <a:off x="6850743" y="-6350"/>
            <a:ext cx="5337678" cy="6858000"/>
          </a:xfrm>
          <a:prstGeom prst="rect">
            <a:avLst/>
          </a:prstGeom>
          <a:gradFill>
            <a:gsLst>
              <a:gs pos="0">
                <a:schemeClr val="tx2">
                  <a:lumMod val="0"/>
                  <a:lumOff val="10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0CBDF7B-0A47-4932-ADBD-78389836BD2F}"/>
              </a:ext>
            </a:extLst>
          </p:cNvPr>
          <p:cNvSpPr/>
          <p:nvPr/>
        </p:nvSpPr>
        <p:spPr>
          <a:xfrm>
            <a:off x="-10326" y="-6350"/>
            <a:ext cx="8468528" cy="6858000"/>
          </a:xfrm>
          <a:custGeom>
            <a:avLst/>
            <a:gdLst>
              <a:gd name="connsiteX0" fmla="*/ 0 w 9822544"/>
              <a:gd name="connsiteY0" fmla="*/ 6858000 h 6858000"/>
              <a:gd name="connsiteX1" fmla="*/ 1322634 w 9822544"/>
              <a:gd name="connsiteY1" fmla="*/ 0 h 6858000"/>
              <a:gd name="connsiteX2" fmla="*/ 9822544 w 9822544"/>
              <a:gd name="connsiteY2" fmla="*/ 0 h 6858000"/>
              <a:gd name="connsiteX3" fmla="*/ 8499910 w 9822544"/>
              <a:gd name="connsiteY3" fmla="*/ 6858000 h 6858000"/>
              <a:gd name="connsiteX4" fmla="*/ 0 w 9822544"/>
              <a:gd name="connsiteY4" fmla="*/ 6858000 h 6858000"/>
              <a:gd name="connsiteX0" fmla="*/ 31382 w 8499910"/>
              <a:gd name="connsiteY0" fmla="*/ 6858000 h 6858000"/>
              <a:gd name="connsiteX1" fmla="*/ 0 w 8499910"/>
              <a:gd name="connsiteY1" fmla="*/ 0 h 6858000"/>
              <a:gd name="connsiteX2" fmla="*/ 8499910 w 8499910"/>
              <a:gd name="connsiteY2" fmla="*/ 0 h 6858000"/>
              <a:gd name="connsiteX3" fmla="*/ 7177276 w 8499910"/>
              <a:gd name="connsiteY3" fmla="*/ 6858000 h 6858000"/>
              <a:gd name="connsiteX4" fmla="*/ 31382 w 8499910"/>
              <a:gd name="connsiteY4" fmla="*/ 6858000 h 6858000"/>
              <a:gd name="connsiteX0" fmla="*/ 0 w 8468528"/>
              <a:gd name="connsiteY0" fmla="*/ 6858000 h 6858000"/>
              <a:gd name="connsiteX1" fmla="*/ 3124 w 8468528"/>
              <a:gd name="connsiteY1" fmla="*/ 8626 h 6858000"/>
              <a:gd name="connsiteX2" fmla="*/ 8468528 w 8468528"/>
              <a:gd name="connsiteY2" fmla="*/ 0 h 6858000"/>
              <a:gd name="connsiteX3" fmla="*/ 7145894 w 8468528"/>
              <a:gd name="connsiteY3" fmla="*/ 6858000 h 6858000"/>
              <a:gd name="connsiteX4" fmla="*/ 0 w 846852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528" h="6858000">
                <a:moveTo>
                  <a:pt x="0" y="6858000"/>
                </a:moveTo>
                <a:cubicBezTo>
                  <a:pt x="1041" y="4574875"/>
                  <a:pt x="2083" y="2291751"/>
                  <a:pt x="3124" y="8626"/>
                </a:cubicBezTo>
                <a:lnTo>
                  <a:pt x="8468528" y="0"/>
                </a:lnTo>
                <a:lnTo>
                  <a:pt x="7145894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>
                  <a:lumMod val="0"/>
                  <a:lumOff val="100000"/>
                </a:schemeClr>
              </a:gs>
              <a:gs pos="100000">
                <a:schemeClr val="tx2">
                  <a:lumMod val="5000"/>
                  <a:lumOff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1" b="0" i="0" u="none"/>
              <a:t> 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D621B1C-71D6-41F6-8805-4E95D7314278}"/>
              </a:ext>
            </a:extLst>
          </p:cNvPr>
          <p:cNvSpPr/>
          <p:nvPr/>
        </p:nvSpPr>
        <p:spPr>
          <a:xfrm>
            <a:off x="1011216" y="6264067"/>
            <a:ext cx="11192068" cy="597732"/>
          </a:xfrm>
          <a:custGeom>
            <a:avLst/>
            <a:gdLst>
              <a:gd name="connsiteX0" fmla="*/ 0 w 11380186"/>
              <a:gd name="connsiteY0" fmla="*/ 597732 h 597732"/>
              <a:gd name="connsiteX1" fmla="*/ 149433 w 11380186"/>
              <a:gd name="connsiteY1" fmla="*/ 0 h 597732"/>
              <a:gd name="connsiteX2" fmla="*/ 11380186 w 11380186"/>
              <a:gd name="connsiteY2" fmla="*/ 0 h 597732"/>
              <a:gd name="connsiteX3" fmla="*/ 11230753 w 11380186"/>
              <a:gd name="connsiteY3" fmla="*/ 597732 h 597732"/>
              <a:gd name="connsiteX4" fmla="*/ 0 w 11380186"/>
              <a:gd name="connsiteY4" fmla="*/ 597732 h 597732"/>
              <a:gd name="connsiteX0" fmla="*/ 0 w 11230753"/>
              <a:gd name="connsiteY0" fmla="*/ 597732 h 597732"/>
              <a:gd name="connsiteX1" fmla="*/ 149433 w 11230753"/>
              <a:gd name="connsiteY1" fmla="*/ 0 h 597732"/>
              <a:gd name="connsiteX2" fmla="*/ 11192067 w 11230753"/>
              <a:gd name="connsiteY2" fmla="*/ 0 h 597732"/>
              <a:gd name="connsiteX3" fmla="*/ 11230753 w 11230753"/>
              <a:gd name="connsiteY3" fmla="*/ 597732 h 597732"/>
              <a:gd name="connsiteX4" fmla="*/ 0 w 11230753"/>
              <a:gd name="connsiteY4" fmla="*/ 597732 h 597732"/>
              <a:gd name="connsiteX0" fmla="*/ 0 w 11192067"/>
              <a:gd name="connsiteY0" fmla="*/ 597732 h 597732"/>
              <a:gd name="connsiteX1" fmla="*/ 149433 w 11192067"/>
              <a:gd name="connsiteY1" fmla="*/ 0 h 597732"/>
              <a:gd name="connsiteX2" fmla="*/ 11192067 w 11192067"/>
              <a:gd name="connsiteY2" fmla="*/ 0 h 597732"/>
              <a:gd name="connsiteX3" fmla="*/ 11190272 w 11192067"/>
              <a:gd name="connsiteY3" fmla="*/ 597732 h 597732"/>
              <a:gd name="connsiteX4" fmla="*/ 0 w 11192067"/>
              <a:gd name="connsiteY4" fmla="*/ 597732 h 59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2067" h="597732">
                <a:moveTo>
                  <a:pt x="0" y="597732"/>
                </a:moveTo>
                <a:lnTo>
                  <a:pt x="149433" y="0"/>
                </a:lnTo>
                <a:lnTo>
                  <a:pt x="11192067" y="0"/>
                </a:lnTo>
                <a:cubicBezTo>
                  <a:pt x="11191469" y="199244"/>
                  <a:pt x="11190870" y="398488"/>
                  <a:pt x="11190272" y="597732"/>
                </a:cubicBezTo>
                <a:lnTo>
                  <a:pt x="0" y="597732"/>
                </a:lnTo>
                <a:close/>
              </a:path>
            </a:pathLst>
          </a:cu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879212D-F344-4A61-9208-1CAD5AB80C5F}"/>
              </a:ext>
            </a:extLst>
          </p:cNvPr>
          <p:cNvSpPr/>
          <p:nvPr/>
        </p:nvSpPr>
        <p:spPr>
          <a:xfrm>
            <a:off x="-2" y="6264067"/>
            <a:ext cx="1172782" cy="594360"/>
          </a:xfrm>
          <a:custGeom>
            <a:avLst/>
            <a:gdLst>
              <a:gd name="connsiteX0" fmla="*/ 0 w 1172782"/>
              <a:gd name="connsiteY0" fmla="*/ 0 h 594360"/>
              <a:gd name="connsiteX1" fmla="*/ 1172782 w 1172782"/>
              <a:gd name="connsiteY1" fmla="*/ 0 h 594360"/>
              <a:gd name="connsiteX2" fmla="*/ 1105156 w 1172782"/>
              <a:gd name="connsiteY2" fmla="*/ 594360 h 594360"/>
              <a:gd name="connsiteX3" fmla="*/ 0 w 1172782"/>
              <a:gd name="connsiteY3" fmla="*/ 594360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2782" h="594360">
                <a:moveTo>
                  <a:pt x="0" y="0"/>
                </a:moveTo>
                <a:lnTo>
                  <a:pt x="1172782" y="0"/>
                </a:lnTo>
                <a:lnTo>
                  <a:pt x="1105156" y="594360"/>
                </a:lnTo>
                <a:lnTo>
                  <a:pt x="0" y="59436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1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0DDF02AB-C9F5-48EA-AB33-2C5C0475A27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4755" y="6405457"/>
            <a:ext cx="1996866" cy="31130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380" y="42838"/>
            <a:ext cx="11491244" cy="9610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377" y="1363663"/>
            <a:ext cx="11491243" cy="4813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0379" y="6422608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E123B50A-269E-4CEA-B042-34E83D64DBCC}" type="slidenum">
              <a:rPr lang="en-US" sz="12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200" b="1">
              <a:solidFill>
                <a:schemeClr val="bg1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" y="5803728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056189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33101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3200" b="1" i="0" u="none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282578" indent="-282578" algn="l" defTabSz="914411" rtl="0" eaLnBrk="1" latinLnBrk="0" hangingPunct="1">
        <a:lnSpc>
          <a:spcPct val="90000"/>
        </a:lnSpc>
        <a:spcBef>
          <a:spcPts val="1001"/>
        </a:spcBef>
        <a:buClr>
          <a:schemeClr val="accent5"/>
        </a:buClr>
        <a:buFont typeface="Arial" panose="020B0604020202020204" pitchFamily="34" charset="0"/>
        <a:buChar char="»"/>
        <a:defRPr sz="2400" kern="1200">
          <a:solidFill>
            <a:srgbClr val="3E4D54"/>
          </a:solidFill>
          <a:latin typeface="+mn-lt"/>
          <a:ea typeface="+mn-ea"/>
          <a:cs typeface="+mn-cs"/>
        </a:defRPr>
      </a:lvl1pPr>
      <a:lvl2pPr marL="684222" marR="0" indent="-227016" algn="l" defTabSz="914411" rtl="0" eaLnBrk="1" fontAlgn="auto" latinLnBrk="0" hangingPunct="1">
        <a:lnSpc>
          <a:spcPct val="100000"/>
        </a:lnSpc>
        <a:spcBef>
          <a:spcPts val="601"/>
        </a:spcBef>
        <a:spcAft>
          <a:spcPts val="0"/>
        </a:spcAft>
        <a:buClr>
          <a:schemeClr val="accent3"/>
        </a:buClr>
        <a:buSzTx/>
        <a:buFont typeface="Arial" panose="020B0604020202020204" pitchFamily="34" charset="0"/>
        <a:buChar char="•"/>
        <a:tabLst/>
        <a:defRPr sz="2201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54" indent="-287342" algn="l" defTabSz="914411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82" indent="-288928" algn="l" defTabSz="914411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1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84" indent="-279404" algn="l" defTabSz="914411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–"/>
        <a:defRPr sz="1801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userDrawn="1">
          <p15:clr>
            <a:srgbClr val="F26B43"/>
          </p15:clr>
        </p15:guide>
        <p15:guide id="2" orient="horz" pos="4317" userDrawn="1">
          <p15:clr>
            <a:srgbClr val="F26B43"/>
          </p15:clr>
        </p15:guide>
        <p15:guide id="3" userDrawn="1">
          <p15:clr>
            <a:srgbClr val="F26B43"/>
          </p15:clr>
        </p15:guide>
        <p15:guide id="4" pos="7680" userDrawn="1">
          <p15:clr>
            <a:srgbClr val="F26B43"/>
          </p15:clr>
        </p15:guide>
        <p15:guide id="5" orient="horz" pos="911" userDrawn="1">
          <p15:clr>
            <a:srgbClr val="F26B43"/>
          </p15:clr>
        </p15:guide>
        <p15:guide id="6" orient="horz" pos="3824" userDrawn="1">
          <p15:clr>
            <a:srgbClr val="F26B43"/>
          </p15:clr>
        </p15:guide>
        <p15:guide id="8" pos="7385" userDrawn="1">
          <p15:clr>
            <a:srgbClr val="F26B43"/>
          </p15:clr>
        </p15:guide>
        <p15:guide id="9" pos="281" userDrawn="1">
          <p15:clr>
            <a:srgbClr val="F26B43"/>
          </p15:clr>
        </p15:guide>
        <p15:guide id="10" orient="horz" pos="2320" userDrawn="1">
          <p15:clr>
            <a:srgbClr val="F26B43"/>
          </p15:clr>
        </p15:guide>
        <p15:guide id="11" pos="4992" userDrawn="1">
          <p15:clr>
            <a:srgbClr val="F26B43"/>
          </p15:clr>
        </p15:guide>
        <p15:guide id="12" pos="2688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46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306" y="-22584"/>
            <a:ext cx="12214608" cy="6874235"/>
            <a:chOff x="-11306" y="-22585"/>
            <a:chExt cx="12214608" cy="68742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1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102659"/>
            <a:ext cx="10515600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924" y="6507584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rgbClr val="597794"/>
                </a:solidFill>
              </a:rPr>
              <a:t>‹#›</a:t>
            </a:fld>
            <a:endParaRPr lang="en-US" sz="1200" dirty="0">
              <a:solidFill>
                <a:srgbClr val="597794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" y="5803728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16" y="6339013"/>
            <a:ext cx="2374396" cy="356617"/>
          </a:xfrm>
          <a:prstGeom prst="rect">
            <a:avLst/>
          </a:prstGeom>
        </p:spPr>
      </p:pic>
      <p:sp>
        <p:nvSpPr>
          <p:cNvPr id="13" name="Freeform 7"/>
          <p:cNvSpPr>
            <a:spLocks/>
          </p:cNvSpPr>
          <p:nvPr/>
        </p:nvSpPr>
        <p:spPr bwMode="auto">
          <a:xfrm>
            <a:off x="5056189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10219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734" r:id="rId19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914411" rtl="0" eaLnBrk="1" latinLnBrk="0" hangingPunct="1">
        <a:lnSpc>
          <a:spcPct val="90000"/>
        </a:lnSpc>
        <a:spcBef>
          <a:spcPts val="1001"/>
        </a:spcBef>
        <a:buFontTx/>
        <a:buBlip>
          <a:blip r:embed="rId22"/>
        </a:buBlip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9" marR="0" indent="-285753" algn="l" defTabSz="914411" rtl="0" eaLnBrk="1" fontAlgn="auto" latinLnBrk="0" hangingPunct="1">
        <a:lnSpc>
          <a:spcPct val="100000"/>
        </a:lnSpc>
        <a:spcBef>
          <a:spcPts val="601"/>
        </a:spcBef>
        <a:spcAft>
          <a:spcPts val="0"/>
        </a:spcAft>
        <a:buClr>
          <a:srgbClr val="25BED5"/>
        </a:buClr>
        <a:buSzTx/>
        <a:buFont typeface="Arial" pitchFamily="34" charset="0"/>
        <a:buChar char="»"/>
        <a:tabLst/>
        <a:defRPr sz="2400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54" indent="-287342" algn="l" defTabSz="914411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82" indent="-288928" algn="l" defTabSz="914411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1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84" indent="-279404" algn="l" defTabSz="914411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–"/>
        <a:defRPr sz="1801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5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10744201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6762"/>
            <a:ext cx="10744201" cy="457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279" y="6578253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219456" cy="6858000"/>
            <a:chOff x="260112" y="0"/>
            <a:chExt cx="214604" cy="6858000"/>
          </a:xfrm>
        </p:grpSpPr>
        <p:sp>
          <p:nvSpPr>
            <p:cNvPr id="10" name="Rectangle 9"/>
            <p:cNvSpPr/>
            <p:nvPr/>
          </p:nvSpPr>
          <p:spPr>
            <a:xfrm>
              <a:off x="260112" y="0"/>
              <a:ext cx="214604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112" y="1373731"/>
              <a:ext cx="214604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112" y="2743200"/>
              <a:ext cx="214604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112" y="4112431"/>
              <a:ext cx="214604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0112" y="5481662"/>
              <a:ext cx="214604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4" y="6323334"/>
            <a:ext cx="2374396" cy="3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9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914411" rtl="0" eaLnBrk="1" latinLnBrk="0" hangingPunct="1">
        <a:lnSpc>
          <a:spcPct val="90000"/>
        </a:lnSpc>
        <a:spcBef>
          <a:spcPts val="1001"/>
        </a:spcBef>
        <a:buClr>
          <a:schemeClr val="bg1"/>
        </a:buClr>
        <a:buFontTx/>
        <a:buBlip>
          <a:blip r:embed="rId12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9" marR="0" indent="-285753" algn="l" defTabSz="914411" rtl="0" eaLnBrk="1" fontAlgn="auto" latinLnBrk="0" hangingPunct="1">
        <a:lnSpc>
          <a:spcPct val="100000"/>
        </a:lnSpc>
        <a:spcBef>
          <a:spcPts val="601"/>
        </a:spcBef>
        <a:spcAft>
          <a:spcPts val="0"/>
        </a:spcAft>
        <a:buClr>
          <a:schemeClr val="bg1"/>
        </a:buClr>
        <a:buSzPct val="99000"/>
        <a:buFont typeface="Arial" panose="020B0604020202020204" pitchFamily="34" charset="0"/>
        <a:buChar char="»"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01754" indent="-287342" algn="l" defTabSz="914411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90682" indent="-288928" algn="l" defTabSz="914411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1" kern="1200">
          <a:solidFill>
            <a:schemeClr val="bg1"/>
          </a:solidFill>
          <a:latin typeface="+mn-lt"/>
          <a:ea typeface="+mn-ea"/>
          <a:cs typeface="+mn-cs"/>
        </a:defRPr>
      </a:lvl4pPr>
      <a:lvl5pPr marL="1770084" indent="-279404" algn="l" defTabSz="914411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–"/>
        <a:defRPr sz="180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36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054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9/13/2025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4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2" y="102659"/>
            <a:ext cx="10515600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2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924" y="6507584"/>
            <a:ext cx="5870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rgbClr val="597794"/>
                </a:solidFill>
              </a:rPr>
              <a:t>‹#›</a:t>
            </a:fld>
            <a:endParaRPr lang="en-US" sz="1200" dirty="0">
              <a:solidFill>
                <a:srgbClr val="597794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2" y="5803728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16" y="6339013"/>
            <a:ext cx="2374396" cy="356617"/>
          </a:xfrm>
          <a:prstGeom prst="rect">
            <a:avLst/>
          </a:prstGeom>
        </p:spPr>
      </p:pic>
      <p:sp>
        <p:nvSpPr>
          <p:cNvPr id="13" name="Freeform 7"/>
          <p:cNvSpPr>
            <a:spLocks/>
          </p:cNvSpPr>
          <p:nvPr/>
        </p:nvSpPr>
        <p:spPr bwMode="auto">
          <a:xfrm>
            <a:off x="5056189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1" rIns="91440" bIns="45721" numCol="1" anchor="t" anchorCtr="0" compatLnSpc="1">
            <a:prstTxWarp prst="textNoShape">
              <a:avLst/>
            </a:prstTxWarp>
          </a:bodyPr>
          <a:lstStyle/>
          <a:p>
            <a:endParaRPr lang="en-US" sz="1801"/>
          </a:p>
        </p:txBody>
      </p:sp>
    </p:spTree>
    <p:extLst>
      <p:ext uri="{BB962C8B-B14F-4D97-AF65-F5344CB8AC3E}">
        <p14:creationId xmlns:p14="http://schemas.microsoft.com/office/powerpoint/2010/main" val="233412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6" indent="-457206" algn="l" defTabSz="914411" rtl="0" eaLnBrk="1" latinLnBrk="0" hangingPunct="1">
        <a:lnSpc>
          <a:spcPct val="90000"/>
        </a:lnSpc>
        <a:spcBef>
          <a:spcPts val="1001"/>
        </a:spcBef>
        <a:buFontTx/>
        <a:buBlip>
          <a:blip r:embed="rId12"/>
        </a:buBlip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9" marR="0" indent="-285753" algn="l" defTabSz="914411" rtl="0" eaLnBrk="1" fontAlgn="auto" latinLnBrk="0" hangingPunct="1">
        <a:lnSpc>
          <a:spcPct val="100000"/>
        </a:lnSpc>
        <a:spcBef>
          <a:spcPts val="601"/>
        </a:spcBef>
        <a:spcAft>
          <a:spcPts val="0"/>
        </a:spcAft>
        <a:buClr>
          <a:schemeClr val="accent2"/>
        </a:buClr>
        <a:buSzTx/>
        <a:buFont typeface="Arial" pitchFamily="34" charset="0"/>
        <a:buChar char="»"/>
        <a:tabLst/>
        <a:defRPr sz="2400" b="0" i="0" u="none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54" indent="-287342" algn="l" defTabSz="914411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82" indent="-288928" algn="l" defTabSz="914411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1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84" indent="-279404" algn="l" defTabSz="914411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1801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10744200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6761"/>
            <a:ext cx="10744200" cy="457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278" y="6578253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0" y="0"/>
            <a:ext cx="219456" cy="6858000"/>
            <a:chOff x="260112" y="0"/>
            <a:chExt cx="214604" cy="6858000"/>
          </a:xfrm>
        </p:grpSpPr>
        <p:sp>
          <p:nvSpPr>
            <p:cNvPr id="10" name="Rectangle 9"/>
            <p:cNvSpPr/>
            <p:nvPr/>
          </p:nvSpPr>
          <p:spPr>
            <a:xfrm>
              <a:off x="260112" y="0"/>
              <a:ext cx="214604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60112" y="1373731"/>
              <a:ext cx="214604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112" y="2743200"/>
              <a:ext cx="214604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60112" y="4112431"/>
              <a:ext cx="214604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0112" y="5481662"/>
              <a:ext cx="214604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003" y="6323334"/>
            <a:ext cx="2374397" cy="35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33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bg1"/>
        </a:buClr>
        <a:buFontTx/>
        <a:buBlip>
          <a:blip r:embed="rId10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bg1"/>
        </a:buClr>
        <a:buSzPct val="99000"/>
        <a:buFont typeface="Arial" panose="020B0604020202020204" pitchFamily="34" charset="0"/>
        <a:buChar char="»"/>
        <a:tabLst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90663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1770063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bg1"/>
        </a:buClr>
        <a:buFont typeface="Arial" panose="020B06040202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jgliebe@camsys.com" TargetMode="External"/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2.xml"/><Relationship Id="rId5" Type="http://schemas.openxmlformats.org/officeDocument/2006/relationships/image" Target="../media/image42.emf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BCF4-6F09-2CAC-2EE3-570EFB62E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Meeting the Analytical Challenges of the E-Commerce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5876C-CDED-17AE-7F31-3215592BE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SANDAG Commercial Vehicle Model Update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0CF3-5283-3F72-0AFE-C7C1196E90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2025 Modeling Mobility Conference</a:t>
            </a:r>
          </a:p>
          <a:p>
            <a:r>
              <a:rPr lang="en-US" dirty="0"/>
              <a:t>Minneapolis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0362A-9E7C-D6E4-2350-BE202447B1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Rick Curry, Sijia Wang, WSP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467DC7-93EF-807A-E58F-358F019166B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September 17, 2025</a:t>
            </a:r>
          </a:p>
        </p:txBody>
      </p:sp>
    </p:spTree>
    <p:extLst>
      <p:ext uri="{BB962C8B-B14F-4D97-AF65-F5344CB8AC3E}">
        <p14:creationId xmlns:p14="http://schemas.microsoft.com/office/powerpoint/2010/main" val="342524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683E1-8A98-4850-66E8-5445F6828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C87-7919-2C02-323D-9A2FBDF0C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Stop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BF1C5-3AE2-A0F7-10F3-31FB488B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2-stage logit: type choice, zone choice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F5C8F7-A2AD-C54A-466A-8676DA1CE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315" y="2375462"/>
            <a:ext cx="6932605" cy="35228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1608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3406-9F26-810F-AFD8-303F048D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ActivitySim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3D1D-90E5-09C0-5798-319E04794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SANDAG’s ABM3 resident model is in ActivitySim</a:t>
            </a:r>
          </a:p>
          <a:p>
            <a:pPr lvl="1"/>
            <a:r>
              <a:rPr lang="en-US" dirty="0"/>
              <a:t>Extensions also built within the ActivitySim framework (e.g., Airport)</a:t>
            </a:r>
          </a:p>
          <a:p>
            <a:r>
              <a:rPr lang="en-US" dirty="0"/>
              <a:t>Development of the CVM within ActivitySim</a:t>
            </a:r>
          </a:p>
          <a:p>
            <a:pPr lvl="1"/>
            <a:r>
              <a:rPr lang="en-US" dirty="0"/>
              <a:t>Tours -&gt; Routes, Stops-&gt;Stops, Modes-&gt;Vehicles</a:t>
            </a:r>
          </a:p>
          <a:p>
            <a:r>
              <a:rPr lang="en-US" dirty="0"/>
              <a:t>Major Architectural Changes:</a:t>
            </a:r>
          </a:p>
          <a:p>
            <a:pPr lvl="1"/>
            <a:r>
              <a:rPr lang="en-US" dirty="0"/>
              <a:t>Ability to program in a dynamic route simulation loop</a:t>
            </a:r>
          </a:p>
          <a:p>
            <a:pPr lvl="1"/>
            <a:r>
              <a:rPr lang="en-US" dirty="0"/>
              <a:t>Allowing non-closed tours – routes may start/end at different locations</a:t>
            </a:r>
          </a:p>
          <a:p>
            <a:pPr lvl="1"/>
            <a:r>
              <a:rPr lang="en-US" dirty="0"/>
              <a:t>Methods for simulating route start times, stop duration from empirical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50269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BA27-BDD4-26AB-25DC-C6F9273B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Main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60BFA-AA69-069D-7C95-19CE2B553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Holistic approach by an MPO to update its commercial vehicle modeling tools</a:t>
            </a:r>
          </a:p>
          <a:p>
            <a:r>
              <a:rPr lang="en-US" dirty="0"/>
              <a:t>Combined use of Establishment, TNC, and Household surveys</a:t>
            </a:r>
          </a:p>
          <a:p>
            <a:r>
              <a:rPr lang="en-US" dirty="0"/>
              <a:t>Direct integration of household demand from ABM</a:t>
            </a:r>
          </a:p>
          <a:p>
            <a:r>
              <a:rPr lang="en-US" dirty="0"/>
              <a:t>Representation of TNCs</a:t>
            </a:r>
          </a:p>
          <a:p>
            <a:r>
              <a:rPr lang="en-US" dirty="0"/>
              <a:t>Segmentation by customer types in stops and destinations</a:t>
            </a:r>
          </a:p>
          <a:p>
            <a:r>
              <a:rPr lang="en-US" dirty="0"/>
              <a:t>Adapting ActivitySim for a commercial vehicle model</a:t>
            </a:r>
          </a:p>
        </p:txBody>
      </p:sp>
    </p:spTree>
    <p:extLst>
      <p:ext uri="{BB962C8B-B14F-4D97-AF65-F5344CB8AC3E}">
        <p14:creationId xmlns:p14="http://schemas.microsoft.com/office/powerpoint/2010/main" val="3306463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7409-F8D3-63BA-F169-B2671498A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3F5D6-A4AA-81C3-D4F6-0448AA8A0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John Gliebe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C70C4-0E92-F210-BE82-156448E76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jgliebe@camsys.com</a:t>
            </a:r>
            <a:r>
              <a:rPr lang="en-US" dirty="0"/>
              <a:t> | 503.939.3448</a:t>
            </a:r>
          </a:p>
        </p:txBody>
      </p:sp>
    </p:spTree>
    <p:extLst>
      <p:ext uri="{BB962C8B-B14F-4D97-AF65-F5344CB8AC3E}">
        <p14:creationId xmlns:p14="http://schemas.microsoft.com/office/powerpoint/2010/main" val="47036564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FDD-7D15-F145-343F-8FABA17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3" name="Picture 6" descr="Home / Cambridge Systematics">
            <a:extLst>
              <a:ext uri="{FF2B5EF4-FFF2-40B4-BE49-F238E27FC236}">
                <a16:creationId xmlns:a16="http://schemas.microsoft.com/office/drawing/2014/main" id="{135A5A0A-3B7C-65BC-AF5C-0B32BFEDC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430" y="3165624"/>
            <a:ext cx="3143250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4A100A-06A4-B227-AF9C-EB6333C251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885" y="4909978"/>
            <a:ext cx="2590198" cy="5118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EDAFA-3063-17A1-1BDF-C22DD90CE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25" y="3552215"/>
            <a:ext cx="1551711" cy="739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3FCCBF-4858-3FDB-CC18-DDAF488CD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295" y="2023576"/>
            <a:ext cx="3295379" cy="65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808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A9153-B0F1-DD1F-0262-6537AF9A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Impacts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16145-77CE-9AE9-10F5-E06350A21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More commercial pickup and delivery activities in more places</a:t>
            </a:r>
          </a:p>
          <a:p>
            <a:r>
              <a:rPr lang="en-US" dirty="0"/>
              <a:t>Home deliveries of parcels and food has increased commercial traffic during all times of day in residential neighborhoods</a:t>
            </a:r>
          </a:p>
          <a:p>
            <a:pPr lvl="1"/>
            <a:r>
              <a:rPr lang="en-US" dirty="0"/>
              <a:t>Better integration and understanding of household demand needed</a:t>
            </a:r>
          </a:p>
          <a:p>
            <a:r>
              <a:rPr lang="en-US" dirty="0"/>
              <a:t>Suppliers have built new distribution centers throughout metropolitan regions</a:t>
            </a:r>
          </a:p>
          <a:p>
            <a:pPr lvl="1"/>
            <a:r>
              <a:rPr lang="en-US" dirty="0"/>
              <a:t>Supplier zones shifting closer to consumer zones</a:t>
            </a:r>
          </a:p>
          <a:p>
            <a:pPr lvl="1"/>
            <a:r>
              <a:rPr lang="en-US" dirty="0"/>
              <a:t>Enables the use of different vehicle types</a:t>
            </a:r>
          </a:p>
          <a:p>
            <a:r>
              <a:rPr lang="en-US" dirty="0"/>
              <a:t>Transportation network companies (TNC) are prominent</a:t>
            </a:r>
          </a:p>
          <a:p>
            <a:pPr lvl="1"/>
            <a:r>
              <a:rPr lang="en-US" dirty="0"/>
              <a:t>Pickup and delivery services for multiple businesses in the same day</a:t>
            </a:r>
          </a:p>
          <a:p>
            <a:pPr lvl="1"/>
            <a:r>
              <a:rPr lang="en-US" dirty="0"/>
              <a:t>How to model a service that “pops up” and “flexes” with demand?</a:t>
            </a:r>
          </a:p>
        </p:txBody>
      </p:sp>
    </p:spTree>
    <p:extLst>
      <p:ext uri="{BB962C8B-B14F-4D97-AF65-F5344CB8AC3E}">
        <p14:creationId xmlns:p14="http://schemas.microsoft.com/office/powerpoint/2010/main" val="284806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5874-B21B-2D70-E1C6-067BF538B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SANDAG Needs and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86F62-9454-AB8A-1E3F-2F517279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Updated commercial vehicle model based on contemporary locally sourced data</a:t>
            </a:r>
          </a:p>
          <a:p>
            <a:r>
              <a:rPr lang="en-US" dirty="0">
                <a:cs typeface="Arial"/>
              </a:rPr>
              <a:t>Better capture home deliveries, first/last mile commercial travel, and distribution center patterns</a:t>
            </a:r>
          </a:p>
          <a:p>
            <a:r>
              <a:rPr lang="en-US" dirty="0">
                <a:cs typeface="Arial"/>
              </a:rPr>
              <a:t>Suitable for evaluating electric vehicle (EV) policies</a:t>
            </a:r>
            <a:endParaRPr lang="en-US" dirty="0"/>
          </a:p>
          <a:p>
            <a:r>
              <a:rPr lang="en-US" dirty="0"/>
              <a:t>Emissions analysis </a:t>
            </a:r>
          </a:p>
          <a:p>
            <a:pPr lvl="1"/>
            <a:r>
              <a:rPr lang="en-US" dirty="0"/>
              <a:t>Accurate accounting VMT/VHT by vehicle size</a:t>
            </a:r>
          </a:p>
          <a:p>
            <a:pPr lvl="1"/>
            <a:r>
              <a:rPr lang="en-US" dirty="0"/>
              <a:t>Attributing emissions to residential and non-residential demand</a:t>
            </a:r>
          </a:p>
          <a:p>
            <a:r>
              <a:rPr lang="en-US" dirty="0"/>
              <a:t>Integrating commercial vehicle modeling into their ABM3 model structure – ActivitySim / Python</a:t>
            </a:r>
          </a:p>
        </p:txBody>
      </p:sp>
    </p:spTree>
    <p:extLst>
      <p:ext uri="{BB962C8B-B14F-4D97-AF65-F5344CB8AC3E}">
        <p14:creationId xmlns:p14="http://schemas.microsoft.com/office/powerpoint/2010/main" val="191450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956-8538-F250-AB0A-02921611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cs typeface="Arial"/>
              </a:rPr>
              <a:t>Surveys for CVM 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615B9-2116-0A11-34BC-F870DC5F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1" rIns="91440" bIns="45721" rtlCol="0" anchor="t">
            <a:normAutofit fontScale="92500"/>
          </a:bodyPr>
          <a:lstStyle/>
          <a:p>
            <a:r>
              <a:rPr lang="en-US" dirty="0">
                <a:cs typeface="Arial"/>
              </a:rPr>
              <a:t>2022 Establishment Survey + Driver Diaries (online + mobile app)</a:t>
            </a:r>
          </a:p>
          <a:p>
            <a:pPr marL="742642" lvl="1" indent="-287024"/>
            <a:r>
              <a:rPr lang="en-US" dirty="0">
                <a:cs typeface="Arial"/>
              </a:rPr>
              <a:t>Establishments reported </a:t>
            </a:r>
            <a:r>
              <a:rPr lang="en-US" u="sng" dirty="0">
                <a:cs typeface="Arial"/>
              </a:rPr>
              <a:t>deliveries and services received</a:t>
            </a:r>
            <a:r>
              <a:rPr lang="en-US" dirty="0">
                <a:cs typeface="Arial"/>
              </a:rPr>
              <a:t> in addition to their </a:t>
            </a:r>
            <a:r>
              <a:rPr lang="en-US" u="sng" dirty="0">
                <a:cs typeface="Arial"/>
              </a:rPr>
              <a:t>own company's outbound truck movements </a:t>
            </a:r>
            <a:r>
              <a:rPr lang="en-US" dirty="0">
                <a:cs typeface="Arial"/>
              </a:rPr>
              <a:t>and </a:t>
            </a:r>
            <a:r>
              <a:rPr lang="en-US" u="sng" dirty="0">
                <a:cs typeface="Arial"/>
              </a:rPr>
              <a:t>TNC usage</a:t>
            </a:r>
          </a:p>
          <a:p>
            <a:pPr marL="742642" lvl="1" indent="-287024"/>
            <a:r>
              <a:rPr lang="en-US" dirty="0">
                <a:cs typeface="Arial"/>
              </a:rPr>
              <a:t>Driver Diaries identified place types visited (residence, non-residential)</a:t>
            </a:r>
            <a:endParaRPr lang="en-US" dirty="0"/>
          </a:p>
          <a:p>
            <a:r>
              <a:rPr lang="en-US" dirty="0">
                <a:cs typeface="Arial"/>
              </a:rPr>
              <a:t>2022 TNC Delivery Driver Diaries (online + mobile app)</a:t>
            </a:r>
          </a:p>
          <a:p>
            <a:pPr marL="742642" lvl="1" indent="-287024"/>
            <a:r>
              <a:rPr lang="en-US" dirty="0">
                <a:cs typeface="Arial"/>
              </a:rPr>
              <a:t>Identified place types visited (residence, non-residential) and companies working for (e.g., Door Dash, Instacart)</a:t>
            </a:r>
          </a:p>
          <a:p>
            <a:r>
              <a:rPr lang="en-US" dirty="0">
                <a:cs typeface="Arial"/>
              </a:rPr>
              <a:t>2022 Household Travel Survey (online + mobile app)</a:t>
            </a:r>
          </a:p>
          <a:p>
            <a:pPr marL="742642" lvl="1" indent="-287024"/>
            <a:r>
              <a:rPr lang="en-US" dirty="0">
                <a:cs typeface="Arial"/>
              </a:rPr>
              <a:t>Questions about food deliveries, package deliveries, service visits</a:t>
            </a:r>
          </a:p>
          <a:p>
            <a:pPr marL="742642" lvl="1" indent="-287024"/>
            <a:r>
              <a:rPr lang="en-US" dirty="0">
                <a:cs typeface="Arial"/>
              </a:rPr>
              <a:t>Household tours and trips by purpose</a:t>
            </a:r>
          </a:p>
        </p:txBody>
      </p:sp>
    </p:spTree>
    <p:extLst>
      <p:ext uri="{BB962C8B-B14F-4D97-AF65-F5344CB8AC3E}">
        <p14:creationId xmlns:p14="http://schemas.microsoft.com/office/powerpoint/2010/main" val="82650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1C44-CA2A-40A1-6E4D-AA014461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CVM Model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BD5CE5-8726-766F-8523-126849C3F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4" y="260463"/>
            <a:ext cx="5158562" cy="633707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F2235DC-498C-0506-17DB-B3A9CB1A415F}"/>
              </a:ext>
            </a:extLst>
          </p:cNvPr>
          <p:cNvSpPr txBox="1">
            <a:spLocks/>
          </p:cNvSpPr>
          <p:nvPr/>
        </p:nvSpPr>
        <p:spPr>
          <a:xfrm>
            <a:off x="838201" y="1676402"/>
            <a:ext cx="5158564" cy="4500564"/>
          </a:xfrm>
          <a:prstGeom prst="rect">
            <a:avLst/>
          </a:prstGeom>
        </p:spPr>
        <p:txBody>
          <a:bodyPr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3"/>
              </a:buBlip>
              <a:defRPr sz="2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itchFamily="34" charset="0"/>
              <a:buChar char="»"/>
              <a:tabLst/>
              <a:defRPr sz="2400" b="0" i="0" u="none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3pPr>
            <a:lvl4pPr marL="1490663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4pPr>
            <a:lvl5pPr marL="1770063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1F871-71CA-D29C-2426-D18A9AE105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77" y="2267477"/>
            <a:ext cx="4950625" cy="334126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BEB822-54E4-CF18-1C9C-7A9BB3E94DE8}"/>
              </a:ext>
            </a:extLst>
          </p:cNvPr>
          <p:cNvSpPr txBox="1"/>
          <p:nvPr/>
        </p:nvSpPr>
        <p:spPr>
          <a:xfrm>
            <a:off x="7449997" y="1676402"/>
            <a:ext cx="3393184" cy="372531"/>
          </a:xfrm>
          <a:prstGeom prst="rect">
            <a:avLst/>
          </a:prstGeom>
          <a:gradFill>
            <a:gsLst>
              <a:gs pos="0">
                <a:schemeClr val="accent1"/>
              </a:gs>
              <a:gs pos="82000">
                <a:schemeClr val="accent1">
                  <a:lumMod val="50000"/>
                </a:schemeClr>
              </a:gs>
            </a:gsLst>
            <a:lin ang="2700000" scaled="1"/>
          </a:gradFill>
        </p:spPr>
        <p:txBody>
          <a:bodyPr wrap="square" tIns="91440" bIns="91440" rtlCol="0" anchor="ctr" anchorCtr="1">
            <a:no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Route Simulation Loop</a:t>
            </a:r>
          </a:p>
        </p:txBody>
      </p:sp>
    </p:spTree>
    <p:extLst>
      <p:ext uri="{BB962C8B-B14F-4D97-AF65-F5344CB8AC3E}">
        <p14:creationId xmlns:p14="http://schemas.microsoft.com/office/powerpoint/2010/main" val="157711090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0AA1-B2CC-5725-F20A-7E419B1C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Attractions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4BD2-6AEF-84B0-BAE2-ED56C45AA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estimated from Household Travel Survey</a:t>
            </a:r>
          </a:p>
          <a:p>
            <a:r>
              <a:rPr lang="en-US" dirty="0"/>
              <a:t>Synthetic household records from the ABM are inputs</a:t>
            </a:r>
          </a:p>
          <a:p>
            <a:r>
              <a:rPr lang="en-US" dirty="0"/>
              <a:t>Predict whether each household will attract commercial vehicle trips</a:t>
            </a:r>
          </a:p>
          <a:p>
            <a:pPr lvl="1"/>
            <a:r>
              <a:rPr lang="en-US" dirty="0"/>
              <a:t>Service stops (maintenance, construction, healthcare)</a:t>
            </a:r>
          </a:p>
          <a:p>
            <a:pPr lvl="1"/>
            <a:r>
              <a:rPr lang="en-US" dirty="0"/>
              <a:t>Food delivery (grocery or meals)</a:t>
            </a:r>
          </a:p>
          <a:p>
            <a:pPr lvl="1"/>
            <a:r>
              <a:rPr lang="en-US" dirty="0"/>
              <a:t>Package delivery</a:t>
            </a:r>
          </a:p>
          <a:p>
            <a:r>
              <a:rPr lang="en-US" dirty="0"/>
              <a:t>Considers</a:t>
            </a:r>
          </a:p>
          <a:p>
            <a:pPr lvl="1"/>
            <a:r>
              <a:rPr lang="en-US" dirty="0"/>
              <a:t>Size, Age of HH, Income</a:t>
            </a:r>
          </a:p>
          <a:p>
            <a:pPr lvl="1"/>
            <a:r>
              <a:rPr lang="en-US" dirty="0"/>
              <a:t>Travel Choices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02C9F-D309-D848-A759-E28C7C2A65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868303"/>
              </p:ext>
            </p:extLst>
          </p:nvPr>
        </p:nvGraphicFramePr>
        <p:xfrm>
          <a:off x="6018058" y="4339624"/>
          <a:ext cx="5335740" cy="1683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07159">
                  <a:extLst>
                    <a:ext uri="{9D8B030D-6E8A-4147-A177-3AD203B41FA5}">
                      <a16:colId xmlns:a16="http://schemas.microsoft.com/office/drawing/2014/main" val="756763978"/>
                    </a:ext>
                  </a:extLst>
                </a:gridCol>
                <a:gridCol w="2228581">
                  <a:extLst>
                    <a:ext uri="{9D8B030D-6E8A-4147-A177-3AD203B41FA5}">
                      <a16:colId xmlns:a16="http://schemas.microsoft.com/office/drawing/2014/main" val="4228534541"/>
                    </a:ext>
                  </a:extLst>
                </a:gridCol>
              </a:tblGrid>
              <a:tr h="420988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of at Least One Trip Attraction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0458831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Service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6.8%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7510382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Food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4.8%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6646746"/>
                  </a:ext>
                </a:extLst>
              </a:tr>
              <a:tr h="420988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>
                          <a:effectLst/>
                        </a:rPr>
                        <a:t>Package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2000" dirty="0">
                          <a:effectLst/>
                        </a:rPr>
                        <a:t>40.8%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710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4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374E-7D6D-CB93-882E-E4F7EC26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TNC Route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3C3EC-8E31-222F-F906-A3F299C1D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TNCs are different (no base establishment, no survey weights)</a:t>
            </a:r>
          </a:p>
          <a:p>
            <a:pPr lvl="1"/>
            <a:r>
              <a:rPr lang="en-US" sz="2200" dirty="0"/>
              <a:t>Establishments reported use of TNCs for pickups</a:t>
            </a:r>
          </a:p>
          <a:p>
            <a:pPr lvl="1"/>
            <a:r>
              <a:rPr lang="en-US" sz="2200" dirty="0"/>
              <a:t>Use establishment expansion weights to expand TNC routes</a:t>
            </a:r>
          </a:p>
          <a:p>
            <a:pPr lvl="1"/>
            <a:r>
              <a:rPr lang="en-US" sz="2200" dirty="0"/>
              <a:t>Generate TNC routes proportional to employment in industries that use TNCs (land use zone districts as pseudo market areas)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2208A8-4381-AAA4-09C6-049E047AF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11527"/>
              </p:ext>
            </p:extLst>
          </p:nvPr>
        </p:nvGraphicFramePr>
        <p:xfrm>
          <a:off x="1589333" y="3926681"/>
          <a:ext cx="8436596" cy="25046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95284">
                  <a:extLst>
                    <a:ext uri="{9D8B030D-6E8A-4147-A177-3AD203B41FA5}">
                      <a16:colId xmlns:a16="http://schemas.microsoft.com/office/drawing/2014/main" val="3864387086"/>
                    </a:ext>
                  </a:extLst>
                </a:gridCol>
                <a:gridCol w="2023014">
                  <a:extLst>
                    <a:ext uri="{9D8B030D-6E8A-4147-A177-3AD203B41FA5}">
                      <a16:colId xmlns:a16="http://schemas.microsoft.com/office/drawing/2014/main" val="1140871462"/>
                    </a:ext>
                  </a:extLst>
                </a:gridCol>
                <a:gridCol w="2108711">
                  <a:extLst>
                    <a:ext uri="{9D8B030D-6E8A-4147-A177-3AD203B41FA5}">
                      <a16:colId xmlns:a16="http://schemas.microsoft.com/office/drawing/2014/main" val="1760851259"/>
                    </a:ext>
                  </a:extLst>
                </a:gridCol>
                <a:gridCol w="2109587">
                  <a:extLst>
                    <a:ext uri="{9D8B030D-6E8A-4147-A177-3AD203B41FA5}">
                      <a16:colId xmlns:a16="http://schemas.microsoft.com/office/drawing/2014/main" val="1435411045"/>
                    </a:ext>
                  </a:extLst>
                </a:gridCol>
              </a:tblGrid>
              <a:tr h="8309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TNC Customer Type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TNC Client Pickups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Establishment Weighted Deliveries using TNCs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TNC Expansion Weights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666863"/>
                  </a:ext>
                </a:extLst>
              </a:tr>
              <a:tr h="5477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Restaurant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defTabSz="914411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636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 8,184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12.868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17677224"/>
                  </a:ext>
                </a:extLst>
              </a:tr>
              <a:tr h="5477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Retail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defTabSz="914411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197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 3,766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19.117</a:t>
                      </a:r>
                      <a:endParaRPr lang="en-US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9421873"/>
                  </a:ext>
                </a:extLst>
              </a:tr>
              <a:tr h="547709">
                <a:tc>
                  <a:txBody>
                    <a:bodyPr/>
                    <a:lstStyle/>
                    <a:p>
                      <a:pPr marL="0" marR="0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Non-Restaurant or Retail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 defTabSz="914411" rtl="0" eaLnBrk="1" latinLnBrk="0" hangingPunct="1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             152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 575 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20000"/>
                        </a:lnSpc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3.783</a:t>
                      </a:r>
                      <a:endParaRPr lang="en-US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8554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76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E79C-4580-FC71-E3CE-118D9BF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Route Purpose, Customer Type, Vehicle Type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AA3167-6DBC-384A-D653-EE4AE6B84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7572685"/>
              </p:ext>
            </p:extLst>
          </p:nvPr>
        </p:nvGraphicFramePr>
        <p:xfrm>
          <a:off x="2810934" y="1548361"/>
          <a:ext cx="6172197" cy="1321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4234994738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2061647958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2210210429"/>
                    </a:ext>
                  </a:extLst>
                </a:gridCol>
              </a:tblGrid>
              <a:tr h="312202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Route Purpose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Routes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% Routes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49115403"/>
                  </a:ext>
                </a:extLst>
              </a:tr>
              <a:tr h="25241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Goods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50,617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22.8%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5750879"/>
                  </a:ext>
                </a:extLst>
              </a:tr>
              <a:tr h="25241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Maintenance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21,201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9.5%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7785849"/>
                  </a:ext>
                </a:extLst>
              </a:tr>
              <a:tr h="25241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Service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150,414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67.7%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1383852"/>
                  </a:ext>
                </a:extLst>
              </a:tr>
              <a:tr h="25241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222,232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100.0%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87966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2BE9E3-AD4A-8441-1F63-2D6D05021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289124"/>
              </p:ext>
            </p:extLst>
          </p:nvPr>
        </p:nvGraphicFramePr>
        <p:xfrm>
          <a:off x="2810935" y="3089505"/>
          <a:ext cx="6172197" cy="15246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1438404678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768880776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79401054"/>
                    </a:ext>
                  </a:extLst>
                </a:gridCol>
              </a:tblGrid>
              <a:tr h="274661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Customer Type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Routes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% Routes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41031316"/>
                  </a:ext>
                </a:extLst>
              </a:tr>
              <a:tr h="228430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Mixed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66,105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29.7%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0425245"/>
                  </a:ext>
                </a:extLst>
              </a:tr>
              <a:tr h="228430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Residential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32,637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14.7%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9721346"/>
                  </a:ext>
                </a:extLst>
              </a:tr>
              <a:tr h="228430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Non-Residential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102,289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46.0%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099420"/>
                  </a:ext>
                </a:extLst>
              </a:tr>
              <a:tr h="274661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None (Maint./Other)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21,201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9.5%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0362456"/>
                  </a:ext>
                </a:extLst>
              </a:tr>
              <a:tr h="228430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222,232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100.0%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2237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4568A5-11C0-FDA9-E576-815D2B18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190944"/>
              </p:ext>
            </p:extLst>
          </p:nvPr>
        </p:nvGraphicFramePr>
        <p:xfrm>
          <a:off x="2810934" y="4833485"/>
          <a:ext cx="6172197" cy="13218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399">
                  <a:extLst>
                    <a:ext uri="{9D8B030D-6E8A-4147-A177-3AD203B41FA5}">
                      <a16:colId xmlns:a16="http://schemas.microsoft.com/office/drawing/2014/main" val="2388164580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130242123"/>
                    </a:ext>
                  </a:extLst>
                </a:gridCol>
                <a:gridCol w="2057399">
                  <a:extLst>
                    <a:ext uri="{9D8B030D-6E8A-4147-A177-3AD203B41FA5}">
                      <a16:colId xmlns:a16="http://schemas.microsoft.com/office/drawing/2014/main" val="802219777"/>
                    </a:ext>
                  </a:extLst>
                </a:gridCol>
              </a:tblGrid>
              <a:tr h="264369"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Vehicle Type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>
                          <a:effectLst/>
                        </a:rPr>
                        <a:t>Routes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600" dirty="0">
                          <a:effectLst/>
                        </a:rPr>
                        <a:t>% Routes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1006392"/>
                  </a:ext>
                </a:extLst>
              </a:tr>
              <a:tr h="264369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LCV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132,925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59.8%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551177"/>
                  </a:ext>
                </a:extLst>
              </a:tr>
              <a:tr h="264369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MUT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30,644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13.8%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5630307"/>
                  </a:ext>
                </a:extLst>
              </a:tr>
              <a:tr h="264369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SUT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58,663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>
                          <a:effectLst/>
                        </a:rPr>
                        <a:t>26.4%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490319"/>
                  </a:ext>
                </a:extLst>
              </a:tr>
              <a:tr h="264369">
                <a:tc>
                  <a:txBody>
                    <a:bodyPr/>
                    <a:lstStyle/>
                    <a:p>
                      <a:pPr marL="0" marR="0"/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222,232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/>
                      <a:r>
                        <a:rPr lang="en-US" sz="1600" dirty="0">
                          <a:effectLst/>
                        </a:rPr>
                        <a:t>100.0%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271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1704394"/>
      </p:ext>
    </p:extLst>
  </p:cSld>
  <p:clrMapOvr>
    <a:masterClrMapping/>
  </p:clrMapOvr>
</p:sld>
</file>

<file path=ppt/theme/theme1.xml><?xml version="1.0" encoding="utf-8"?>
<a:theme xmlns:a="http://schemas.openxmlformats.org/drawingml/2006/main" name="Wedge_2020">
  <a:themeElements>
    <a:clrScheme name="CS PPT Colors HEX">
      <a:dk1>
        <a:sysClr val="windowText" lastClr="000000"/>
      </a:dk1>
      <a:lt1>
        <a:sysClr val="window" lastClr="FFFFFF"/>
      </a:lt1>
      <a:dk2>
        <a:srgbClr val="3F4D55"/>
      </a:dk2>
      <a:lt2>
        <a:srgbClr val="E7E6E6"/>
      </a:lt2>
      <a:accent1>
        <a:srgbClr val="6478BA"/>
      </a:accent1>
      <a:accent2>
        <a:srgbClr val="19BEF0"/>
      </a:accent2>
      <a:accent3>
        <a:srgbClr val="28B67C"/>
      </a:accent3>
      <a:accent4>
        <a:srgbClr val="8DC63F"/>
      </a:accent4>
      <a:accent5>
        <a:srgbClr val="148BCC"/>
      </a:accent5>
      <a:accent6>
        <a:srgbClr val="F8811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dge_2020" id="{9B28A506-AC6C-4B3B-B360-5ACB608FB965}" vid="{B884D072-6F1A-46E1-AF8E-CAD85F11BF0A}"/>
    </a:ext>
  </a:extLst>
</a:theme>
</file>

<file path=ppt/theme/theme10.xml><?xml version="1.0" encoding="utf-8"?>
<a:theme xmlns:a="http://schemas.openxmlformats.org/drawingml/2006/main" name="4_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ight1_expanded_widescreen">
  <a:themeElements>
    <a:clrScheme name="CS PPT Colors HEX">
      <a:dk1>
        <a:sysClr val="windowText" lastClr="000000"/>
      </a:dk1>
      <a:lt1>
        <a:sysClr val="window" lastClr="FFFFFF"/>
      </a:lt1>
      <a:dk2>
        <a:srgbClr val="3F4D55"/>
      </a:dk2>
      <a:lt2>
        <a:srgbClr val="E7E6E6"/>
      </a:lt2>
      <a:accent1>
        <a:srgbClr val="6478BA"/>
      </a:accent1>
      <a:accent2>
        <a:srgbClr val="19BEF0"/>
      </a:accent2>
      <a:accent3>
        <a:srgbClr val="28B67C"/>
      </a:accent3>
      <a:accent4>
        <a:srgbClr val="8DC63F"/>
      </a:accent4>
      <a:accent5>
        <a:srgbClr val="148BCC"/>
      </a:accent5>
      <a:accent6>
        <a:srgbClr val="F8811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1_expanded_widescreen" id="{0AB450BE-970E-4BD7-8D80-51C5EAB132F1}" vid="{4348AAEF-122C-444D-9511-A437C375BCE4}"/>
    </a:ext>
  </a:extLst>
</a:theme>
</file>

<file path=ppt/theme/theme3.xml><?xml version="1.0" encoding="utf-8"?>
<a:theme xmlns:a="http://schemas.openxmlformats.org/drawingml/2006/main" name="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4.xml><?xml version="1.0" encoding="utf-8"?>
<a:theme xmlns:a="http://schemas.openxmlformats.org/drawingml/2006/main" name="Dark1_widescree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7DB8"/>
      </a:accent1>
      <a:accent2>
        <a:srgbClr val="16BED4"/>
      </a:accent2>
      <a:accent3>
        <a:srgbClr val="26A771"/>
      </a:accent3>
      <a:accent4>
        <a:srgbClr val="8DC63F"/>
      </a:accent4>
      <a:accent5>
        <a:srgbClr val="1C93D1"/>
      </a:accent5>
      <a:accent6>
        <a:srgbClr val="ED7D31"/>
      </a:accent6>
      <a:hlink>
        <a:srgbClr val="85C0FB"/>
      </a:hlink>
      <a:folHlink>
        <a:srgbClr val="D7B5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1_widescreen" id="{90766C33-166A-4B39-94FA-A74604BDC577}" vid="{052CBB49-23C3-4154-9DD6-6561C54B03B4}"/>
    </a:ext>
  </a:extLst>
</a:theme>
</file>

<file path=ppt/theme/theme5.xml><?xml version="1.0" encoding="utf-8"?>
<a:theme xmlns:a="http://schemas.openxmlformats.org/drawingml/2006/main" name="1_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6.xml><?xml version="1.0" encoding="utf-8"?>
<a:theme xmlns:a="http://schemas.openxmlformats.org/drawingml/2006/main" name="2_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7.xml><?xml version="1.0" encoding="utf-8"?>
<a:theme xmlns:a="http://schemas.openxmlformats.org/drawingml/2006/main" name="3_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8.xml><?xml version="1.0" encoding="utf-8"?>
<a:theme xmlns:a="http://schemas.openxmlformats.org/drawingml/2006/main" name="Light1_widescreen_508">
  <a:themeElements>
    <a:clrScheme name="CS 5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67DB3"/>
      </a:accent1>
      <a:accent2>
        <a:srgbClr val="205A47"/>
      </a:accent2>
      <a:accent3>
        <a:srgbClr val="601A4A"/>
      </a:accent3>
      <a:accent4>
        <a:srgbClr val="283F7F"/>
      </a:accent4>
      <a:accent5>
        <a:srgbClr val="6C9A40"/>
      </a:accent5>
      <a:accent6>
        <a:srgbClr val="E46E25"/>
      </a:accent6>
      <a:hlink>
        <a:srgbClr val="0563C1"/>
      </a:hlink>
      <a:folHlink>
        <a:srgbClr val="933D6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82000">
              <a:schemeClr val="accent1">
                <a:lumMod val="50000"/>
              </a:schemeClr>
            </a:gs>
          </a:gsLst>
          <a:lin ang="27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gradFill>
          <a:gsLst>
            <a:gs pos="0">
              <a:schemeClr val="accent1"/>
            </a:gs>
            <a:gs pos="82000">
              <a:schemeClr val="accent1">
                <a:lumMod val="50000"/>
              </a:schemeClr>
            </a:gs>
          </a:gsLst>
          <a:lin ang="2700000" scaled="1"/>
        </a:gradFill>
      </a:spPr>
      <a:bodyPr wrap="square" tIns="91440" bIns="91440" rtlCol="0" anchor="ctr" anchorCtr="1">
        <a:noAutofit/>
      </a:bodyPr>
      <a:lstStyle>
        <a:defPPr algn="ctr">
          <a:defRPr sz="28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ight1_widescreen_508" id="{A5803136-BEA9-4E15-AAF7-1C002951FEB9}" vid="{F1E7300B-2C5D-48CD-BA55-7C7D1C6EDEBB}"/>
    </a:ext>
  </a:extLst>
</a:theme>
</file>

<file path=ppt/theme/theme9.xml><?xml version="1.0" encoding="utf-8"?>
<a:theme xmlns:a="http://schemas.openxmlformats.org/drawingml/2006/main" name="1_Dark1_widescreen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7DB8"/>
      </a:accent1>
      <a:accent2>
        <a:srgbClr val="16BED4"/>
      </a:accent2>
      <a:accent3>
        <a:srgbClr val="26A771"/>
      </a:accent3>
      <a:accent4>
        <a:srgbClr val="8DC63F"/>
      </a:accent4>
      <a:accent5>
        <a:srgbClr val="1C93D1"/>
      </a:accent5>
      <a:accent6>
        <a:srgbClr val="ED7D31"/>
      </a:accent6>
      <a:hlink>
        <a:srgbClr val="85C0FB"/>
      </a:hlink>
      <a:folHlink>
        <a:srgbClr val="D7B5C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rk1_widescreen" id="{90766C33-166A-4B39-94FA-A74604BDC577}" vid="{052CBB49-23C3-4154-9DD6-6561C54B03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Wedge_2020</Template>
  <TotalTime>825</TotalTime>
  <Words>744</Words>
  <Application>Microsoft Office PowerPoint</Application>
  <PresentationFormat>Widescreen</PresentationFormat>
  <Paragraphs>147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Times New Roman</vt:lpstr>
      <vt:lpstr>Wingdings</vt:lpstr>
      <vt:lpstr>Wedge_2020</vt:lpstr>
      <vt:lpstr>Light1_expanded_widescreen</vt:lpstr>
      <vt:lpstr>Instructions</vt:lpstr>
      <vt:lpstr>Dark1_widescreen</vt:lpstr>
      <vt:lpstr>1_Instructions</vt:lpstr>
      <vt:lpstr>2_Instructions</vt:lpstr>
      <vt:lpstr>3_Instructions</vt:lpstr>
      <vt:lpstr>Light1_widescreen_508</vt:lpstr>
      <vt:lpstr>1_Dark1_widescreen</vt:lpstr>
      <vt:lpstr>4_Instructions</vt:lpstr>
      <vt:lpstr>Meeting the Analytical Challenges of the E-Commerce Era</vt:lpstr>
      <vt:lpstr>Team Members</vt:lpstr>
      <vt:lpstr>E-Commerce Impacts and Challenges</vt:lpstr>
      <vt:lpstr>SANDAG Needs and Interests</vt:lpstr>
      <vt:lpstr>Surveys for CVM development</vt:lpstr>
      <vt:lpstr>                                       CVM Model Flow</vt:lpstr>
      <vt:lpstr>Household Attractions</vt:lpstr>
      <vt:lpstr>TNC Route Generation</vt:lpstr>
      <vt:lpstr>Route Purpose, Customer Type, Vehicle Type</vt:lpstr>
      <vt:lpstr>Next Stop Location</vt:lpstr>
      <vt:lpstr>ActivitySim Implementation</vt:lpstr>
      <vt:lpstr>Summary of Main Contributions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Gliebe</dc:creator>
  <cp:lastModifiedBy>John Gliebe</cp:lastModifiedBy>
  <cp:revision>5</cp:revision>
  <dcterms:created xsi:type="dcterms:W3CDTF">2025-03-31T23:45:37Z</dcterms:created>
  <dcterms:modified xsi:type="dcterms:W3CDTF">2025-09-13T18:18:21Z</dcterms:modified>
</cp:coreProperties>
</file>