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 id="2147483660" r:id="rId3"/>
  </p:sldMasterIdLst>
  <p:notesMasterIdLst>
    <p:notesMasterId r:id="rId47"/>
  </p:notesMasterIdLst>
  <p:sldIdLst>
    <p:sldId id="458" r:id="rId4"/>
    <p:sldId id="459" r:id="rId5"/>
    <p:sldId id="460" r:id="rId6"/>
    <p:sldId id="461" r:id="rId7"/>
    <p:sldId id="462" r:id="rId8"/>
    <p:sldId id="463" r:id="rId9"/>
    <p:sldId id="464" r:id="rId10"/>
    <p:sldId id="465" r:id="rId11"/>
    <p:sldId id="466" r:id="rId12"/>
    <p:sldId id="467" r:id="rId13"/>
    <p:sldId id="468" r:id="rId14"/>
    <p:sldId id="469" r:id="rId15"/>
    <p:sldId id="470" r:id="rId16"/>
    <p:sldId id="471" r:id="rId17"/>
    <p:sldId id="472" r:id="rId18"/>
    <p:sldId id="473" r:id="rId19"/>
    <p:sldId id="474" r:id="rId20"/>
    <p:sldId id="475" r:id="rId21"/>
    <p:sldId id="476" r:id="rId22"/>
    <p:sldId id="477" r:id="rId23"/>
    <p:sldId id="478" r:id="rId24"/>
    <p:sldId id="479" r:id="rId25"/>
    <p:sldId id="480" r:id="rId26"/>
    <p:sldId id="481" r:id="rId27"/>
    <p:sldId id="482" r:id="rId28"/>
    <p:sldId id="483" r:id="rId29"/>
    <p:sldId id="484" r:id="rId30"/>
    <p:sldId id="485" r:id="rId31"/>
    <p:sldId id="486" r:id="rId32"/>
    <p:sldId id="487" r:id="rId33"/>
    <p:sldId id="488" r:id="rId34"/>
    <p:sldId id="489" r:id="rId35"/>
    <p:sldId id="490" r:id="rId36"/>
    <p:sldId id="491" r:id="rId37"/>
    <p:sldId id="492" r:id="rId38"/>
    <p:sldId id="493" r:id="rId39"/>
    <p:sldId id="494" r:id="rId40"/>
    <p:sldId id="495" r:id="rId41"/>
    <p:sldId id="496" r:id="rId42"/>
    <p:sldId id="497" r:id="rId43"/>
    <p:sldId id="498" r:id="rId44"/>
    <p:sldId id="499" r:id="rId45"/>
    <p:sldId id="5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ggy" initials="P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7300"/>
    <a:srgbClr val="3A3A3A"/>
    <a:srgbClr val="316728"/>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4570" autoAdjust="0"/>
  </p:normalViewPr>
  <p:slideViewPr>
    <p:cSldViewPr snapToGrid="0">
      <p:cViewPr varScale="1">
        <p:scale>
          <a:sx n="65" d="100"/>
          <a:sy n="65" d="100"/>
        </p:scale>
        <p:origin x="-96" y="-104"/>
      </p:cViewPr>
      <p:guideLst>
        <p:guide orient="horz" pos="2160"/>
        <p:guide pos="3840"/>
      </p:guideLst>
    </p:cSldViewPr>
  </p:slideViewPr>
  <p:outlineViewPr>
    <p:cViewPr>
      <p:scale>
        <a:sx n="33" d="100"/>
        <a:sy n="33" d="100"/>
      </p:scale>
      <p:origin x="0" y="-19518"/>
    </p:cViewPr>
  </p:outlineViewPr>
  <p:notesTextViewPr>
    <p:cViewPr>
      <p:scale>
        <a:sx n="1" d="1"/>
        <a:sy n="1" d="1"/>
      </p:scale>
      <p:origin x="0" y="0"/>
    </p:cViewPr>
  </p:notesTextViewPr>
  <p:sorterViewPr>
    <p:cViewPr varScale="1">
      <p:scale>
        <a:sx n="1" d="1"/>
        <a:sy n="1" d="1"/>
      </p:scale>
      <p:origin x="0" y="-265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391CB-82E8-482B-9305-CB4347FBE118}" type="datetimeFigureOut">
              <a:rPr lang="en-US" smtClean="0"/>
              <a:t>5/30/18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9C5E10-4773-4154-A2C7-389A04F1C112}" type="slidenum">
              <a:rPr lang="en-US" smtClean="0"/>
              <a:t>‹#›</a:t>
            </a:fld>
            <a:endParaRPr lang="en-US"/>
          </a:p>
        </p:txBody>
      </p:sp>
    </p:spTree>
    <p:extLst>
      <p:ext uri="{BB962C8B-B14F-4D97-AF65-F5344CB8AC3E}">
        <p14:creationId xmlns:p14="http://schemas.microsoft.com/office/powerpoint/2010/main" val="391410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a:t>
            </a:fld>
            <a:endParaRPr lang="en-US" dirty="0"/>
          </a:p>
        </p:txBody>
      </p:sp>
    </p:spTree>
    <p:extLst>
      <p:ext uri="{BB962C8B-B14F-4D97-AF65-F5344CB8AC3E}">
        <p14:creationId xmlns:p14="http://schemas.microsoft.com/office/powerpoint/2010/main" val="41603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13</a:t>
            </a:fld>
            <a:endParaRPr lang="en-US" dirty="0"/>
          </a:p>
        </p:txBody>
      </p:sp>
    </p:spTree>
    <p:extLst>
      <p:ext uri="{BB962C8B-B14F-4D97-AF65-F5344CB8AC3E}">
        <p14:creationId xmlns:p14="http://schemas.microsoft.com/office/powerpoint/2010/main" val="3246968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17</a:t>
            </a:fld>
            <a:endParaRPr lang="en-US" dirty="0"/>
          </a:p>
        </p:txBody>
      </p:sp>
    </p:spTree>
    <p:extLst>
      <p:ext uri="{BB962C8B-B14F-4D97-AF65-F5344CB8AC3E}">
        <p14:creationId xmlns:p14="http://schemas.microsoft.com/office/powerpoint/2010/main" val="257296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Example for Data Mining:</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A large grocery store chain might be interested in developing a new targeted marketing campaign that offers a discount coupon on potato chips.  </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By studying historical point-of-sale data, the store may be able to use data mining to predict which customers are the most likely to respond to an offer on discounted chips by purchasing higher-margin items such as beer or soft drinks in addition to the chips, thus increasing the store’s overall revenue.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Example for Simulation:</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Banks often use simulation to model investment and default risk in order to stress-test financial models.</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Used in the pharmaceutical industry to assess the risk of introducing a new drug.</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18</a:t>
            </a:fld>
            <a:endParaRPr lang="en-US" dirty="0"/>
          </a:p>
        </p:txBody>
      </p:sp>
    </p:spTree>
    <p:extLst>
      <p:ext uri="{BB962C8B-B14F-4D97-AF65-F5344CB8AC3E}">
        <p14:creationId xmlns:p14="http://schemas.microsoft.com/office/powerpoint/2010/main" val="2959034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22</a:t>
            </a:fld>
            <a:endParaRPr lang="en-US" dirty="0"/>
          </a:p>
        </p:txBody>
      </p:sp>
    </p:spTree>
    <p:extLst>
      <p:ext uri="{BB962C8B-B14F-4D97-AF65-F5344CB8AC3E}">
        <p14:creationId xmlns:p14="http://schemas.microsoft.com/office/powerpoint/2010/main" val="2267621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Walmart handles over one million purchase transactions per hour. </a:t>
            </a:r>
          </a:p>
          <a:p>
            <a:pPr marL="171450" indent="-171450">
              <a:buFont typeface="Arial" pitchFamily="34" charset="0"/>
              <a:buChar char="•"/>
            </a:pPr>
            <a:r>
              <a:rPr lang="en-US" sz="1200" b="0" i="0" u="none" strike="noStrike" kern="1200" baseline="0" dirty="0">
                <a:solidFill>
                  <a:schemeClr val="tx1"/>
                </a:solidFill>
                <a:latin typeface="+mn-lt"/>
                <a:ea typeface="+mn-ea"/>
                <a:cs typeface="+mn-cs"/>
              </a:rPr>
              <a:t>Facebook processes more than 250 million picture uploads per day.</a:t>
            </a: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23</a:t>
            </a:fld>
            <a:endParaRPr lang="en-US" dirty="0"/>
          </a:p>
        </p:txBody>
      </p:sp>
    </p:spTree>
    <p:extLst>
      <p:ext uri="{BB962C8B-B14F-4D97-AF65-F5344CB8AC3E}">
        <p14:creationId xmlns:p14="http://schemas.microsoft.com/office/powerpoint/2010/main" val="3558110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30</a:t>
            </a:fld>
            <a:endParaRPr lang="en-US" dirty="0"/>
          </a:p>
        </p:txBody>
      </p:sp>
    </p:spTree>
    <p:extLst>
      <p:ext uri="{BB962C8B-B14F-4D97-AF65-F5344CB8AC3E}">
        <p14:creationId xmlns:p14="http://schemas.microsoft.com/office/powerpoint/2010/main" val="3085130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9C5E10-4773-4154-A2C7-389A04F1C112}" type="slidenum">
              <a:rPr lang="en-US" smtClean="0"/>
              <a:t>31</a:t>
            </a:fld>
            <a:endParaRPr lang="en-US"/>
          </a:p>
        </p:txBody>
      </p:sp>
    </p:spTree>
    <p:extLst>
      <p:ext uri="{BB962C8B-B14F-4D97-AF65-F5344CB8AC3E}">
        <p14:creationId xmlns:p14="http://schemas.microsoft.com/office/powerpoint/2010/main" val="159815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lnSpc>
                <a:spcPct val="100000"/>
              </a:lnSpc>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32</a:t>
            </a:fld>
            <a:endParaRPr lang="en-US" dirty="0"/>
          </a:p>
        </p:txBody>
      </p:sp>
    </p:spTree>
    <p:extLst>
      <p:ext uri="{BB962C8B-B14F-4D97-AF65-F5344CB8AC3E}">
        <p14:creationId xmlns:p14="http://schemas.microsoft.com/office/powerpoint/2010/main" val="2852593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Example for </a:t>
            </a:r>
            <a:r>
              <a:rPr lang="en-US" sz="1200" b="0" i="0" u="none" strike="noStrike" kern="1200" baseline="0" dirty="0">
                <a:solidFill>
                  <a:schemeClr val="tx1"/>
                </a:solidFill>
                <a:latin typeface="+mn-lt"/>
                <a:ea typeface="+mn-ea"/>
                <a:cs typeface="+mn-cs"/>
              </a:rPr>
              <a:t>Human Resource (HR) Analytics:</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Google has analyzed substantial data on its own employees to determine the characteristics of great leaders, to assess factors that contribute to productivity, and to evaluate potential new hires.</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Google also uses predictive analytics to continually update its forecast of future employee turnover and retention.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33</a:t>
            </a:fld>
            <a:endParaRPr lang="en-US" dirty="0"/>
          </a:p>
        </p:txBody>
      </p:sp>
    </p:spTree>
    <p:extLst>
      <p:ext uri="{BB962C8B-B14F-4D97-AF65-F5344CB8AC3E}">
        <p14:creationId xmlns:p14="http://schemas.microsoft.com/office/powerpoint/2010/main" val="2990750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34</a:t>
            </a:fld>
            <a:endParaRPr lang="en-US" dirty="0"/>
          </a:p>
        </p:txBody>
      </p:sp>
    </p:spTree>
    <p:extLst>
      <p:ext uri="{BB962C8B-B14F-4D97-AF65-F5344CB8AC3E}">
        <p14:creationId xmlns:p14="http://schemas.microsoft.com/office/powerpoint/2010/main" val="715292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a:t>
            </a:fld>
            <a:endParaRPr lang="en-US" dirty="0"/>
          </a:p>
        </p:txBody>
      </p:sp>
    </p:spTree>
    <p:extLst>
      <p:ext uri="{BB962C8B-B14F-4D97-AF65-F5344CB8AC3E}">
        <p14:creationId xmlns:p14="http://schemas.microsoft.com/office/powerpoint/2010/main" val="3707507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Example of high-impact marketing analytics:</a:t>
            </a:r>
          </a:p>
          <a:p>
            <a:pPr marL="628650" lvl="1" indent="-171450">
              <a:lnSpc>
                <a:spcPct val="150000"/>
              </a:lnSpc>
              <a:buFont typeface="Arial" pitchFamily="34" charset="0"/>
              <a:buChar char="•"/>
            </a:pPr>
            <a:r>
              <a:rPr lang="en-US" sz="1200" b="0" i="0" u="none" strike="noStrike" kern="1200" baseline="0" dirty="0">
                <a:solidFill>
                  <a:schemeClr val="tx1"/>
                </a:solidFill>
                <a:latin typeface="+mn-lt"/>
                <a:ea typeface="+mn-ea"/>
                <a:cs typeface="+mn-cs"/>
              </a:rPr>
              <a:t>Automobile manufacturer Chrysler teamed with J.D. Power and Associates to develop an innovate set of predictive models to support its pricing decisions for automobiles. </a:t>
            </a:r>
          </a:p>
          <a:p>
            <a:pPr marL="628650" lvl="1" indent="-171450">
              <a:lnSpc>
                <a:spcPct val="150000"/>
              </a:lnSpc>
              <a:buFont typeface="Arial" pitchFamily="34" charset="0"/>
              <a:buChar char="•"/>
            </a:pPr>
            <a:r>
              <a:rPr lang="en-US" sz="1200" b="0" i="0" u="none" strike="noStrike" kern="1200" baseline="0" dirty="0">
                <a:solidFill>
                  <a:schemeClr val="tx1"/>
                </a:solidFill>
                <a:latin typeface="+mn-lt"/>
                <a:ea typeface="+mn-ea"/>
                <a:cs typeface="+mn-cs"/>
              </a:rPr>
              <a:t>These models help Chrysler to better understand the ramifications of proposed pricing structures (a combination of manufacturer’s suggested retail price, interest rate offers, and rebates) and, as a result, to improve its pricing decisions. </a:t>
            </a:r>
          </a:p>
          <a:p>
            <a:pPr marL="628650" lvl="1" indent="-171450">
              <a:lnSpc>
                <a:spcPct val="150000"/>
              </a:lnSpc>
              <a:buFont typeface="Arial" pitchFamily="34" charset="0"/>
              <a:buChar char="•"/>
            </a:pPr>
            <a:r>
              <a:rPr lang="en-US" sz="1200" b="0" i="0" u="none" strike="noStrike" kern="1200" baseline="0" dirty="0">
                <a:solidFill>
                  <a:schemeClr val="tx1"/>
                </a:solidFill>
                <a:latin typeface="+mn-lt"/>
                <a:ea typeface="+mn-ea"/>
                <a:cs typeface="+mn-cs"/>
              </a:rPr>
              <a:t>The models have generated an estimated annual savings of $500 million.</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35</a:t>
            </a:fld>
            <a:endParaRPr lang="en-US" dirty="0"/>
          </a:p>
        </p:txBody>
      </p:sp>
    </p:spTree>
    <p:extLst>
      <p:ext uri="{BB962C8B-B14F-4D97-AF65-F5344CB8AC3E}">
        <p14:creationId xmlns:p14="http://schemas.microsoft.com/office/powerpoint/2010/main" val="2599535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a:t>Example for </a:t>
            </a:r>
            <a:r>
              <a:rPr lang="en-US" sz="1200" b="0" i="0" u="none" strike="noStrike" kern="1200" baseline="0" dirty="0">
                <a:solidFill>
                  <a:schemeClr val="tx1"/>
                </a:solidFill>
                <a:latin typeface="+mn-lt"/>
                <a:ea typeface="+mn-ea"/>
                <a:cs typeface="+mn-cs"/>
              </a:rPr>
              <a:t>use of </a:t>
            </a:r>
            <a:r>
              <a:rPr lang="en-US" dirty="0"/>
              <a:t>prescriptive analytics for diagnosis and treatment:</a:t>
            </a:r>
            <a:r>
              <a:rPr lang="en-US" sz="1200" b="0" i="0" u="none" strike="noStrike" kern="1200" baseline="0" dirty="0">
                <a:solidFill>
                  <a:schemeClr val="tx1"/>
                </a:solidFill>
                <a:latin typeface="+mn-lt"/>
                <a:ea typeface="+mn-ea"/>
                <a:cs typeface="+mn-cs"/>
              </a:rPr>
              <a:t>	</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Working with the Georgia Institute of Technology, Memorial Sloan-Kettering Cancer Center developed a real-time prescriptive model to determine the optimal placement of radioactive seeds for the treatment of prostate cancer.</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Using the new model, 20–30% fewer seeds are needed, resulting in a faster and less invasive procedure.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36</a:t>
            </a:fld>
            <a:endParaRPr lang="en-US" dirty="0"/>
          </a:p>
        </p:txBody>
      </p:sp>
    </p:spTree>
    <p:extLst>
      <p:ext uri="{BB962C8B-B14F-4D97-AF65-F5344CB8AC3E}">
        <p14:creationId xmlns:p14="http://schemas.microsoft.com/office/powerpoint/2010/main" val="2119521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t>Example for supply chain analytics:</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ConAgra Foods uses predictive and prescriptive analytics to better plan capacity utilization by incorporating the inherent uncertainty in commodities pricing. </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ConAgra realized a 100% return on its investment in analytics in under three months—an unheard of result for a major technology investment.</a:t>
            </a: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37</a:t>
            </a:fld>
            <a:endParaRPr lang="en-US" dirty="0"/>
          </a:p>
        </p:txBody>
      </p:sp>
    </p:spTree>
    <p:extLst>
      <p:ext uri="{BB962C8B-B14F-4D97-AF65-F5344CB8AC3E}">
        <p14:creationId xmlns:p14="http://schemas.microsoft.com/office/powerpoint/2010/main" val="3889571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Example of analytics for government agencies:</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The New York State Department has worked with IBM to use prescriptive analytics in the development of a more effective approach to tax collection. The result was an increase in collections from delinquent payers of $83 million over two years.</a:t>
            </a:r>
          </a:p>
          <a:p>
            <a:pPr marL="171450" indent="-171450">
              <a:buFont typeface="Arial" pitchFamily="34" charset="0"/>
              <a:buChar char="•"/>
            </a:pPr>
            <a:r>
              <a:rPr lang="en-US" dirty="0"/>
              <a:t>Example of analytics for nonprofit agencies: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Catholic Relief Services (CRS) is the official international humanitarian agency of the U.S. Catholic community. The CRS mission is to provide relief for the victims of both natural and human-made disasters and to help people in need around the world through its health, educational, and agricultural programs.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CRS uses an analytical spreadsheet model to assist in the allocation of its annual budget based on the impact that its various relief efforts and programs will have in different countries.</a:t>
            </a: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38</a:t>
            </a:fld>
            <a:endParaRPr lang="en-US" dirty="0"/>
          </a:p>
        </p:txBody>
      </p:sp>
    </p:spTree>
    <p:extLst>
      <p:ext uri="{BB962C8B-B14F-4D97-AF65-F5344CB8AC3E}">
        <p14:creationId xmlns:p14="http://schemas.microsoft.com/office/powerpoint/2010/main" val="3207352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39</a:t>
            </a:fld>
            <a:endParaRPr lang="en-US" dirty="0"/>
          </a:p>
        </p:txBody>
      </p:sp>
    </p:spTree>
    <p:extLst>
      <p:ext uri="{BB962C8B-B14F-4D97-AF65-F5344CB8AC3E}">
        <p14:creationId xmlns:p14="http://schemas.microsoft.com/office/powerpoint/2010/main" val="2562031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40</a:t>
            </a:fld>
            <a:endParaRPr lang="en-US" dirty="0"/>
          </a:p>
        </p:txBody>
      </p:sp>
    </p:spTree>
    <p:extLst>
      <p:ext uri="{BB962C8B-B14F-4D97-AF65-F5344CB8AC3E}">
        <p14:creationId xmlns:p14="http://schemas.microsoft.com/office/powerpoint/2010/main" val="941504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Online experimentation involves exposing various subgroups to different versions of a web site and tracking the results.</a:t>
            </a:r>
          </a:p>
          <a:p>
            <a:pPr marL="171450" indent="-171450">
              <a:buFont typeface="Arial" pitchFamily="34" charset="0"/>
              <a:buChar char="•"/>
            </a:pPr>
            <a:r>
              <a:rPr lang="en-US" sz="1200" b="0" i="0" u="none" strike="noStrike" kern="1200" baseline="0" dirty="0">
                <a:solidFill>
                  <a:schemeClr val="tx1"/>
                </a:solidFill>
                <a:latin typeface="+mn-lt"/>
                <a:ea typeface="+mn-ea"/>
                <a:cs typeface="+mn-cs"/>
              </a:rPr>
              <a:t>Because of the massive pool of Internet users, experiments can be conducted without risking the disruption of the overall business of the company. </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Such experiments are proving to be invaluable because they enable the company to use trial-and-error in determining statistically what makes a difference in their web site traffic and sales.</a:t>
            </a: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41</a:t>
            </a:fld>
            <a:endParaRPr lang="en-US" dirty="0"/>
          </a:p>
        </p:txBody>
      </p:sp>
    </p:spTree>
    <p:extLst>
      <p:ext uri="{BB962C8B-B14F-4D97-AF65-F5344CB8AC3E}">
        <p14:creationId xmlns:p14="http://schemas.microsoft.com/office/powerpoint/2010/main" val="3124606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Cloud computing, the more recent development, is the remote use of hardware and software over the Internet.</a:t>
            </a:r>
          </a:p>
        </p:txBody>
      </p:sp>
      <p:sp>
        <p:nvSpPr>
          <p:cNvPr id="4" name="Slide Number Placeholder 3"/>
          <p:cNvSpPr>
            <a:spLocks noGrp="1"/>
          </p:cNvSpPr>
          <p:nvPr>
            <p:ph type="sldNum" sz="quarter" idx="10"/>
          </p:nvPr>
        </p:nvSpPr>
        <p:spPr/>
        <p:txBody>
          <a:bodyPr/>
          <a:lstStyle/>
          <a:p>
            <a:fld id="{54F60B61-172D-4509-B931-6E88C4E54591}" type="slidenum">
              <a:rPr lang="en-US" smtClean="0"/>
              <a:t>4</a:t>
            </a:fld>
            <a:endParaRPr lang="en-US" dirty="0"/>
          </a:p>
        </p:txBody>
      </p:sp>
    </p:spTree>
    <p:extLst>
      <p:ext uri="{BB962C8B-B14F-4D97-AF65-F5344CB8AC3E}">
        <p14:creationId xmlns:p14="http://schemas.microsoft.com/office/powerpoint/2010/main" val="74474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a:t>
            </a:fld>
            <a:endParaRPr lang="en-US" dirty="0"/>
          </a:p>
        </p:txBody>
      </p:sp>
    </p:spTree>
    <p:extLst>
      <p:ext uri="{BB962C8B-B14F-4D97-AF65-F5344CB8AC3E}">
        <p14:creationId xmlns:p14="http://schemas.microsoft.com/office/powerpoint/2010/main" val="16459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6</a:t>
            </a:fld>
            <a:endParaRPr lang="en-US" dirty="0"/>
          </a:p>
        </p:txBody>
      </p:sp>
    </p:spTree>
    <p:extLst>
      <p:ext uri="{BB962C8B-B14F-4D97-AF65-F5344CB8AC3E}">
        <p14:creationId xmlns:p14="http://schemas.microsoft.com/office/powerpoint/2010/main" val="842427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7</a:t>
            </a:fld>
            <a:endParaRPr lang="en-US" dirty="0"/>
          </a:p>
        </p:txBody>
      </p:sp>
    </p:spTree>
    <p:extLst>
      <p:ext uri="{BB962C8B-B14F-4D97-AF65-F5344CB8AC3E}">
        <p14:creationId xmlns:p14="http://schemas.microsoft.com/office/powerpoint/2010/main" val="150413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Consider the case of the Thoroughbred Running Company (TRC). Historically, TRC had been a catalog-based retail seller of running shoes and apparel. TRC sales revenue grew quickly as it changed its emphasis from catalog-based sales to Internet-based sales.</a:t>
            </a:r>
          </a:p>
          <a:p>
            <a:pPr marL="171450" indent="-171450">
              <a:buFont typeface="Arial" pitchFamily="34" charset="0"/>
              <a:buChar char="•"/>
            </a:pPr>
            <a:r>
              <a:rPr lang="en-US" sz="1200" b="0" i="0" u="none" strike="noStrike" kern="1200" baseline="0" dirty="0">
                <a:solidFill>
                  <a:schemeClr val="tx1"/>
                </a:solidFill>
                <a:latin typeface="+mn-lt"/>
                <a:ea typeface="+mn-ea"/>
                <a:cs typeface="+mn-cs"/>
              </a:rPr>
              <a:t>Recently, TRC decided that it should also establish retail stores in the malls and downtown areas of major cities. This is a strategic decision that will take the firm in a new direction that it hopes will complement its Internet-based strategy. </a:t>
            </a:r>
          </a:p>
          <a:p>
            <a:pPr marL="171450" indent="-171450">
              <a:buFont typeface="Arial" pitchFamily="34" charset="0"/>
              <a:buChar char="•"/>
            </a:pPr>
            <a:r>
              <a:rPr lang="en-US" sz="1200" b="0" i="0" u="none" strike="noStrike" kern="1200" baseline="0" dirty="0">
                <a:solidFill>
                  <a:schemeClr val="tx1"/>
                </a:solidFill>
                <a:latin typeface="+mn-lt"/>
                <a:ea typeface="+mn-ea"/>
                <a:cs typeface="+mn-cs"/>
              </a:rPr>
              <a:t>TRC middle managers will therefore have to make a variety of tactical decisions in support of this strategic decision, including how many new stores to open this year, where to open these new stores, how many distribution centers will be needed to support the new stores, and where to locate these distribution centers. </a:t>
            </a:r>
          </a:p>
          <a:p>
            <a:pPr marL="171450" indent="-171450">
              <a:buFont typeface="Arial" pitchFamily="34" charset="0"/>
              <a:buChar char="•"/>
            </a:pPr>
            <a:r>
              <a:rPr lang="en-US" sz="1200" b="0" i="0" u="none" strike="noStrike" kern="1200" baseline="0" dirty="0">
                <a:solidFill>
                  <a:schemeClr val="tx1"/>
                </a:solidFill>
                <a:latin typeface="+mn-lt"/>
                <a:ea typeface="+mn-ea"/>
                <a:cs typeface="+mn-cs"/>
              </a:rPr>
              <a:t>Operations managers in the stores will need to make day-to-day decisions regarding, for instance, how many pairs of each model and size of shoes to order</a:t>
            </a:r>
          </a:p>
          <a:p>
            <a:r>
              <a:rPr lang="en-US" sz="1200" b="0" i="0" u="none" strike="noStrike" kern="1200" baseline="0" dirty="0">
                <a:solidFill>
                  <a:schemeClr val="tx1"/>
                </a:solidFill>
                <a:latin typeface="+mn-lt"/>
                <a:ea typeface="+mn-ea"/>
                <a:cs typeface="+mn-cs"/>
              </a:rPr>
              <a:t>    from the distribution centers and how to schedule their sales personnel.</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8</a:t>
            </a:fld>
            <a:endParaRPr lang="en-US" dirty="0"/>
          </a:p>
        </p:txBody>
      </p:sp>
    </p:spTree>
    <p:extLst>
      <p:ext uri="{BB962C8B-B14F-4D97-AF65-F5344CB8AC3E}">
        <p14:creationId xmlns:p14="http://schemas.microsoft.com/office/powerpoint/2010/main" val="42592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9</a:t>
            </a:fld>
            <a:endParaRPr lang="en-US" dirty="0"/>
          </a:p>
        </p:txBody>
      </p:sp>
    </p:spTree>
    <p:extLst>
      <p:ext uri="{BB962C8B-B14F-4D97-AF65-F5344CB8AC3E}">
        <p14:creationId xmlns:p14="http://schemas.microsoft.com/office/powerpoint/2010/main" val="3557626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11</a:t>
            </a:fld>
            <a:endParaRPr lang="en-US" dirty="0"/>
          </a:p>
        </p:txBody>
      </p:sp>
    </p:spTree>
    <p:extLst>
      <p:ext uri="{BB962C8B-B14F-4D97-AF65-F5344CB8AC3E}">
        <p14:creationId xmlns:p14="http://schemas.microsoft.com/office/powerpoint/2010/main" val="2461239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3E14C99C-C6B5-408C-A598-6A202C1292A5}"/>
              </a:ext>
            </a:extLst>
          </p:cNvPr>
          <p:cNvSpPr>
            <a:spLocks noGrp="1"/>
          </p:cNvSpPr>
          <p:nvPr>
            <p:ph type="sldNum" sz="quarter" idx="10"/>
          </p:nvPr>
        </p:nvSpPr>
        <p:spPr/>
        <p:txBody>
          <a:bodyPr/>
          <a:lstStyle/>
          <a:p>
            <a:fld id="{949EBC64-41CB-41B8-B6DF-9B1367312BD4}" type="slidenum">
              <a:rPr lang="en-US" smtClean="0"/>
              <a:t>‹#›</a:t>
            </a:fld>
            <a:endParaRPr lang="en-US"/>
          </a:p>
        </p:txBody>
      </p:sp>
      <p:sp>
        <p:nvSpPr>
          <p:cNvPr id="4" name="Footer Placeholder 3">
            <a:extLst>
              <a:ext uri="{FF2B5EF4-FFF2-40B4-BE49-F238E27FC236}">
                <a16:creationId xmlns="" xmlns:a16="http://schemas.microsoft.com/office/drawing/2014/main" id="{2AB80B3A-7992-455B-B633-B0324C003AC5}"/>
              </a:ext>
            </a:extLst>
          </p:cNvPr>
          <p:cNvSpPr>
            <a:spLocks noGrp="1"/>
          </p:cNvSpPr>
          <p:nvPr>
            <p:ph type="ftr" sz="quarter" idx="11"/>
          </p:nvPr>
        </p:nvSpPr>
        <p:spPr/>
        <p:txBody>
          <a:bodyPr/>
          <a:lstStyle/>
          <a:p>
            <a:endParaRPr lang="en-US"/>
          </a:p>
        </p:txBody>
      </p:sp>
      <p:sp>
        <p:nvSpPr>
          <p:cNvPr id="6" name="Table Placeholder 5">
            <a:extLst>
              <a:ext uri="{FF2B5EF4-FFF2-40B4-BE49-F238E27FC236}">
                <a16:creationId xmlns="" xmlns:a16="http://schemas.microsoft.com/office/drawing/2014/main" id="{303D3768-4797-4315-B3BE-E47555E36422}"/>
              </a:ext>
            </a:extLst>
          </p:cNvPr>
          <p:cNvSpPr>
            <a:spLocks noGrp="1"/>
          </p:cNvSpPr>
          <p:nvPr>
            <p:ph type="tbl" sz="quarter" idx="12"/>
          </p:nvPr>
        </p:nvSpPr>
        <p:spPr>
          <a:xfrm>
            <a:off x="838200" y="1901825"/>
            <a:ext cx="10515600" cy="3702050"/>
          </a:xfrm>
        </p:spPr>
        <p:txBody>
          <a:bodyPr/>
          <a:lstStyle/>
          <a:p>
            <a:endParaRPr lang="en-US"/>
          </a:p>
        </p:txBody>
      </p:sp>
      <p:sp>
        <p:nvSpPr>
          <p:cNvPr id="8" name="Title Placeholder 1">
            <a:extLst>
              <a:ext uri="{FF2B5EF4-FFF2-40B4-BE49-F238E27FC236}">
                <a16:creationId xmlns="" xmlns:a16="http://schemas.microsoft.com/office/drawing/2014/main" id="{03B8FA25-0FFB-4A67-98DD-0539FFCC5461}"/>
              </a:ext>
            </a:extLst>
          </p:cNvPr>
          <p:cNvSpPr>
            <a:spLocks noGrp="1"/>
          </p:cNvSpPr>
          <p:nvPr>
            <p:ph type="title"/>
          </p:nvPr>
        </p:nvSpPr>
        <p:spPr>
          <a:xfrm>
            <a:off x="838200" y="572337"/>
            <a:ext cx="10515600" cy="1118351"/>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425504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08571C-2EE6-4BCA-BC9D-DAB077B5FDF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 xmlns:a16="http://schemas.microsoft.com/office/drawing/2014/main" id="{8270C9C6-AF46-4D59-9795-2026C99F0111}"/>
              </a:ext>
            </a:extLst>
          </p:cNvPr>
          <p:cNvSpPr>
            <a:spLocks noGrp="1"/>
          </p:cNvSpPr>
          <p:nvPr>
            <p:ph type="sldNum" sz="quarter" idx="10"/>
          </p:nvPr>
        </p:nvSpPr>
        <p:spPr/>
        <p:txBody>
          <a:bodyPr/>
          <a:lstStyle/>
          <a:p>
            <a:fld id="{949EBC64-41CB-41B8-B6DF-9B1367312BD4}" type="slidenum">
              <a:rPr lang="en-US" smtClean="0"/>
              <a:t>‹#›</a:t>
            </a:fld>
            <a:endParaRPr lang="en-US"/>
          </a:p>
        </p:txBody>
      </p:sp>
      <p:sp>
        <p:nvSpPr>
          <p:cNvPr id="4" name="Footer Placeholder 3">
            <a:extLst>
              <a:ext uri="{FF2B5EF4-FFF2-40B4-BE49-F238E27FC236}">
                <a16:creationId xmlns="" xmlns:a16="http://schemas.microsoft.com/office/drawing/2014/main" id="{A4B87DA1-1E73-4FD9-9CF1-7DBDD1B13C58}"/>
              </a:ext>
            </a:extLst>
          </p:cNvPr>
          <p:cNvSpPr>
            <a:spLocks noGrp="1"/>
          </p:cNvSpPr>
          <p:nvPr>
            <p:ph type="ftr" sz="quarter" idx="11"/>
          </p:nvPr>
        </p:nvSpPr>
        <p:spPr/>
        <p:txBody>
          <a:bodyPr/>
          <a:lstStyle/>
          <a:p>
            <a:endParaRPr lang="en-US"/>
          </a:p>
        </p:txBody>
      </p:sp>
      <p:sp>
        <p:nvSpPr>
          <p:cNvPr id="6" name="Text Placeholder 5">
            <a:extLst>
              <a:ext uri="{FF2B5EF4-FFF2-40B4-BE49-F238E27FC236}">
                <a16:creationId xmlns="" xmlns:a16="http://schemas.microsoft.com/office/drawing/2014/main" id="{47B73989-E7B0-4145-A9EE-90102F3EB7C5}"/>
              </a:ext>
            </a:extLst>
          </p:cNvPr>
          <p:cNvSpPr>
            <a:spLocks noGrp="1"/>
          </p:cNvSpPr>
          <p:nvPr>
            <p:ph type="body" sz="quarter" idx="12"/>
          </p:nvPr>
        </p:nvSpPr>
        <p:spPr>
          <a:xfrm>
            <a:off x="838199" y="1887538"/>
            <a:ext cx="10515601" cy="796668"/>
          </a:xfrm>
        </p:spPr>
        <p:txBody>
          <a:bodyPr/>
          <a:lstStyle/>
          <a:p>
            <a:pPr lvl="0"/>
            <a:endParaRPr lang="en-US" dirty="0"/>
          </a:p>
        </p:txBody>
      </p:sp>
      <p:sp>
        <p:nvSpPr>
          <p:cNvPr id="8" name="Table Placeholder 7">
            <a:extLst>
              <a:ext uri="{FF2B5EF4-FFF2-40B4-BE49-F238E27FC236}">
                <a16:creationId xmlns="" xmlns:a16="http://schemas.microsoft.com/office/drawing/2014/main" id="{BDDC7081-8999-448E-A439-014AD4748F4B}"/>
              </a:ext>
            </a:extLst>
          </p:cNvPr>
          <p:cNvSpPr>
            <a:spLocks noGrp="1"/>
          </p:cNvSpPr>
          <p:nvPr>
            <p:ph type="tbl" sz="quarter" idx="13"/>
          </p:nvPr>
        </p:nvSpPr>
        <p:spPr>
          <a:xfrm>
            <a:off x="838199" y="2881056"/>
            <a:ext cx="10515601" cy="2870457"/>
          </a:xfrm>
        </p:spPr>
        <p:txBody>
          <a:bodyPr/>
          <a:lstStyle/>
          <a:p>
            <a:endParaRPr lang="en-US"/>
          </a:p>
        </p:txBody>
      </p:sp>
    </p:spTree>
    <p:extLst>
      <p:ext uri="{BB962C8B-B14F-4D97-AF65-F5344CB8AC3E}">
        <p14:creationId xmlns:p14="http://schemas.microsoft.com/office/powerpoint/2010/main" val="76336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08571C-2EE6-4BCA-BC9D-DAB077B5FDF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 xmlns:a16="http://schemas.microsoft.com/office/drawing/2014/main" id="{8270C9C6-AF46-4D59-9795-2026C99F0111}"/>
              </a:ext>
            </a:extLst>
          </p:cNvPr>
          <p:cNvSpPr>
            <a:spLocks noGrp="1"/>
          </p:cNvSpPr>
          <p:nvPr>
            <p:ph type="sldNum" sz="quarter" idx="10"/>
          </p:nvPr>
        </p:nvSpPr>
        <p:spPr/>
        <p:txBody>
          <a:bodyPr/>
          <a:lstStyle/>
          <a:p>
            <a:fld id="{949EBC64-41CB-41B8-B6DF-9B1367312BD4}" type="slidenum">
              <a:rPr lang="en-US" smtClean="0"/>
              <a:t>‹#›</a:t>
            </a:fld>
            <a:endParaRPr lang="en-US"/>
          </a:p>
        </p:txBody>
      </p:sp>
      <p:sp>
        <p:nvSpPr>
          <p:cNvPr id="4" name="Footer Placeholder 3">
            <a:extLst>
              <a:ext uri="{FF2B5EF4-FFF2-40B4-BE49-F238E27FC236}">
                <a16:creationId xmlns="" xmlns:a16="http://schemas.microsoft.com/office/drawing/2014/main" id="{A4B87DA1-1E73-4FD9-9CF1-7DBDD1B13C58}"/>
              </a:ext>
            </a:extLst>
          </p:cNvPr>
          <p:cNvSpPr>
            <a:spLocks noGrp="1"/>
          </p:cNvSpPr>
          <p:nvPr>
            <p:ph type="ftr" sz="quarter" idx="11"/>
          </p:nvPr>
        </p:nvSpPr>
        <p:spPr/>
        <p:txBody>
          <a:bodyPr/>
          <a:lstStyle/>
          <a:p>
            <a:endParaRPr lang="en-US"/>
          </a:p>
        </p:txBody>
      </p:sp>
      <p:sp>
        <p:nvSpPr>
          <p:cNvPr id="6" name="Text Placeholder 5">
            <a:extLst>
              <a:ext uri="{FF2B5EF4-FFF2-40B4-BE49-F238E27FC236}">
                <a16:creationId xmlns="" xmlns:a16="http://schemas.microsoft.com/office/drawing/2014/main" id="{47B73989-E7B0-4145-A9EE-90102F3EB7C5}"/>
              </a:ext>
            </a:extLst>
          </p:cNvPr>
          <p:cNvSpPr>
            <a:spLocks noGrp="1"/>
          </p:cNvSpPr>
          <p:nvPr>
            <p:ph type="body" sz="quarter" idx="12"/>
          </p:nvPr>
        </p:nvSpPr>
        <p:spPr>
          <a:xfrm>
            <a:off x="838199" y="1887538"/>
            <a:ext cx="10515601" cy="796668"/>
          </a:xfrm>
        </p:spPr>
        <p:txBody>
          <a:bodyPr/>
          <a:lstStyle/>
          <a:p>
            <a:pPr lvl="0"/>
            <a:endParaRPr lang="en-US" dirty="0"/>
          </a:p>
        </p:txBody>
      </p:sp>
      <p:sp>
        <p:nvSpPr>
          <p:cNvPr id="8" name="Table Placeholder 7">
            <a:extLst>
              <a:ext uri="{FF2B5EF4-FFF2-40B4-BE49-F238E27FC236}">
                <a16:creationId xmlns="" xmlns:a16="http://schemas.microsoft.com/office/drawing/2014/main" id="{BDDC7081-8999-448E-A439-014AD4748F4B}"/>
              </a:ext>
            </a:extLst>
          </p:cNvPr>
          <p:cNvSpPr>
            <a:spLocks noGrp="1"/>
          </p:cNvSpPr>
          <p:nvPr>
            <p:ph type="tbl" sz="quarter" idx="13"/>
          </p:nvPr>
        </p:nvSpPr>
        <p:spPr>
          <a:xfrm>
            <a:off x="838199" y="2881057"/>
            <a:ext cx="10515601" cy="796668"/>
          </a:xfrm>
        </p:spPr>
        <p:txBody>
          <a:bodyPr/>
          <a:lstStyle/>
          <a:p>
            <a:endParaRPr lang="en-US"/>
          </a:p>
        </p:txBody>
      </p:sp>
      <p:sp>
        <p:nvSpPr>
          <p:cNvPr id="7" name="Text Placeholder 6">
            <a:extLst>
              <a:ext uri="{FF2B5EF4-FFF2-40B4-BE49-F238E27FC236}">
                <a16:creationId xmlns="" xmlns:a16="http://schemas.microsoft.com/office/drawing/2014/main" id="{2E99B52B-C3EF-4E10-90AD-3D8995A5BD2F}"/>
              </a:ext>
            </a:extLst>
          </p:cNvPr>
          <p:cNvSpPr>
            <a:spLocks noGrp="1"/>
          </p:cNvSpPr>
          <p:nvPr>
            <p:ph type="body" sz="quarter" idx="14"/>
          </p:nvPr>
        </p:nvSpPr>
        <p:spPr>
          <a:xfrm>
            <a:off x="838200" y="3886200"/>
            <a:ext cx="2880360" cy="1752600"/>
          </a:xfrm>
        </p:spPr>
        <p:txBody>
          <a:bodyPr/>
          <a:lstStyle/>
          <a:p>
            <a:pPr lvl="0"/>
            <a:endParaRPr lang="en-US" dirty="0"/>
          </a:p>
        </p:txBody>
      </p:sp>
      <p:sp>
        <p:nvSpPr>
          <p:cNvPr id="10" name="Text Placeholder 9">
            <a:extLst>
              <a:ext uri="{FF2B5EF4-FFF2-40B4-BE49-F238E27FC236}">
                <a16:creationId xmlns="" xmlns:a16="http://schemas.microsoft.com/office/drawing/2014/main" id="{0D8C2589-D24F-4A44-8A74-5FA9185404F3}"/>
              </a:ext>
            </a:extLst>
          </p:cNvPr>
          <p:cNvSpPr>
            <a:spLocks noGrp="1"/>
          </p:cNvSpPr>
          <p:nvPr>
            <p:ph type="body" sz="quarter" idx="15"/>
          </p:nvPr>
        </p:nvSpPr>
        <p:spPr>
          <a:xfrm>
            <a:off x="3870960" y="3886200"/>
            <a:ext cx="2880360" cy="1752600"/>
          </a:xfrm>
        </p:spPr>
        <p:txBody>
          <a:bodyPr/>
          <a:lstStyle/>
          <a:p>
            <a:pPr lvl="0"/>
            <a:endParaRPr lang="en-US" dirty="0"/>
          </a:p>
        </p:txBody>
      </p:sp>
      <p:sp>
        <p:nvSpPr>
          <p:cNvPr id="12" name="Text Placeholder 11">
            <a:extLst>
              <a:ext uri="{FF2B5EF4-FFF2-40B4-BE49-F238E27FC236}">
                <a16:creationId xmlns="" xmlns:a16="http://schemas.microsoft.com/office/drawing/2014/main" id="{37874BD0-1121-49F6-8D82-5A14B1670B53}"/>
              </a:ext>
            </a:extLst>
          </p:cNvPr>
          <p:cNvSpPr>
            <a:spLocks noGrp="1"/>
          </p:cNvSpPr>
          <p:nvPr>
            <p:ph type="body" sz="quarter" idx="16"/>
          </p:nvPr>
        </p:nvSpPr>
        <p:spPr>
          <a:xfrm>
            <a:off x="6904038" y="3886200"/>
            <a:ext cx="4449762" cy="1752600"/>
          </a:xfrm>
        </p:spPr>
        <p:txBody>
          <a:bodyPr/>
          <a:lstStyle/>
          <a:p>
            <a:pPr lvl="0"/>
            <a:endParaRPr lang="en-US" dirty="0"/>
          </a:p>
        </p:txBody>
      </p:sp>
    </p:spTree>
    <p:extLst>
      <p:ext uri="{BB962C8B-B14F-4D97-AF65-F5344CB8AC3E}">
        <p14:creationId xmlns:p14="http://schemas.microsoft.com/office/powerpoint/2010/main" val="2442512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63040"/>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463040"/>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41213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a:p>
        </p:txBody>
      </p:sp>
      <p:sp>
        <p:nvSpPr>
          <p:cNvPr id="10" name="Title 1"/>
          <p:cNvSpPr>
            <a:spLocks noGrp="1"/>
          </p:cNvSpPr>
          <p:nvPr>
            <p:ph type="title"/>
          </p:nvPr>
        </p:nvSpPr>
        <p:spPr>
          <a:xfrm>
            <a:off x="838200" y="640080"/>
            <a:ext cx="10515600" cy="727075"/>
          </a:xfrm>
        </p:spPr>
        <p:txBody>
          <a:bodyPr/>
          <a:lstStyle/>
          <a:p>
            <a:r>
              <a:rPr lang="en-US"/>
              <a:t>Click to edit Master title style</a:t>
            </a:r>
          </a:p>
        </p:txBody>
      </p:sp>
    </p:spTree>
    <p:extLst>
      <p:ext uri="{BB962C8B-B14F-4D97-AF65-F5344CB8AC3E}">
        <p14:creationId xmlns:p14="http://schemas.microsoft.com/office/powerpoint/2010/main" val="183772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44259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13993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111289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18089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7" name="Title 1"/>
          <p:cNvSpPr>
            <a:spLocks noGrp="1"/>
          </p:cNvSpPr>
          <p:nvPr>
            <p:ph type="title"/>
          </p:nvPr>
        </p:nvSpPr>
        <p:spPr>
          <a:xfrm>
            <a:off x="838200" y="640080"/>
            <a:ext cx="10515600" cy="727075"/>
          </a:xfrm>
        </p:spPr>
        <p:txBody>
          <a:bodyPr/>
          <a:lstStyle/>
          <a:p>
            <a:r>
              <a:rPr lang="en-US"/>
              <a:t>Click to edit Master title style</a:t>
            </a:r>
          </a:p>
        </p:txBody>
      </p:sp>
    </p:spTree>
    <p:extLst>
      <p:ext uri="{BB962C8B-B14F-4D97-AF65-F5344CB8AC3E}">
        <p14:creationId xmlns:p14="http://schemas.microsoft.com/office/powerpoint/2010/main" val="8505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4792826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1575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1968409"/>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3678147"/>
            <a:ext cx="10515600" cy="228533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7596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7D3D04A-18D5-4DDB-9EF8-FDE04E01658C}"/>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9EBC64-41CB-41B8-B6DF-9B1367312BD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 xmlns:a16="http://schemas.microsoft.com/office/drawing/2014/main" id="{F6B4E543-1CD8-4A77-ACD6-E3A4E8F2B7B2}"/>
              </a:ext>
            </a:extLst>
          </p:cNvPr>
          <p:cNvSpPr>
            <a:spLocks noGrp="1"/>
          </p:cNvSpPr>
          <p:nvPr>
            <p:ph type="ftr" sz="quarter" idx="11"/>
          </p:nvPr>
        </p:nvSpPr>
        <p:spPr>
          <a:xfrm>
            <a:off x="4038600" y="6356350"/>
            <a:ext cx="4114800" cy="365125"/>
          </a:xfrm>
          <a:prstGeom prst="rect">
            <a:avLst/>
          </a:prstGeo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Picture Placeholder 5">
            <a:extLst>
              <a:ext uri="{FF2B5EF4-FFF2-40B4-BE49-F238E27FC236}">
                <a16:creationId xmlns="" xmlns:a16="http://schemas.microsoft.com/office/drawing/2014/main" id="{64D3D325-AFC7-420E-9B2A-3CD217556ACE}"/>
              </a:ext>
            </a:extLst>
          </p:cNvPr>
          <p:cNvSpPr>
            <a:spLocks noGrp="1"/>
          </p:cNvSpPr>
          <p:nvPr>
            <p:ph type="pic" sz="quarter" idx="12"/>
          </p:nvPr>
        </p:nvSpPr>
        <p:spPr>
          <a:xfrm>
            <a:off x="838200" y="1946787"/>
            <a:ext cx="10515600" cy="3901563"/>
          </a:xfrm>
        </p:spPr>
        <p:txBody>
          <a:bodyPr/>
          <a:lstStyle/>
          <a:p>
            <a:endParaRPr lang="en-US"/>
          </a:p>
        </p:txBody>
      </p:sp>
      <p:sp>
        <p:nvSpPr>
          <p:cNvPr id="7" name="Title Placeholder 1">
            <a:extLst>
              <a:ext uri="{FF2B5EF4-FFF2-40B4-BE49-F238E27FC236}">
                <a16:creationId xmlns="" xmlns:a16="http://schemas.microsoft.com/office/drawing/2014/main" id="{6C6D66A3-8403-4FB3-9983-27AE7C5697F7}"/>
              </a:ext>
            </a:extLst>
          </p:cNvPr>
          <p:cNvSpPr>
            <a:spLocks noGrp="1"/>
          </p:cNvSpPr>
          <p:nvPr>
            <p:ph type="title"/>
          </p:nvPr>
        </p:nvSpPr>
        <p:spPr>
          <a:xfrm>
            <a:off x="838200" y="572337"/>
            <a:ext cx="10515600" cy="1118351"/>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2002791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80073FD7-FFC7-42A0-BEC3-DC4B4164596B}"/>
              </a:ext>
            </a:extLst>
          </p:cNvPr>
          <p:cNvSpPr>
            <a:spLocks noGrp="1"/>
          </p:cNvSpPr>
          <p:nvPr>
            <p:ph type="sldNum" sz="quarter" idx="10"/>
          </p:nvPr>
        </p:nvSpPr>
        <p:spPr/>
        <p:txBody>
          <a:bodyPr/>
          <a:lstStyle/>
          <a:p>
            <a:fld id="{949EBC64-41CB-41B8-B6DF-9B1367312BD4}" type="slidenum">
              <a:rPr lang="en-US" smtClean="0"/>
              <a:t>‹#›</a:t>
            </a:fld>
            <a:endParaRPr lang="en-US"/>
          </a:p>
        </p:txBody>
      </p:sp>
      <p:sp>
        <p:nvSpPr>
          <p:cNvPr id="4" name="Footer Placeholder 3">
            <a:extLst>
              <a:ext uri="{FF2B5EF4-FFF2-40B4-BE49-F238E27FC236}">
                <a16:creationId xmlns="" xmlns:a16="http://schemas.microsoft.com/office/drawing/2014/main" id="{BD468FA1-4861-4820-9C9B-247ED00F74A9}"/>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Text Placeholder 5">
            <a:extLst>
              <a:ext uri="{FF2B5EF4-FFF2-40B4-BE49-F238E27FC236}">
                <a16:creationId xmlns="" xmlns:a16="http://schemas.microsoft.com/office/drawing/2014/main" id="{F5132534-7197-4594-B0E6-D8F937DE394A}"/>
              </a:ext>
            </a:extLst>
          </p:cNvPr>
          <p:cNvSpPr>
            <a:spLocks noGrp="1"/>
          </p:cNvSpPr>
          <p:nvPr>
            <p:ph type="body" sz="quarter" idx="12"/>
          </p:nvPr>
        </p:nvSpPr>
        <p:spPr>
          <a:xfrm>
            <a:off x="838200" y="1908175"/>
            <a:ext cx="10515600" cy="17176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 xmlns:a16="http://schemas.microsoft.com/office/drawing/2014/main" id="{70D71DF3-4ECB-4006-862E-FC5A432D616B}"/>
              </a:ext>
            </a:extLst>
          </p:cNvPr>
          <p:cNvSpPr>
            <a:spLocks noGrp="1"/>
          </p:cNvSpPr>
          <p:nvPr>
            <p:ph type="pic" sz="quarter" idx="13"/>
          </p:nvPr>
        </p:nvSpPr>
        <p:spPr>
          <a:xfrm>
            <a:off x="838199" y="3798888"/>
            <a:ext cx="10515599" cy="2033587"/>
          </a:xfrm>
        </p:spPr>
        <p:txBody>
          <a:bodyPr/>
          <a:lstStyle/>
          <a:p>
            <a:endParaRPr lang="en-US" dirty="0"/>
          </a:p>
        </p:txBody>
      </p:sp>
      <p:sp>
        <p:nvSpPr>
          <p:cNvPr id="10" name="Title Placeholder 1">
            <a:extLst>
              <a:ext uri="{FF2B5EF4-FFF2-40B4-BE49-F238E27FC236}">
                <a16:creationId xmlns="" xmlns:a16="http://schemas.microsoft.com/office/drawing/2014/main" id="{922AEDB0-F518-4BE4-9C10-E57E5FF05926}"/>
              </a:ext>
            </a:extLst>
          </p:cNvPr>
          <p:cNvSpPr>
            <a:spLocks noGrp="1"/>
          </p:cNvSpPr>
          <p:nvPr>
            <p:ph type="title"/>
          </p:nvPr>
        </p:nvSpPr>
        <p:spPr>
          <a:xfrm>
            <a:off x="838200" y="572337"/>
            <a:ext cx="10515600" cy="1118351"/>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411399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80073FD7-FFC7-42A0-BEC3-DC4B4164596B}"/>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49EBC64-41CB-41B8-B6DF-9B1367312BD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 xmlns:a16="http://schemas.microsoft.com/office/drawing/2014/main" id="{BD468FA1-4861-4820-9C9B-247ED00F74A9}"/>
              </a:ext>
            </a:extLst>
          </p:cNvPr>
          <p:cNvSpPr>
            <a:spLocks noGrp="1"/>
          </p:cNvSpPr>
          <p:nvPr>
            <p:ph type="ftr" sz="quarter" idx="11"/>
          </p:nvPr>
        </p:nvSpPr>
        <p:spPr>
          <a:xfrm>
            <a:off x="4038600" y="6356350"/>
            <a:ext cx="4114800" cy="365125"/>
          </a:xfrm>
          <a:prstGeom prst="rect">
            <a:avLst/>
          </a:prstGeo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5">
            <a:extLst>
              <a:ext uri="{FF2B5EF4-FFF2-40B4-BE49-F238E27FC236}">
                <a16:creationId xmlns="" xmlns:a16="http://schemas.microsoft.com/office/drawing/2014/main" id="{F5132534-7197-4594-B0E6-D8F937DE394A}"/>
              </a:ext>
            </a:extLst>
          </p:cNvPr>
          <p:cNvSpPr>
            <a:spLocks noGrp="1"/>
          </p:cNvSpPr>
          <p:nvPr>
            <p:ph type="body" sz="quarter" idx="12"/>
          </p:nvPr>
        </p:nvSpPr>
        <p:spPr>
          <a:xfrm>
            <a:off x="838200" y="1908176"/>
            <a:ext cx="10515600" cy="637598"/>
          </a:xfrm>
        </p:spPr>
        <p:txBody>
          <a:bodyPr/>
          <a:lstStyle/>
          <a:p>
            <a:pPr lvl="0"/>
            <a:endParaRPr lang="en-US" dirty="0"/>
          </a:p>
        </p:txBody>
      </p:sp>
      <p:sp>
        <p:nvSpPr>
          <p:cNvPr id="8" name="Picture Placeholder 7">
            <a:extLst>
              <a:ext uri="{FF2B5EF4-FFF2-40B4-BE49-F238E27FC236}">
                <a16:creationId xmlns="" xmlns:a16="http://schemas.microsoft.com/office/drawing/2014/main" id="{70D71DF3-4ECB-4006-862E-FC5A432D616B}"/>
              </a:ext>
            </a:extLst>
          </p:cNvPr>
          <p:cNvSpPr>
            <a:spLocks noGrp="1"/>
          </p:cNvSpPr>
          <p:nvPr>
            <p:ph type="pic" sz="quarter" idx="13"/>
          </p:nvPr>
        </p:nvSpPr>
        <p:spPr>
          <a:xfrm>
            <a:off x="838200" y="2748687"/>
            <a:ext cx="10515599" cy="637599"/>
          </a:xfrm>
        </p:spPr>
        <p:txBody>
          <a:bodyPr/>
          <a:lstStyle/>
          <a:p>
            <a:endParaRPr lang="en-US" dirty="0"/>
          </a:p>
        </p:txBody>
      </p:sp>
      <p:sp>
        <p:nvSpPr>
          <p:cNvPr id="10" name="Title Placeholder 1">
            <a:extLst>
              <a:ext uri="{FF2B5EF4-FFF2-40B4-BE49-F238E27FC236}">
                <a16:creationId xmlns="" xmlns:a16="http://schemas.microsoft.com/office/drawing/2014/main" id="{922AEDB0-F518-4BE4-9C10-E57E5FF05926}"/>
              </a:ext>
            </a:extLst>
          </p:cNvPr>
          <p:cNvSpPr>
            <a:spLocks noGrp="1"/>
          </p:cNvSpPr>
          <p:nvPr>
            <p:ph type="title"/>
          </p:nvPr>
        </p:nvSpPr>
        <p:spPr>
          <a:xfrm>
            <a:off x="838200" y="572337"/>
            <a:ext cx="10515600" cy="1118351"/>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4">
            <a:extLst>
              <a:ext uri="{FF2B5EF4-FFF2-40B4-BE49-F238E27FC236}">
                <a16:creationId xmlns="" xmlns:a16="http://schemas.microsoft.com/office/drawing/2014/main" id="{47A16733-2A98-4F1B-AC1F-5B08435EC256}"/>
              </a:ext>
            </a:extLst>
          </p:cNvPr>
          <p:cNvSpPr>
            <a:spLocks noGrp="1"/>
          </p:cNvSpPr>
          <p:nvPr>
            <p:ph type="body" sz="quarter" idx="14"/>
          </p:nvPr>
        </p:nvSpPr>
        <p:spPr>
          <a:xfrm>
            <a:off x="838200" y="3511550"/>
            <a:ext cx="10515600" cy="1901825"/>
          </a:xfrm>
        </p:spPr>
        <p:txBody>
          <a:bodyPr/>
          <a:lstStyle/>
          <a:p>
            <a:pPr lvl="0"/>
            <a:endParaRPr lang="en-US" dirty="0"/>
          </a:p>
        </p:txBody>
      </p:sp>
    </p:spTree>
    <p:extLst>
      <p:ext uri="{BB962C8B-B14F-4D97-AF65-F5344CB8AC3E}">
        <p14:creationId xmlns:p14="http://schemas.microsoft.com/office/powerpoint/2010/main" val="14914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80073FD7-FFC7-42A0-BEC3-DC4B4164596B}"/>
              </a:ext>
            </a:extLst>
          </p:cNvPr>
          <p:cNvSpPr>
            <a:spLocks noGrp="1"/>
          </p:cNvSpPr>
          <p:nvPr>
            <p:ph type="sldNum" sz="quarter" idx="10"/>
          </p:nvPr>
        </p:nvSpPr>
        <p:spPr/>
        <p:txBody>
          <a:bodyPr/>
          <a:lstStyle/>
          <a:p>
            <a:fld id="{949EBC64-41CB-41B8-B6DF-9B1367312BD4}" type="slidenum">
              <a:rPr lang="en-US" smtClean="0"/>
              <a:t>‹#›</a:t>
            </a:fld>
            <a:endParaRPr lang="en-US"/>
          </a:p>
        </p:txBody>
      </p:sp>
      <p:sp>
        <p:nvSpPr>
          <p:cNvPr id="4" name="Footer Placeholder 3">
            <a:extLst>
              <a:ext uri="{FF2B5EF4-FFF2-40B4-BE49-F238E27FC236}">
                <a16:creationId xmlns="" xmlns:a16="http://schemas.microsoft.com/office/drawing/2014/main" id="{BD468FA1-4861-4820-9C9B-247ED00F74A9}"/>
              </a:ext>
            </a:extLst>
          </p:cNvPr>
          <p:cNvSpPr>
            <a:spLocks noGrp="1"/>
          </p:cNvSpPr>
          <p:nvPr>
            <p:ph type="ftr" sz="quarter" idx="11"/>
          </p:nvPr>
        </p:nvSpPr>
        <p:spPr/>
        <p:txBody>
          <a:bodyPr/>
          <a:lstStyle/>
          <a:p>
            <a:endParaRPr lang="en-US"/>
          </a:p>
        </p:txBody>
      </p:sp>
      <p:sp>
        <p:nvSpPr>
          <p:cNvPr id="6" name="Text Placeholder 5">
            <a:extLst>
              <a:ext uri="{FF2B5EF4-FFF2-40B4-BE49-F238E27FC236}">
                <a16:creationId xmlns="" xmlns:a16="http://schemas.microsoft.com/office/drawing/2014/main" id="{F5132534-7197-4594-B0E6-D8F937DE394A}"/>
              </a:ext>
            </a:extLst>
          </p:cNvPr>
          <p:cNvSpPr>
            <a:spLocks noGrp="1"/>
          </p:cNvSpPr>
          <p:nvPr>
            <p:ph type="body" sz="quarter" idx="12"/>
          </p:nvPr>
        </p:nvSpPr>
        <p:spPr>
          <a:xfrm>
            <a:off x="838200" y="1908176"/>
            <a:ext cx="10515600" cy="637598"/>
          </a:xfrm>
        </p:spPr>
        <p:txBody>
          <a:bodyPr/>
          <a:lstStyle/>
          <a:p>
            <a:pPr lvl="0"/>
            <a:endParaRPr lang="en-US" dirty="0"/>
          </a:p>
        </p:txBody>
      </p:sp>
      <p:sp>
        <p:nvSpPr>
          <p:cNvPr id="8" name="Picture Placeholder 7">
            <a:extLst>
              <a:ext uri="{FF2B5EF4-FFF2-40B4-BE49-F238E27FC236}">
                <a16:creationId xmlns="" xmlns:a16="http://schemas.microsoft.com/office/drawing/2014/main" id="{70D71DF3-4ECB-4006-862E-FC5A432D616B}"/>
              </a:ext>
            </a:extLst>
          </p:cNvPr>
          <p:cNvSpPr>
            <a:spLocks noGrp="1"/>
          </p:cNvSpPr>
          <p:nvPr>
            <p:ph type="pic" sz="quarter" idx="13"/>
          </p:nvPr>
        </p:nvSpPr>
        <p:spPr>
          <a:xfrm>
            <a:off x="838198" y="3993427"/>
            <a:ext cx="10515599" cy="637599"/>
          </a:xfrm>
        </p:spPr>
        <p:txBody>
          <a:bodyPr/>
          <a:lstStyle/>
          <a:p>
            <a:endParaRPr lang="en-US" dirty="0"/>
          </a:p>
        </p:txBody>
      </p:sp>
      <p:sp>
        <p:nvSpPr>
          <p:cNvPr id="10" name="Title Placeholder 1">
            <a:extLst>
              <a:ext uri="{FF2B5EF4-FFF2-40B4-BE49-F238E27FC236}">
                <a16:creationId xmlns="" xmlns:a16="http://schemas.microsoft.com/office/drawing/2014/main" id="{922AEDB0-F518-4BE4-9C10-E57E5FF05926}"/>
              </a:ext>
            </a:extLst>
          </p:cNvPr>
          <p:cNvSpPr>
            <a:spLocks noGrp="1"/>
          </p:cNvSpPr>
          <p:nvPr>
            <p:ph type="title"/>
          </p:nvPr>
        </p:nvSpPr>
        <p:spPr>
          <a:xfrm>
            <a:off x="838200" y="572337"/>
            <a:ext cx="10515600" cy="1118351"/>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4">
            <a:extLst>
              <a:ext uri="{FF2B5EF4-FFF2-40B4-BE49-F238E27FC236}">
                <a16:creationId xmlns="" xmlns:a16="http://schemas.microsoft.com/office/drawing/2014/main" id="{47A16733-2A98-4F1B-AC1F-5B08435EC256}"/>
              </a:ext>
            </a:extLst>
          </p:cNvPr>
          <p:cNvSpPr>
            <a:spLocks noGrp="1"/>
          </p:cNvSpPr>
          <p:nvPr>
            <p:ph type="body" sz="quarter" idx="14"/>
          </p:nvPr>
        </p:nvSpPr>
        <p:spPr>
          <a:xfrm>
            <a:off x="838198" y="4932404"/>
            <a:ext cx="10515600" cy="752623"/>
          </a:xfrm>
        </p:spPr>
        <p:txBody>
          <a:bodyPr/>
          <a:lstStyle/>
          <a:p>
            <a:pPr lvl="0"/>
            <a:endParaRPr lang="en-US" dirty="0"/>
          </a:p>
        </p:txBody>
      </p:sp>
      <p:sp>
        <p:nvSpPr>
          <p:cNvPr id="7" name="Text Placeholder 6">
            <a:extLst>
              <a:ext uri="{FF2B5EF4-FFF2-40B4-BE49-F238E27FC236}">
                <a16:creationId xmlns="" xmlns:a16="http://schemas.microsoft.com/office/drawing/2014/main" id="{4A894A42-6EB7-4213-8769-A0C38DB07C4F}"/>
              </a:ext>
            </a:extLst>
          </p:cNvPr>
          <p:cNvSpPr>
            <a:spLocks noGrp="1"/>
          </p:cNvSpPr>
          <p:nvPr>
            <p:ph type="body" sz="quarter" idx="15"/>
          </p:nvPr>
        </p:nvSpPr>
        <p:spPr>
          <a:xfrm>
            <a:off x="838198" y="2665513"/>
            <a:ext cx="4191002" cy="1117600"/>
          </a:xfrm>
        </p:spPr>
        <p:txBody>
          <a:bodyPr/>
          <a:lstStyle/>
          <a:p>
            <a:pPr lvl="0"/>
            <a:endParaRPr lang="en-US" dirty="0"/>
          </a:p>
        </p:txBody>
      </p:sp>
      <p:sp>
        <p:nvSpPr>
          <p:cNvPr id="11" name="Text Placeholder 10">
            <a:extLst>
              <a:ext uri="{FF2B5EF4-FFF2-40B4-BE49-F238E27FC236}">
                <a16:creationId xmlns="" xmlns:a16="http://schemas.microsoft.com/office/drawing/2014/main" id="{F701777A-2749-489A-971A-49ECC8DE1815}"/>
              </a:ext>
            </a:extLst>
          </p:cNvPr>
          <p:cNvSpPr>
            <a:spLocks noGrp="1"/>
          </p:cNvSpPr>
          <p:nvPr>
            <p:ph type="body" sz="quarter" idx="16"/>
          </p:nvPr>
        </p:nvSpPr>
        <p:spPr>
          <a:xfrm>
            <a:off x="5151123" y="2663926"/>
            <a:ext cx="4023358" cy="1119187"/>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303554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80073FD7-FFC7-42A0-BEC3-DC4B4164596B}"/>
              </a:ext>
            </a:extLst>
          </p:cNvPr>
          <p:cNvSpPr>
            <a:spLocks noGrp="1"/>
          </p:cNvSpPr>
          <p:nvPr>
            <p:ph type="sldNum" sz="quarter" idx="10"/>
          </p:nvPr>
        </p:nvSpPr>
        <p:spPr/>
        <p:txBody>
          <a:bodyPr/>
          <a:lstStyle/>
          <a:p>
            <a:fld id="{949EBC64-41CB-41B8-B6DF-9B1367312BD4}" type="slidenum">
              <a:rPr lang="en-US" smtClean="0"/>
              <a:t>‹#›</a:t>
            </a:fld>
            <a:endParaRPr lang="en-US"/>
          </a:p>
        </p:txBody>
      </p:sp>
      <p:sp>
        <p:nvSpPr>
          <p:cNvPr id="4" name="Footer Placeholder 3">
            <a:extLst>
              <a:ext uri="{FF2B5EF4-FFF2-40B4-BE49-F238E27FC236}">
                <a16:creationId xmlns="" xmlns:a16="http://schemas.microsoft.com/office/drawing/2014/main" id="{BD468FA1-4861-4820-9C9B-247ED00F74A9}"/>
              </a:ext>
            </a:extLst>
          </p:cNvPr>
          <p:cNvSpPr>
            <a:spLocks noGrp="1"/>
          </p:cNvSpPr>
          <p:nvPr>
            <p:ph type="ftr" sz="quarter" idx="11"/>
          </p:nvPr>
        </p:nvSpPr>
        <p:spPr/>
        <p:txBody>
          <a:bodyPr/>
          <a:lstStyle/>
          <a:p>
            <a:endParaRPr lang="en-US"/>
          </a:p>
        </p:txBody>
      </p:sp>
      <p:sp>
        <p:nvSpPr>
          <p:cNvPr id="6" name="Text Placeholder 5">
            <a:extLst>
              <a:ext uri="{FF2B5EF4-FFF2-40B4-BE49-F238E27FC236}">
                <a16:creationId xmlns="" xmlns:a16="http://schemas.microsoft.com/office/drawing/2014/main" id="{F5132534-7197-4594-B0E6-D8F937DE394A}"/>
              </a:ext>
            </a:extLst>
          </p:cNvPr>
          <p:cNvSpPr>
            <a:spLocks noGrp="1"/>
          </p:cNvSpPr>
          <p:nvPr>
            <p:ph type="body" sz="quarter" idx="12"/>
          </p:nvPr>
        </p:nvSpPr>
        <p:spPr>
          <a:xfrm>
            <a:off x="838200" y="1908176"/>
            <a:ext cx="10515600" cy="637598"/>
          </a:xfrm>
        </p:spPr>
        <p:txBody>
          <a:bodyPr/>
          <a:lstStyle/>
          <a:p>
            <a:pPr lvl="0"/>
            <a:endParaRPr lang="en-US" dirty="0"/>
          </a:p>
        </p:txBody>
      </p:sp>
      <p:sp>
        <p:nvSpPr>
          <p:cNvPr id="10" name="Title Placeholder 1">
            <a:extLst>
              <a:ext uri="{FF2B5EF4-FFF2-40B4-BE49-F238E27FC236}">
                <a16:creationId xmlns="" xmlns:a16="http://schemas.microsoft.com/office/drawing/2014/main" id="{922AEDB0-F518-4BE4-9C10-E57E5FF05926}"/>
              </a:ext>
            </a:extLst>
          </p:cNvPr>
          <p:cNvSpPr>
            <a:spLocks noGrp="1"/>
          </p:cNvSpPr>
          <p:nvPr>
            <p:ph type="title"/>
          </p:nvPr>
        </p:nvSpPr>
        <p:spPr>
          <a:xfrm>
            <a:off x="838200" y="572337"/>
            <a:ext cx="10515600" cy="1118351"/>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4">
            <a:extLst>
              <a:ext uri="{FF2B5EF4-FFF2-40B4-BE49-F238E27FC236}">
                <a16:creationId xmlns="" xmlns:a16="http://schemas.microsoft.com/office/drawing/2014/main" id="{47A16733-2A98-4F1B-AC1F-5B08435EC256}"/>
              </a:ext>
            </a:extLst>
          </p:cNvPr>
          <p:cNvSpPr>
            <a:spLocks noGrp="1"/>
          </p:cNvSpPr>
          <p:nvPr>
            <p:ph type="body" sz="quarter" idx="14"/>
          </p:nvPr>
        </p:nvSpPr>
        <p:spPr>
          <a:xfrm>
            <a:off x="838198" y="4932404"/>
            <a:ext cx="10515600" cy="752623"/>
          </a:xfrm>
        </p:spPr>
        <p:txBody>
          <a:bodyPr/>
          <a:lstStyle/>
          <a:p>
            <a:pPr lvl="0"/>
            <a:endParaRPr lang="en-US" dirty="0"/>
          </a:p>
        </p:txBody>
      </p:sp>
      <p:sp>
        <p:nvSpPr>
          <p:cNvPr id="7" name="Text Placeholder 6">
            <a:extLst>
              <a:ext uri="{FF2B5EF4-FFF2-40B4-BE49-F238E27FC236}">
                <a16:creationId xmlns="" xmlns:a16="http://schemas.microsoft.com/office/drawing/2014/main" id="{4A894A42-6EB7-4213-8769-A0C38DB07C4F}"/>
              </a:ext>
            </a:extLst>
          </p:cNvPr>
          <p:cNvSpPr>
            <a:spLocks noGrp="1"/>
          </p:cNvSpPr>
          <p:nvPr>
            <p:ph type="body" sz="quarter" idx="15"/>
          </p:nvPr>
        </p:nvSpPr>
        <p:spPr>
          <a:xfrm>
            <a:off x="838198" y="2665513"/>
            <a:ext cx="4191002" cy="1117600"/>
          </a:xfrm>
        </p:spPr>
        <p:txBody>
          <a:bodyPr/>
          <a:lstStyle/>
          <a:p>
            <a:pPr lvl="0"/>
            <a:endParaRPr lang="en-US" dirty="0"/>
          </a:p>
        </p:txBody>
      </p:sp>
      <p:sp>
        <p:nvSpPr>
          <p:cNvPr id="11" name="Text Placeholder 10">
            <a:extLst>
              <a:ext uri="{FF2B5EF4-FFF2-40B4-BE49-F238E27FC236}">
                <a16:creationId xmlns="" xmlns:a16="http://schemas.microsoft.com/office/drawing/2014/main" id="{F701777A-2749-489A-971A-49ECC8DE1815}"/>
              </a:ext>
            </a:extLst>
          </p:cNvPr>
          <p:cNvSpPr>
            <a:spLocks noGrp="1"/>
          </p:cNvSpPr>
          <p:nvPr>
            <p:ph type="body" sz="quarter" idx="16"/>
          </p:nvPr>
        </p:nvSpPr>
        <p:spPr>
          <a:xfrm>
            <a:off x="5151123" y="2663926"/>
            <a:ext cx="4023358" cy="1119187"/>
          </a:xfrm>
        </p:spPr>
        <p:txBody>
          <a:bodyPr/>
          <a:lstStyle>
            <a:lvl1pPr marL="0" indent="0">
              <a:buNone/>
              <a:defRPr/>
            </a:lvl1pPr>
          </a:lstStyle>
          <a:p>
            <a:pPr lvl="0"/>
            <a:endParaRPr lang="en-US" dirty="0"/>
          </a:p>
        </p:txBody>
      </p:sp>
      <p:sp>
        <p:nvSpPr>
          <p:cNvPr id="9" name="Text Placeholder 8">
            <a:extLst>
              <a:ext uri="{FF2B5EF4-FFF2-40B4-BE49-F238E27FC236}">
                <a16:creationId xmlns="" xmlns:a16="http://schemas.microsoft.com/office/drawing/2014/main" id="{4589CA0A-7388-4773-AE70-D2DBA10CE16E}"/>
              </a:ext>
            </a:extLst>
          </p:cNvPr>
          <p:cNvSpPr>
            <a:spLocks noGrp="1"/>
          </p:cNvSpPr>
          <p:nvPr>
            <p:ph type="body" sz="quarter" idx="17"/>
          </p:nvPr>
        </p:nvSpPr>
        <p:spPr>
          <a:xfrm>
            <a:off x="838200" y="3962400"/>
            <a:ext cx="4191000" cy="795338"/>
          </a:xfrm>
        </p:spPr>
        <p:txBody>
          <a:bodyPr/>
          <a:lstStyle/>
          <a:p>
            <a:pPr lvl="0"/>
            <a:endParaRPr lang="en-US" dirty="0"/>
          </a:p>
        </p:txBody>
      </p:sp>
      <p:sp>
        <p:nvSpPr>
          <p:cNvPr id="13" name="Text Placeholder 12">
            <a:extLst>
              <a:ext uri="{FF2B5EF4-FFF2-40B4-BE49-F238E27FC236}">
                <a16:creationId xmlns="" xmlns:a16="http://schemas.microsoft.com/office/drawing/2014/main" id="{4E87E1E7-0496-4331-940F-AC75336A5D77}"/>
              </a:ext>
            </a:extLst>
          </p:cNvPr>
          <p:cNvSpPr>
            <a:spLocks noGrp="1"/>
          </p:cNvSpPr>
          <p:nvPr>
            <p:ph type="body" sz="quarter" idx="18"/>
          </p:nvPr>
        </p:nvSpPr>
        <p:spPr>
          <a:xfrm>
            <a:off x="5151438" y="3962400"/>
            <a:ext cx="4022725" cy="969963"/>
          </a:xfrm>
        </p:spPr>
        <p:txBody>
          <a:bodyPr/>
          <a:lstStyle/>
          <a:p>
            <a:pPr lvl="0"/>
            <a:endParaRPr lang="en-US" dirty="0"/>
          </a:p>
        </p:txBody>
      </p:sp>
    </p:spTree>
    <p:extLst>
      <p:ext uri="{BB962C8B-B14F-4D97-AF65-F5344CB8AC3E}">
        <p14:creationId xmlns:p14="http://schemas.microsoft.com/office/powerpoint/2010/main" val="2987397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80073FD7-FFC7-42A0-BEC3-DC4B4164596B}"/>
              </a:ext>
            </a:extLst>
          </p:cNvPr>
          <p:cNvSpPr>
            <a:spLocks noGrp="1"/>
          </p:cNvSpPr>
          <p:nvPr>
            <p:ph type="sldNum" sz="quarter" idx="10"/>
          </p:nvPr>
        </p:nvSpPr>
        <p:spPr/>
        <p:txBody>
          <a:bodyPr/>
          <a:lstStyle/>
          <a:p>
            <a:fld id="{949EBC64-41CB-41B8-B6DF-9B1367312BD4}" type="slidenum">
              <a:rPr lang="en-US" smtClean="0"/>
              <a:t>‹#›</a:t>
            </a:fld>
            <a:endParaRPr lang="en-US"/>
          </a:p>
        </p:txBody>
      </p:sp>
      <p:sp>
        <p:nvSpPr>
          <p:cNvPr id="4" name="Footer Placeholder 3">
            <a:extLst>
              <a:ext uri="{FF2B5EF4-FFF2-40B4-BE49-F238E27FC236}">
                <a16:creationId xmlns="" xmlns:a16="http://schemas.microsoft.com/office/drawing/2014/main" id="{BD468FA1-4861-4820-9C9B-247ED00F74A9}"/>
              </a:ext>
            </a:extLst>
          </p:cNvPr>
          <p:cNvSpPr>
            <a:spLocks noGrp="1"/>
          </p:cNvSpPr>
          <p:nvPr>
            <p:ph type="ftr" sz="quarter" idx="11"/>
          </p:nvPr>
        </p:nvSpPr>
        <p:spPr/>
        <p:txBody>
          <a:bodyPr/>
          <a:lstStyle/>
          <a:p>
            <a:endParaRPr lang="en-US"/>
          </a:p>
        </p:txBody>
      </p:sp>
      <p:sp>
        <p:nvSpPr>
          <p:cNvPr id="6" name="Text Placeholder 5">
            <a:extLst>
              <a:ext uri="{FF2B5EF4-FFF2-40B4-BE49-F238E27FC236}">
                <a16:creationId xmlns="" xmlns:a16="http://schemas.microsoft.com/office/drawing/2014/main" id="{F5132534-7197-4594-B0E6-D8F937DE394A}"/>
              </a:ext>
            </a:extLst>
          </p:cNvPr>
          <p:cNvSpPr>
            <a:spLocks noGrp="1"/>
          </p:cNvSpPr>
          <p:nvPr>
            <p:ph type="body" sz="quarter" idx="12"/>
          </p:nvPr>
        </p:nvSpPr>
        <p:spPr>
          <a:xfrm>
            <a:off x="838200" y="1908176"/>
            <a:ext cx="10515600" cy="637598"/>
          </a:xfrm>
        </p:spPr>
        <p:txBody>
          <a:bodyPr/>
          <a:lstStyle/>
          <a:p>
            <a:pPr lvl="0"/>
            <a:endParaRPr lang="en-US" dirty="0"/>
          </a:p>
        </p:txBody>
      </p:sp>
      <p:sp>
        <p:nvSpPr>
          <p:cNvPr id="10" name="Title Placeholder 1">
            <a:extLst>
              <a:ext uri="{FF2B5EF4-FFF2-40B4-BE49-F238E27FC236}">
                <a16:creationId xmlns="" xmlns:a16="http://schemas.microsoft.com/office/drawing/2014/main" id="{922AEDB0-F518-4BE4-9C10-E57E5FF05926}"/>
              </a:ext>
            </a:extLst>
          </p:cNvPr>
          <p:cNvSpPr>
            <a:spLocks noGrp="1"/>
          </p:cNvSpPr>
          <p:nvPr>
            <p:ph type="title"/>
          </p:nvPr>
        </p:nvSpPr>
        <p:spPr>
          <a:xfrm>
            <a:off x="838200" y="572337"/>
            <a:ext cx="10515600" cy="1118351"/>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4">
            <a:extLst>
              <a:ext uri="{FF2B5EF4-FFF2-40B4-BE49-F238E27FC236}">
                <a16:creationId xmlns="" xmlns:a16="http://schemas.microsoft.com/office/drawing/2014/main" id="{47A16733-2A98-4F1B-AC1F-5B08435EC256}"/>
              </a:ext>
            </a:extLst>
          </p:cNvPr>
          <p:cNvSpPr>
            <a:spLocks noGrp="1"/>
          </p:cNvSpPr>
          <p:nvPr>
            <p:ph type="body" sz="quarter" idx="14"/>
          </p:nvPr>
        </p:nvSpPr>
        <p:spPr>
          <a:xfrm>
            <a:off x="838200" y="3511550"/>
            <a:ext cx="10515600" cy="1901825"/>
          </a:xfrm>
        </p:spPr>
        <p:txBody>
          <a:bodyPr/>
          <a:lstStyle/>
          <a:p>
            <a:pPr lvl="0"/>
            <a:endParaRPr lang="en-US" dirty="0"/>
          </a:p>
        </p:txBody>
      </p:sp>
      <p:sp>
        <p:nvSpPr>
          <p:cNvPr id="7" name="Table Placeholder 6">
            <a:extLst>
              <a:ext uri="{FF2B5EF4-FFF2-40B4-BE49-F238E27FC236}">
                <a16:creationId xmlns="" xmlns:a16="http://schemas.microsoft.com/office/drawing/2014/main" id="{252041C4-C0CA-410A-AD83-1776B02261C4}"/>
              </a:ext>
            </a:extLst>
          </p:cNvPr>
          <p:cNvSpPr>
            <a:spLocks noGrp="1"/>
          </p:cNvSpPr>
          <p:nvPr>
            <p:ph type="tbl" sz="quarter" idx="15"/>
          </p:nvPr>
        </p:nvSpPr>
        <p:spPr>
          <a:xfrm>
            <a:off x="838200" y="2638425"/>
            <a:ext cx="10515600" cy="708025"/>
          </a:xfrm>
        </p:spPr>
        <p:txBody>
          <a:bodyPr/>
          <a:lstStyle/>
          <a:p>
            <a:endParaRPr lang="en-US"/>
          </a:p>
        </p:txBody>
      </p:sp>
    </p:spTree>
    <p:extLst>
      <p:ext uri="{BB962C8B-B14F-4D97-AF65-F5344CB8AC3E}">
        <p14:creationId xmlns:p14="http://schemas.microsoft.com/office/powerpoint/2010/main" val="215355505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a:p>
        </p:txBody>
      </p:sp>
      <p:sp>
        <p:nvSpPr>
          <p:cNvPr id="11" name="Rectangle 10"/>
          <p:cNvSpPr>
            <a:spLocks noChangeArrowheads="1"/>
          </p:cNvSpPr>
          <p:nvPr userDrawn="1"/>
        </p:nvSpPr>
        <p:spPr bwMode="auto">
          <a:xfrm>
            <a:off x="838200" y="6448508"/>
            <a:ext cx="1830859" cy="212879"/>
          </a:xfrm>
          <a:prstGeom prst="rect">
            <a:avLst/>
          </a:prstGeom>
          <a:noFill/>
          <a:ln w="12700">
            <a:noFill/>
            <a:miter lim="800000"/>
            <a:headEnd/>
            <a:tailEnd/>
          </a:ln>
          <a:effectLst/>
        </p:spPr>
        <p:txBody>
          <a:bodyPr wrap="square" lIns="90488" tIns="44450" rIns="90488" bIns="44450">
            <a:spAutoFit/>
          </a:bodyPr>
          <a:ls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9pPr>
          </a:lstStyle>
          <a:p>
            <a:pPr algn="l">
              <a:defRPr/>
            </a:pPr>
            <a:r>
              <a:rPr lang="en-US" sz="800" dirty="0">
                <a:solidFill>
                  <a:srgbClr val="000000"/>
                </a:solidFill>
                <a:effectLst/>
                <a:latin typeface="+mj-lt"/>
                <a:cs typeface="Arial" panose="020B0604020202020204" pitchFamily="34" charset="0"/>
              </a:rPr>
              <a:t>© 2019 Cengage. All Rights Reserved.  </a:t>
            </a:r>
          </a:p>
        </p:txBody>
      </p:sp>
      <p:sp>
        <p:nvSpPr>
          <p:cNvPr id="5" name="Rectangle 4"/>
          <p:cNvSpPr/>
          <p:nvPr userDrawn="1"/>
        </p:nvSpPr>
        <p:spPr>
          <a:xfrm>
            <a:off x="0" y="0"/>
            <a:ext cx="12192000" cy="464388"/>
          </a:xfrm>
          <a:prstGeom prst="rect">
            <a:avLst/>
          </a:prstGeom>
          <a:solidFill>
            <a:srgbClr val="24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0" y="464388"/>
            <a:ext cx="12192000" cy="9144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6111241"/>
            <a:ext cx="12192000" cy="137160"/>
          </a:xfrm>
          <a:prstGeom prst="rect">
            <a:avLst/>
          </a:prstGeom>
          <a:solidFill>
            <a:srgbClr val="24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248401"/>
            <a:ext cx="12192000" cy="91440"/>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2" r:id="rId5"/>
    <p:sldLayoutId id="2147483664" r:id="rId6"/>
    <p:sldLayoutId id="2147483665" r:id="rId7"/>
    <p:sldLayoutId id="2147483666" r:id="rId8"/>
    <p:sldLayoutId id="2147483667" r:id="rId9"/>
    <p:sldLayoutId id="2147483668" r:id="rId10"/>
    <p:sldLayoutId id="2147483669" r:id="rId11"/>
    <p:sldLayoutId id="2147483670"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72337"/>
            <a:ext cx="10515600" cy="111835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49EBC64-41CB-41B8-B6DF-9B1367312BD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a:spLocks noChangeArrowheads="1"/>
          </p:cNvSpPr>
          <p:nvPr userDrawn="1"/>
        </p:nvSpPr>
        <p:spPr bwMode="auto">
          <a:xfrm>
            <a:off x="838200" y="6448510"/>
            <a:ext cx="9442837" cy="190438"/>
          </a:xfrm>
          <a:prstGeom prst="rect">
            <a:avLst/>
          </a:prstGeom>
          <a:noFill/>
          <a:ln w="12700">
            <a:noFill/>
            <a:miter lim="800000"/>
            <a:headEnd/>
            <a:tailEnd/>
          </a:ln>
          <a:effectLst/>
        </p:spPr>
        <p:txBody>
          <a:bodyPr wrap="square" lIns="67866" tIns="33338" rIns="67866" bIns="33338">
            <a:spAutoFit/>
          </a:bodyPr>
          <a:ls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Light" panose="020F0302020204030204"/>
                <a:ea typeface="+mn-ea"/>
                <a:cs typeface="Arial" panose="020B0604020202020204" pitchFamily="34" charset="0"/>
              </a:rPr>
              <a:t>© 2019 Cengage. All Rights Reserved</a:t>
            </a:r>
            <a:r>
              <a:rPr kumimoji="0" lang="en-US" sz="600" b="0" i="0" u="none" strike="noStrike" kern="1200" cap="none" spc="0" normalizeH="0" baseline="0" noProof="0" dirty="0">
                <a:ln>
                  <a:noFill/>
                </a:ln>
                <a:solidFill>
                  <a:srgbClr val="000000"/>
                </a:solidFill>
                <a:effectLst/>
                <a:uLnTx/>
                <a:uFillTx/>
                <a:latin typeface="Calibri Light" panose="020F0302020204030204"/>
                <a:ea typeface="+mn-ea"/>
                <a:cs typeface="Arial" panose="020B0604020202020204" pitchFamily="34" charset="0"/>
              </a:rPr>
              <a:t>.  </a:t>
            </a:r>
          </a:p>
        </p:txBody>
      </p:sp>
      <p:sp>
        <p:nvSpPr>
          <p:cNvPr id="8" name="Rectangle 7"/>
          <p:cNvSpPr/>
          <p:nvPr userDrawn="1"/>
        </p:nvSpPr>
        <p:spPr>
          <a:xfrm>
            <a:off x="0" y="0"/>
            <a:ext cx="12192000" cy="464388"/>
          </a:xfrm>
          <a:prstGeom prst="rect">
            <a:avLst/>
          </a:prstGeom>
          <a:solidFill>
            <a:srgbClr val="24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0" y="464388"/>
            <a:ext cx="12192000" cy="9144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userDrawn="1"/>
        </p:nvSpPr>
        <p:spPr>
          <a:xfrm>
            <a:off x="0" y="6111241"/>
            <a:ext cx="12192000" cy="137160"/>
          </a:xfrm>
          <a:prstGeom prst="rect">
            <a:avLst/>
          </a:prstGeom>
          <a:solidFill>
            <a:srgbClr val="24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userDrawn="1"/>
        </p:nvSpPr>
        <p:spPr>
          <a:xfrm>
            <a:off x="0" y="6248401"/>
            <a:ext cx="12192000" cy="91440"/>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 xmlns:a16="http://schemas.microsoft.com/office/drawing/2014/main" id="{0533C622-4667-4B35-8935-249647502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345556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72337"/>
            <a:ext cx="10515600" cy="111835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49EBC64-41CB-41B8-B6DF-9B1367312BD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a:spLocks noChangeArrowheads="1"/>
          </p:cNvSpPr>
          <p:nvPr userDrawn="1"/>
        </p:nvSpPr>
        <p:spPr bwMode="auto">
          <a:xfrm>
            <a:off x="838200" y="6448510"/>
            <a:ext cx="9442837" cy="190438"/>
          </a:xfrm>
          <a:prstGeom prst="rect">
            <a:avLst/>
          </a:prstGeom>
          <a:noFill/>
          <a:ln w="12700">
            <a:noFill/>
            <a:miter lim="800000"/>
            <a:headEnd/>
            <a:tailEnd/>
          </a:ln>
          <a:effectLst/>
        </p:spPr>
        <p:txBody>
          <a:bodyPr wrap="square" lIns="67866" tIns="33338" rIns="67866" bIns="33338">
            <a:spAutoFit/>
          </a:bodyPr>
          <a:ls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Light" panose="020F0302020204030204"/>
                <a:ea typeface="+mn-ea"/>
                <a:cs typeface="Arial" panose="020B0604020202020204" pitchFamily="34" charset="0"/>
              </a:rPr>
              <a:t>© 2019 Cengage. All Rights Reserved</a:t>
            </a:r>
            <a:r>
              <a:rPr kumimoji="0" lang="en-US" sz="600" b="0" i="0" u="none" strike="noStrike" kern="1200" cap="none" spc="0" normalizeH="0" baseline="0" noProof="0" dirty="0">
                <a:ln>
                  <a:noFill/>
                </a:ln>
                <a:solidFill>
                  <a:srgbClr val="000000"/>
                </a:solidFill>
                <a:effectLst/>
                <a:uLnTx/>
                <a:uFillTx/>
                <a:latin typeface="Calibri Light" panose="020F0302020204030204"/>
                <a:ea typeface="+mn-ea"/>
                <a:cs typeface="Arial" panose="020B0604020202020204" pitchFamily="34" charset="0"/>
              </a:rPr>
              <a:t>.  </a:t>
            </a:r>
          </a:p>
        </p:txBody>
      </p:sp>
      <p:sp>
        <p:nvSpPr>
          <p:cNvPr id="8" name="Rectangle 7"/>
          <p:cNvSpPr/>
          <p:nvPr userDrawn="1"/>
        </p:nvSpPr>
        <p:spPr>
          <a:xfrm>
            <a:off x="0" y="0"/>
            <a:ext cx="12192000" cy="464388"/>
          </a:xfrm>
          <a:prstGeom prst="rect">
            <a:avLst/>
          </a:prstGeom>
          <a:solidFill>
            <a:srgbClr val="24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0" y="464388"/>
            <a:ext cx="12192000" cy="9144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userDrawn="1"/>
        </p:nvSpPr>
        <p:spPr>
          <a:xfrm>
            <a:off x="0" y="6111241"/>
            <a:ext cx="12192000" cy="137160"/>
          </a:xfrm>
          <a:prstGeom prst="rect">
            <a:avLst/>
          </a:prstGeom>
          <a:solidFill>
            <a:srgbClr val="24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userDrawn="1"/>
        </p:nvSpPr>
        <p:spPr>
          <a:xfrm>
            <a:off x="0" y="6248401"/>
            <a:ext cx="12192000" cy="91440"/>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 xmlns:a16="http://schemas.microsoft.com/office/drawing/2014/main" id="{0533C622-4667-4B35-8935-249647502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7914134"/>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Introduction</a:t>
            </a:r>
          </a:p>
        </p:txBody>
      </p:sp>
      <p:sp>
        <p:nvSpPr>
          <p:cNvPr id="5" name="Subtitle 4"/>
          <p:cNvSpPr>
            <a:spLocks noGrp="1"/>
          </p:cNvSpPr>
          <p:nvPr>
            <p:ph type="subTitle" idx="1"/>
          </p:nvPr>
        </p:nvSpPr>
        <p:spPr/>
        <p:txBody>
          <a:bodyPr/>
          <a:lstStyle/>
          <a:p>
            <a:r>
              <a:rPr lang="en-US" dirty="0"/>
              <a:t>Chapter 1</a:t>
            </a:r>
          </a:p>
        </p:txBody>
      </p:sp>
    </p:spTree>
    <p:extLst>
      <p:ext uri="{BB962C8B-B14F-4D97-AF65-F5344CB8AC3E}">
        <p14:creationId xmlns:p14="http://schemas.microsoft.com/office/powerpoint/2010/main" val="297502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Business Analytics Defined</a:t>
            </a:r>
          </a:p>
        </p:txBody>
      </p:sp>
    </p:spTree>
    <p:extLst>
      <p:ext uri="{BB962C8B-B14F-4D97-AF65-F5344CB8AC3E}">
        <p14:creationId xmlns:p14="http://schemas.microsoft.com/office/powerpoint/2010/main" val="164268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lstStyle/>
          <a:p>
            <a:r>
              <a:rPr lang="en-US" dirty="0"/>
              <a:t>Business Analytics Defined </a:t>
            </a:r>
            <a:r>
              <a:rPr lang="en-US" sz="3600" dirty="0"/>
              <a:t>(Slide 1 of 2)</a:t>
            </a:r>
          </a:p>
        </p:txBody>
      </p:sp>
      <p:sp>
        <p:nvSpPr>
          <p:cNvPr id="3" name="Content Placeholder 2"/>
          <p:cNvSpPr>
            <a:spLocks noGrp="1"/>
          </p:cNvSpPr>
          <p:nvPr>
            <p:ph idx="1"/>
          </p:nvPr>
        </p:nvSpPr>
        <p:spPr>
          <a:xfrm>
            <a:off x="838200" y="1449185"/>
            <a:ext cx="10515600" cy="4572000"/>
          </a:xfrm>
        </p:spPr>
        <p:txBody>
          <a:bodyPr>
            <a:noAutofit/>
          </a:bodyPr>
          <a:lstStyle/>
          <a:p>
            <a:pPr marL="0" indent="0">
              <a:lnSpc>
                <a:spcPct val="100000"/>
              </a:lnSpc>
              <a:buNone/>
            </a:pPr>
            <a:r>
              <a:rPr lang="en-US" b="1" dirty="0"/>
              <a:t>Business analytics</a:t>
            </a:r>
            <a:r>
              <a:rPr lang="en-US" dirty="0"/>
              <a:t>:</a:t>
            </a:r>
            <a:r>
              <a:rPr lang="en-US" b="1" dirty="0"/>
              <a:t> </a:t>
            </a:r>
          </a:p>
          <a:p>
            <a:pPr marL="702945" lvl="1" indent="-257175"/>
            <a:r>
              <a:rPr lang="en-US" sz="2600" dirty="0"/>
              <a:t>Scientific process of transforming data into insight for making better decisions.</a:t>
            </a:r>
          </a:p>
          <a:p>
            <a:pPr marL="702945" lvl="1" indent="-257175"/>
            <a:r>
              <a:rPr lang="en-US" sz="2600" dirty="0"/>
              <a:t>Used for data-driven or fact-based decision making, which is often seen as more objective than other alternatives for decision making.</a:t>
            </a:r>
          </a:p>
        </p:txBody>
      </p:sp>
    </p:spTree>
    <p:extLst>
      <p:ext uri="{BB962C8B-B14F-4D97-AF65-F5344CB8AC3E}">
        <p14:creationId xmlns:p14="http://schemas.microsoft.com/office/powerpoint/2010/main" val="2512730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lstStyle/>
          <a:p>
            <a:r>
              <a:rPr lang="en-US" dirty="0"/>
              <a:t>Business Analytics Defined </a:t>
            </a:r>
            <a:r>
              <a:rPr lang="en-US" sz="3600" dirty="0"/>
              <a:t>(Slide 2 of 2)</a:t>
            </a:r>
          </a:p>
        </p:txBody>
      </p:sp>
      <p:sp>
        <p:nvSpPr>
          <p:cNvPr id="3" name="Content Placeholder 2"/>
          <p:cNvSpPr>
            <a:spLocks noGrp="1"/>
          </p:cNvSpPr>
          <p:nvPr>
            <p:ph idx="1"/>
          </p:nvPr>
        </p:nvSpPr>
        <p:spPr/>
        <p:txBody>
          <a:bodyPr>
            <a:noAutofit/>
          </a:bodyPr>
          <a:lstStyle/>
          <a:p>
            <a:pPr marL="0" indent="0">
              <a:buNone/>
            </a:pPr>
            <a:r>
              <a:rPr lang="en-US" dirty="0"/>
              <a:t>Tools of business analytics can aid decision making by:</a:t>
            </a:r>
          </a:p>
          <a:p>
            <a:pPr marL="702945" lvl="1" indent="-257175"/>
            <a:r>
              <a:rPr lang="en-US" sz="2600" dirty="0"/>
              <a:t>Creating insights from data.</a:t>
            </a:r>
          </a:p>
          <a:p>
            <a:pPr marL="702945" lvl="1" indent="-257175"/>
            <a:r>
              <a:rPr lang="en-US" sz="2600" dirty="0"/>
              <a:t>Improving our ability to more accurately forecast for planning.</a:t>
            </a:r>
          </a:p>
          <a:p>
            <a:pPr marL="702945" lvl="1" indent="-257175"/>
            <a:r>
              <a:rPr lang="en-US" sz="2600" dirty="0"/>
              <a:t>Helping us quantify risk.</a:t>
            </a:r>
          </a:p>
          <a:p>
            <a:pPr marL="702945" lvl="1" indent="-257175"/>
            <a:r>
              <a:rPr lang="en-US" sz="2600" dirty="0"/>
              <a:t>Yielding better alternatives through analysis and optimization.</a:t>
            </a:r>
          </a:p>
        </p:txBody>
      </p:sp>
    </p:spTree>
    <p:extLst>
      <p:ext uri="{BB962C8B-B14F-4D97-AF65-F5344CB8AC3E}">
        <p14:creationId xmlns:p14="http://schemas.microsoft.com/office/powerpoint/2010/main" val="340420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Categorization of Analytical Methods and Models</a:t>
            </a:r>
          </a:p>
        </p:txBody>
      </p:sp>
      <p:sp>
        <p:nvSpPr>
          <p:cNvPr id="6" name="Text Placeholder 5"/>
          <p:cNvSpPr>
            <a:spLocks noGrp="1"/>
          </p:cNvSpPr>
          <p:nvPr>
            <p:ph type="body" idx="1"/>
          </p:nvPr>
        </p:nvSpPr>
        <p:spPr/>
        <p:txBody>
          <a:bodyPr/>
          <a:lstStyle/>
          <a:p>
            <a:r>
              <a:rPr lang="en-US" dirty="0"/>
              <a:t>Descriptive Analytics</a:t>
            </a:r>
          </a:p>
          <a:p>
            <a:r>
              <a:rPr lang="en-US" dirty="0"/>
              <a:t>Predictive Analytics</a:t>
            </a:r>
          </a:p>
          <a:p>
            <a:r>
              <a:rPr lang="en-US" dirty="0"/>
              <a:t>Prescriptive Analytics</a:t>
            </a:r>
          </a:p>
        </p:txBody>
      </p:sp>
    </p:spTree>
    <p:extLst>
      <p:ext uri="{BB962C8B-B14F-4D97-AF65-F5344CB8AC3E}">
        <p14:creationId xmlns:p14="http://schemas.microsoft.com/office/powerpoint/2010/main" val="8309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8285"/>
            <a:ext cx="10515600" cy="1198767"/>
          </a:xfrm>
        </p:spPr>
        <p:txBody>
          <a:bodyPr anchor="t" anchorCtr="0">
            <a:noAutofit/>
          </a:bodyPr>
          <a:lstStyle/>
          <a:p>
            <a:r>
              <a:rPr lang="en-US" dirty="0"/>
              <a:t>A Categorization of Analytical Methods and Models </a:t>
            </a:r>
            <a:r>
              <a:rPr lang="en-US" sz="3800" dirty="0"/>
              <a:t>(Slide 1 of 8)</a:t>
            </a:r>
          </a:p>
        </p:txBody>
      </p:sp>
      <p:sp>
        <p:nvSpPr>
          <p:cNvPr id="3" name="Content Placeholder 2"/>
          <p:cNvSpPr>
            <a:spLocks noGrp="1"/>
          </p:cNvSpPr>
          <p:nvPr>
            <p:ph idx="1"/>
          </p:nvPr>
        </p:nvSpPr>
        <p:spPr>
          <a:xfrm>
            <a:off x="838200" y="2011680"/>
            <a:ext cx="10515600" cy="4252073"/>
          </a:xfrm>
        </p:spPr>
        <p:txBody>
          <a:bodyPr>
            <a:noAutofit/>
          </a:bodyPr>
          <a:lstStyle/>
          <a:p>
            <a:pPr marL="0" indent="0">
              <a:buNone/>
            </a:pPr>
            <a:r>
              <a:rPr lang="en-US" dirty="0"/>
              <a:t>Descriptive Analytics:</a:t>
            </a:r>
          </a:p>
          <a:p>
            <a:pPr marL="257175" indent="-257175">
              <a:spcBef>
                <a:spcPts val="600"/>
              </a:spcBef>
            </a:pPr>
            <a:r>
              <a:rPr lang="en-US" sz="2600" b="1" dirty="0"/>
              <a:t>Descriptive analytics</a:t>
            </a:r>
            <a:r>
              <a:rPr lang="en-US" sz="2600" dirty="0"/>
              <a:t>:</a:t>
            </a:r>
            <a:r>
              <a:rPr lang="en-US" sz="2600" b="1" dirty="0"/>
              <a:t> </a:t>
            </a:r>
            <a:r>
              <a:rPr lang="en-US" sz="2600" dirty="0"/>
              <a:t>Encompasses the set of techniques that describes what has happened in the past; examples include:</a:t>
            </a:r>
          </a:p>
          <a:p>
            <a:pPr lvl="1">
              <a:spcBef>
                <a:spcPts val="0"/>
              </a:spcBef>
            </a:pPr>
            <a:r>
              <a:rPr lang="en-US" dirty="0"/>
              <a:t>Data queries.</a:t>
            </a:r>
          </a:p>
          <a:p>
            <a:pPr lvl="1">
              <a:spcBef>
                <a:spcPts val="0"/>
              </a:spcBef>
            </a:pPr>
            <a:r>
              <a:rPr lang="en-US" dirty="0"/>
              <a:t>Reports.</a:t>
            </a:r>
          </a:p>
          <a:p>
            <a:pPr lvl="1">
              <a:spcBef>
                <a:spcPts val="0"/>
              </a:spcBef>
            </a:pPr>
            <a:r>
              <a:rPr lang="en-US" dirty="0"/>
              <a:t>Descriptive statistics.</a:t>
            </a:r>
          </a:p>
          <a:p>
            <a:pPr lvl="1">
              <a:spcBef>
                <a:spcPts val="0"/>
              </a:spcBef>
            </a:pPr>
            <a:r>
              <a:rPr lang="en-US" dirty="0"/>
              <a:t>Data visualization (including data dashboards).</a:t>
            </a:r>
          </a:p>
          <a:p>
            <a:pPr lvl="1">
              <a:spcBef>
                <a:spcPts val="0"/>
              </a:spcBef>
            </a:pPr>
            <a:r>
              <a:rPr lang="en-US" dirty="0"/>
              <a:t>Data-mining techniques.</a:t>
            </a:r>
          </a:p>
          <a:p>
            <a:pPr lvl="1">
              <a:spcBef>
                <a:spcPts val="0"/>
              </a:spcBef>
            </a:pPr>
            <a:r>
              <a:rPr lang="en-US" dirty="0"/>
              <a:t>Basic what-if spreadsheet models.</a:t>
            </a:r>
          </a:p>
          <a:p>
            <a:pPr marL="257175" indent="-257175">
              <a:spcBef>
                <a:spcPts val="600"/>
              </a:spcBef>
            </a:pPr>
            <a:r>
              <a:rPr lang="en-US" sz="2600" b="1" dirty="0"/>
              <a:t>Data query</a:t>
            </a:r>
            <a:r>
              <a:rPr lang="en-US" sz="2600" dirty="0"/>
              <a:t>: A request for information with certain characteristics from a database.</a:t>
            </a:r>
          </a:p>
          <a:p>
            <a:endParaRPr lang="en-US" dirty="0"/>
          </a:p>
          <a:p>
            <a:endParaRPr lang="en-US" dirty="0"/>
          </a:p>
        </p:txBody>
      </p:sp>
    </p:spTree>
    <p:extLst>
      <p:ext uri="{BB962C8B-B14F-4D97-AF65-F5344CB8AC3E}">
        <p14:creationId xmlns:p14="http://schemas.microsoft.com/office/powerpoint/2010/main" val="92863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8715"/>
            <a:ext cx="10515600" cy="1325563"/>
          </a:xfrm>
        </p:spPr>
        <p:txBody>
          <a:bodyPr anchor="t" anchorCtr="0">
            <a:noAutofit/>
          </a:bodyPr>
          <a:lstStyle/>
          <a:p>
            <a:r>
              <a:rPr lang="en-US" dirty="0"/>
              <a:t>A Categorization of Analytical Methods and Models </a:t>
            </a:r>
            <a:r>
              <a:rPr lang="en-US" sz="3600" dirty="0"/>
              <a:t>(Slide 2 of 8)</a:t>
            </a:r>
          </a:p>
        </p:txBody>
      </p:sp>
      <p:sp>
        <p:nvSpPr>
          <p:cNvPr id="3" name="Content Placeholder 2"/>
          <p:cNvSpPr>
            <a:spLocks noGrp="1"/>
          </p:cNvSpPr>
          <p:nvPr>
            <p:ph idx="1"/>
          </p:nvPr>
        </p:nvSpPr>
        <p:spPr>
          <a:xfrm>
            <a:off x="838200" y="2011680"/>
            <a:ext cx="10515600" cy="4403098"/>
          </a:xfrm>
        </p:spPr>
        <p:txBody>
          <a:bodyPr>
            <a:noAutofit/>
          </a:bodyPr>
          <a:lstStyle/>
          <a:p>
            <a:pPr marL="0" indent="0">
              <a:buNone/>
            </a:pPr>
            <a:r>
              <a:rPr lang="en-US" dirty="0"/>
              <a:t>Descriptive Analytics (cont.):</a:t>
            </a:r>
          </a:p>
          <a:p>
            <a:pPr marL="257175" indent="-257175"/>
            <a:r>
              <a:rPr lang="en-US" sz="2600" b="1" dirty="0"/>
              <a:t>Data dashboards</a:t>
            </a:r>
            <a:r>
              <a:rPr lang="en-US" sz="2600" dirty="0"/>
              <a:t>: Collections of tables, charts, maps, and summary statistics that are updated as new data become available.</a:t>
            </a:r>
          </a:p>
          <a:p>
            <a:pPr marL="245745" indent="-257175"/>
            <a:r>
              <a:rPr lang="en-US" sz="2600" dirty="0"/>
              <a:t>Uses of dashboards:</a:t>
            </a:r>
          </a:p>
          <a:p>
            <a:pPr marL="451485" lvl="1" indent="-257175">
              <a:lnSpc>
                <a:spcPct val="100000"/>
              </a:lnSpc>
              <a:spcBef>
                <a:spcPts val="0"/>
              </a:spcBef>
            </a:pPr>
            <a:r>
              <a:rPr lang="en-US" dirty="0"/>
              <a:t>To help management monitor specific aspects of the company’s performance related to their decision-making responsibilities.</a:t>
            </a:r>
          </a:p>
          <a:p>
            <a:pPr marL="451485" lvl="1" indent="-257175">
              <a:lnSpc>
                <a:spcPct val="100000"/>
              </a:lnSpc>
              <a:spcBef>
                <a:spcPts val="0"/>
              </a:spcBef>
            </a:pPr>
            <a:r>
              <a:rPr lang="en-US" dirty="0"/>
              <a:t>For corporate-level managers, daily data dashboards might summarize sales by region, current inventory levels, and other company-wide metrics.</a:t>
            </a:r>
          </a:p>
          <a:p>
            <a:pPr marL="451485" lvl="1" indent="-257175">
              <a:lnSpc>
                <a:spcPct val="100000"/>
              </a:lnSpc>
              <a:spcBef>
                <a:spcPts val="0"/>
              </a:spcBef>
            </a:pPr>
            <a:r>
              <a:rPr lang="en-US" dirty="0"/>
              <a:t>Front-line managers may view dashboards that contain metrics related to staffing levels, local inventory levels, and short-term sales forecasts.	</a:t>
            </a:r>
          </a:p>
          <a:p>
            <a:endParaRPr lang="en-US" dirty="0"/>
          </a:p>
          <a:p>
            <a:endParaRPr lang="en-US" dirty="0"/>
          </a:p>
        </p:txBody>
      </p:sp>
    </p:spTree>
    <p:extLst>
      <p:ext uri="{BB962C8B-B14F-4D97-AF65-F5344CB8AC3E}">
        <p14:creationId xmlns:p14="http://schemas.microsoft.com/office/powerpoint/2010/main" val="184006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8715"/>
            <a:ext cx="10515600" cy="1325563"/>
          </a:xfrm>
        </p:spPr>
        <p:txBody>
          <a:bodyPr anchor="t" anchorCtr="0">
            <a:noAutofit/>
          </a:bodyPr>
          <a:lstStyle/>
          <a:p>
            <a:r>
              <a:rPr lang="en-US" dirty="0"/>
              <a:t>A Categorization of Analytical Methods and Models </a:t>
            </a:r>
            <a:r>
              <a:rPr lang="en-US" sz="3600" dirty="0"/>
              <a:t>(Slide 3 of 8)</a:t>
            </a:r>
          </a:p>
        </p:txBody>
      </p:sp>
      <p:sp>
        <p:nvSpPr>
          <p:cNvPr id="3" name="Content Placeholder 2"/>
          <p:cNvSpPr>
            <a:spLocks noGrp="1"/>
          </p:cNvSpPr>
          <p:nvPr>
            <p:ph idx="1"/>
          </p:nvPr>
        </p:nvSpPr>
        <p:spPr>
          <a:xfrm>
            <a:off x="838200" y="2011680"/>
            <a:ext cx="10515600" cy="4381120"/>
          </a:xfrm>
        </p:spPr>
        <p:txBody>
          <a:bodyPr>
            <a:noAutofit/>
          </a:bodyPr>
          <a:lstStyle/>
          <a:p>
            <a:pPr marL="0" indent="0">
              <a:buNone/>
            </a:pPr>
            <a:r>
              <a:rPr lang="en-US" dirty="0"/>
              <a:t>Descriptive Analytics (cont.):</a:t>
            </a:r>
          </a:p>
          <a:p>
            <a:pPr marL="257175" indent="-257175"/>
            <a:r>
              <a:rPr lang="en-US" sz="2600" b="1" dirty="0"/>
              <a:t>Data mining:</a:t>
            </a:r>
            <a:r>
              <a:rPr lang="en-US" sz="2600" dirty="0"/>
              <a:t> The use of analytical techniques for better understanding patterns and relationships that exist in large data sets.	</a:t>
            </a:r>
          </a:p>
          <a:p>
            <a:r>
              <a:rPr lang="en-US" sz="2600" dirty="0"/>
              <a:t>Examples of data-mining techniques include:</a:t>
            </a:r>
          </a:p>
          <a:p>
            <a:pPr lvl="1"/>
            <a:r>
              <a:rPr lang="en-US" dirty="0"/>
              <a:t>Cluster analysis.</a:t>
            </a:r>
          </a:p>
          <a:p>
            <a:pPr lvl="1"/>
            <a:r>
              <a:rPr lang="en-US" dirty="0"/>
              <a:t>Sentiment analysis.</a:t>
            </a:r>
          </a:p>
          <a:p>
            <a:endParaRPr lang="en-US" dirty="0"/>
          </a:p>
        </p:txBody>
      </p:sp>
    </p:spTree>
    <p:extLst>
      <p:ext uri="{BB962C8B-B14F-4D97-AF65-F5344CB8AC3E}">
        <p14:creationId xmlns:p14="http://schemas.microsoft.com/office/powerpoint/2010/main" val="4234550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525"/>
            <a:ext cx="10515600" cy="1325563"/>
          </a:xfrm>
        </p:spPr>
        <p:txBody>
          <a:bodyPr anchor="t" anchorCtr="0">
            <a:noAutofit/>
          </a:bodyPr>
          <a:lstStyle/>
          <a:p>
            <a:r>
              <a:rPr lang="en-US" dirty="0"/>
              <a:t>A Categorization of Analytical Methods and Models </a:t>
            </a:r>
            <a:r>
              <a:rPr lang="en-US" sz="3600" dirty="0"/>
              <a:t>(Slide 4 of 8)</a:t>
            </a:r>
          </a:p>
        </p:txBody>
      </p:sp>
      <p:sp>
        <p:nvSpPr>
          <p:cNvPr id="3" name="Content Placeholder 2"/>
          <p:cNvSpPr>
            <a:spLocks noGrp="1"/>
          </p:cNvSpPr>
          <p:nvPr>
            <p:ph idx="1"/>
          </p:nvPr>
        </p:nvSpPr>
        <p:spPr>
          <a:xfrm>
            <a:off x="838200" y="2011680"/>
            <a:ext cx="10515600" cy="4115952"/>
          </a:xfrm>
        </p:spPr>
        <p:txBody>
          <a:bodyPr>
            <a:noAutofit/>
          </a:bodyPr>
          <a:lstStyle/>
          <a:p>
            <a:pPr marL="0" indent="0">
              <a:spcBef>
                <a:spcPts val="1350"/>
              </a:spcBef>
              <a:buNone/>
            </a:pPr>
            <a:r>
              <a:rPr lang="en-US" dirty="0"/>
              <a:t>Predictive Analytics:</a:t>
            </a:r>
            <a:endParaRPr lang="en-US" b="1" dirty="0"/>
          </a:p>
          <a:p>
            <a:r>
              <a:rPr lang="en-US" sz="2600" b="1" dirty="0"/>
              <a:t>Predictive analytics: </a:t>
            </a:r>
            <a:r>
              <a:rPr lang="en-US" sz="2600" dirty="0"/>
              <a:t>Consists of techniques that use models constructed from past data to predict the future or ascertain the impact of one variable on another.</a:t>
            </a:r>
          </a:p>
          <a:p>
            <a:pPr marL="245745" indent="-257175">
              <a:spcAft>
                <a:spcPts val="1350"/>
              </a:spcAft>
            </a:pPr>
            <a:r>
              <a:rPr lang="en-US" sz="2600" dirty="0"/>
              <a:t>Survey data and past purchase behavior may be used to help predict the market share of a new product.</a:t>
            </a:r>
          </a:p>
        </p:txBody>
      </p:sp>
    </p:spTree>
    <p:extLst>
      <p:ext uri="{BB962C8B-B14F-4D97-AF65-F5344CB8AC3E}">
        <p14:creationId xmlns:p14="http://schemas.microsoft.com/office/powerpoint/2010/main" val="683394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8715"/>
            <a:ext cx="10515600" cy="1325563"/>
          </a:xfrm>
        </p:spPr>
        <p:txBody>
          <a:bodyPr anchor="t" anchorCtr="0">
            <a:noAutofit/>
          </a:bodyPr>
          <a:lstStyle/>
          <a:p>
            <a:r>
              <a:rPr lang="en-US" dirty="0"/>
              <a:t>A Categorization of Analytical Methods and Models </a:t>
            </a:r>
            <a:r>
              <a:rPr lang="en-US" sz="3600" dirty="0"/>
              <a:t>(Slide 5 of 8)</a:t>
            </a:r>
          </a:p>
        </p:txBody>
      </p:sp>
      <p:sp>
        <p:nvSpPr>
          <p:cNvPr id="3" name="Content Placeholder 2"/>
          <p:cNvSpPr>
            <a:spLocks noGrp="1"/>
          </p:cNvSpPr>
          <p:nvPr>
            <p:ph idx="1"/>
          </p:nvPr>
        </p:nvSpPr>
        <p:spPr>
          <a:xfrm>
            <a:off x="838200" y="2011680"/>
            <a:ext cx="10515600" cy="4231640"/>
          </a:xfrm>
        </p:spPr>
        <p:txBody>
          <a:bodyPr>
            <a:noAutofit/>
          </a:bodyPr>
          <a:lstStyle/>
          <a:p>
            <a:pPr marL="0" indent="0">
              <a:buNone/>
            </a:pPr>
            <a:r>
              <a:rPr lang="en-US" dirty="0"/>
              <a:t>Predictive Analytics (cont.):</a:t>
            </a:r>
            <a:endParaRPr lang="en-US" b="1" dirty="0"/>
          </a:p>
          <a:p>
            <a:r>
              <a:rPr lang="en-US" sz="2600" dirty="0"/>
              <a:t>Techniques used in Predictive Analytics include:</a:t>
            </a:r>
          </a:p>
          <a:p>
            <a:pPr marL="714375" lvl="1" indent="-257175"/>
            <a:r>
              <a:rPr lang="en-US" dirty="0"/>
              <a:t>Linear regression.</a:t>
            </a:r>
          </a:p>
          <a:p>
            <a:pPr marL="714375" lvl="1" indent="-257175"/>
            <a:r>
              <a:rPr lang="en-US" dirty="0"/>
              <a:t>Time series analysis.</a:t>
            </a:r>
          </a:p>
          <a:p>
            <a:pPr marL="714375" lvl="1" indent="-257175"/>
            <a:r>
              <a:rPr lang="en-US" dirty="0"/>
              <a:t>Data mining is u</a:t>
            </a:r>
            <a:r>
              <a:rPr lang="en-US" dirty="0">
                <a:latin typeface="Calibri" pitchFamily="34" charset="0"/>
              </a:rPr>
              <a:t>sed to find patterns or relationships among elements of the data in a large database; often used in predictive analytics.</a:t>
            </a:r>
          </a:p>
          <a:p>
            <a:pPr marL="714375" lvl="1" indent="-257175"/>
            <a:r>
              <a:rPr lang="en-US" b="1" dirty="0"/>
              <a:t>Simulation</a:t>
            </a:r>
            <a:r>
              <a:rPr lang="en-US" dirty="0"/>
              <a:t> </a:t>
            </a:r>
            <a:r>
              <a:rPr lang="en-US" dirty="0">
                <a:latin typeface="Calibri" pitchFamily="34" charset="0"/>
              </a:rPr>
              <a:t>involves the use of probability and statistics to construct a computer model to study the impact of uncertainty on a decision.</a:t>
            </a:r>
            <a:endParaRPr lang="en-US" dirty="0"/>
          </a:p>
        </p:txBody>
      </p:sp>
    </p:spTree>
    <p:extLst>
      <p:ext uri="{BB962C8B-B14F-4D97-AF65-F5344CB8AC3E}">
        <p14:creationId xmlns:p14="http://schemas.microsoft.com/office/powerpoint/2010/main" val="858077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6067"/>
            <a:ext cx="10515600" cy="1325563"/>
          </a:xfrm>
        </p:spPr>
        <p:txBody>
          <a:bodyPr anchor="t" anchorCtr="0">
            <a:noAutofit/>
          </a:bodyPr>
          <a:lstStyle/>
          <a:p>
            <a:r>
              <a:rPr lang="en-US" dirty="0"/>
              <a:t>A Categorization of Analytical Methods and Models </a:t>
            </a:r>
            <a:r>
              <a:rPr lang="en-US" sz="3600" dirty="0"/>
              <a:t>(Slide 6 of 8)</a:t>
            </a:r>
          </a:p>
        </p:txBody>
      </p:sp>
      <p:sp>
        <p:nvSpPr>
          <p:cNvPr id="3" name="Content Placeholder 2"/>
          <p:cNvSpPr>
            <a:spLocks noGrp="1"/>
          </p:cNvSpPr>
          <p:nvPr>
            <p:ph idx="1"/>
          </p:nvPr>
        </p:nvSpPr>
        <p:spPr>
          <a:xfrm>
            <a:off x="838200" y="2011680"/>
            <a:ext cx="10515600" cy="4257040"/>
          </a:xfrm>
        </p:spPr>
        <p:txBody>
          <a:bodyPr>
            <a:noAutofit/>
          </a:bodyPr>
          <a:lstStyle/>
          <a:p>
            <a:pPr marL="0" indent="0">
              <a:buNone/>
            </a:pPr>
            <a:r>
              <a:rPr lang="en-US" dirty="0"/>
              <a:t>Prescriptive Analytics:</a:t>
            </a:r>
          </a:p>
          <a:p>
            <a:r>
              <a:rPr lang="en-US" sz="2600" b="1" dirty="0"/>
              <a:t>Prescriptive Analytics</a:t>
            </a:r>
            <a:r>
              <a:rPr lang="en-US" sz="2600" dirty="0"/>
              <a:t>:</a:t>
            </a:r>
            <a:r>
              <a:rPr lang="en-US" sz="2600" b="1" dirty="0"/>
              <a:t> </a:t>
            </a:r>
            <a:r>
              <a:rPr lang="en-US" sz="2600" dirty="0"/>
              <a:t>Indicates a best course of action to take:</a:t>
            </a:r>
          </a:p>
          <a:p>
            <a:pPr marL="702945" lvl="1" indent="-257175">
              <a:lnSpc>
                <a:spcPct val="100000"/>
              </a:lnSpc>
            </a:pPr>
            <a:r>
              <a:rPr lang="en-US" dirty="0"/>
              <a:t>Provide a forecast or prediction, but do not provide a decision.</a:t>
            </a:r>
          </a:p>
          <a:p>
            <a:pPr marL="702945" lvl="1" indent="-257175">
              <a:lnSpc>
                <a:spcPct val="100000"/>
              </a:lnSpc>
            </a:pPr>
            <a:r>
              <a:rPr lang="en-US" dirty="0"/>
              <a:t>A forecast or prediction, when combined with a rule, becomes a prescriptive model.</a:t>
            </a:r>
          </a:p>
          <a:p>
            <a:pPr marL="702945" lvl="1" indent="-257175">
              <a:lnSpc>
                <a:spcPct val="100000"/>
              </a:lnSpc>
            </a:pPr>
            <a:r>
              <a:rPr lang="en-US" dirty="0"/>
              <a:t>Prescriptive models that rely on a rule or set of rules are often referred to as </a:t>
            </a:r>
            <a:r>
              <a:rPr lang="en-US" b="1" dirty="0"/>
              <a:t>rule-based models.</a:t>
            </a:r>
          </a:p>
        </p:txBody>
      </p:sp>
    </p:spTree>
    <p:extLst>
      <p:ext uri="{BB962C8B-B14F-4D97-AF65-F5344CB8AC3E}">
        <p14:creationId xmlns:p14="http://schemas.microsoft.com/office/powerpoint/2010/main" val="258261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4200"/>
            <a:ext cx="10515600" cy="782955"/>
          </a:xfrm>
        </p:spPr>
        <p:txBody>
          <a:bodyPr anchor="t" anchorCtr="0"/>
          <a:lstStyle/>
          <a:p>
            <a:r>
              <a:rPr lang="en-US" dirty="0"/>
              <a:t>Introduction </a:t>
            </a:r>
            <a:r>
              <a:rPr lang="en-US" sz="3600" dirty="0"/>
              <a:t>(Slide 1 of 3)</a:t>
            </a:r>
          </a:p>
        </p:txBody>
      </p:sp>
      <p:sp>
        <p:nvSpPr>
          <p:cNvPr id="3" name="Content Placeholder 2"/>
          <p:cNvSpPr>
            <a:spLocks noGrp="1"/>
          </p:cNvSpPr>
          <p:nvPr>
            <p:ph idx="1"/>
          </p:nvPr>
        </p:nvSpPr>
        <p:spPr/>
        <p:txBody>
          <a:bodyPr>
            <a:noAutofit/>
          </a:bodyPr>
          <a:lstStyle/>
          <a:p>
            <a:pPr marL="257175" indent="-257175">
              <a:spcBef>
                <a:spcPts val="600"/>
              </a:spcBef>
            </a:pPr>
            <a:r>
              <a:rPr lang="en-US" dirty="0"/>
              <a:t>Three developments spurred recent explosive growth in the use of analytical methods in business applications:</a:t>
            </a:r>
          </a:p>
          <a:p>
            <a:pPr marL="257175" indent="-257175">
              <a:spcBef>
                <a:spcPts val="600"/>
              </a:spcBef>
            </a:pPr>
            <a:r>
              <a:rPr lang="en-US" dirty="0"/>
              <a:t>First development:</a:t>
            </a:r>
          </a:p>
          <a:p>
            <a:pPr marL="702945" lvl="1" indent="-257175">
              <a:spcBef>
                <a:spcPts val="600"/>
              </a:spcBef>
              <a:spcAft>
                <a:spcPts val="900"/>
              </a:spcAft>
            </a:pPr>
            <a:r>
              <a:rPr lang="en-US" sz="2600" dirty="0"/>
              <a:t>Technological advances—scanner technology, data collection through </a:t>
            </a:r>
            <a:br>
              <a:rPr lang="en-US" sz="2600" dirty="0"/>
            </a:br>
            <a:r>
              <a:rPr lang="en-US" sz="2600" dirty="0"/>
              <a:t>e-commerce, Internet social networks, and data generated from personal electronic devices—produce incredible amounts of data for businesses.</a:t>
            </a:r>
          </a:p>
          <a:p>
            <a:pPr marL="702945" lvl="1" indent="-257175">
              <a:spcBef>
                <a:spcPts val="600"/>
              </a:spcBef>
              <a:spcAft>
                <a:spcPts val="900"/>
              </a:spcAft>
            </a:pPr>
            <a:r>
              <a:rPr lang="en-US" sz="2600" dirty="0"/>
              <a:t>Businesses want to use these data to improve the efficiency and profitability of their operations, better understand their customers, price their products more effectively, and gain a competitive advantage.</a:t>
            </a:r>
          </a:p>
          <a:p>
            <a:pPr marL="702945" lvl="1" indent="-257175">
              <a:spcBef>
                <a:spcPts val="600"/>
              </a:spcBef>
            </a:pPr>
            <a:endParaRPr lang="en-US" dirty="0"/>
          </a:p>
          <a:p>
            <a:pPr marL="702945" lvl="1" indent="-257175">
              <a:spcBef>
                <a:spcPts val="600"/>
              </a:spcBef>
            </a:pPr>
            <a:endParaRPr lang="en-US" dirty="0"/>
          </a:p>
        </p:txBody>
      </p:sp>
    </p:spTree>
    <p:extLst>
      <p:ext uri="{BB962C8B-B14F-4D97-AF65-F5344CB8AC3E}">
        <p14:creationId xmlns:p14="http://schemas.microsoft.com/office/powerpoint/2010/main" val="4021553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9280"/>
            <a:ext cx="10515600" cy="1038983"/>
          </a:xfrm>
        </p:spPr>
        <p:txBody>
          <a:bodyPr anchor="t" anchorCtr="0">
            <a:noAutofit/>
          </a:bodyPr>
          <a:lstStyle/>
          <a:p>
            <a:r>
              <a:rPr lang="en-US" dirty="0"/>
              <a:t>A Categorization of Analytical Methods and Models </a:t>
            </a:r>
            <a:r>
              <a:rPr lang="en-US" sz="3600" dirty="0"/>
              <a:t>(Slide 7 of 8)</a:t>
            </a:r>
          </a:p>
        </p:txBody>
      </p:sp>
      <p:sp>
        <p:nvSpPr>
          <p:cNvPr id="3" name="Content Placeholder 2"/>
          <p:cNvSpPr>
            <a:spLocks noGrp="1"/>
          </p:cNvSpPr>
          <p:nvPr>
            <p:ph type="body" sz="quarter" idx="12"/>
          </p:nvPr>
        </p:nvSpPr>
        <p:spPr>
          <a:xfrm>
            <a:off x="838199" y="1760538"/>
            <a:ext cx="10515601" cy="796668"/>
          </a:xfrm>
        </p:spPr>
        <p:txBody>
          <a:bodyPr>
            <a:noAutofit/>
          </a:bodyPr>
          <a:lstStyle/>
          <a:p>
            <a:pPr marL="0" indent="0">
              <a:lnSpc>
                <a:spcPct val="100000"/>
              </a:lnSpc>
              <a:buNone/>
            </a:pPr>
            <a:r>
              <a:rPr lang="en-US" dirty="0"/>
              <a:t>Prescriptive Analytics (cont.):</a:t>
            </a:r>
          </a:p>
          <a:p>
            <a:pPr marL="702945" lvl="1" indent="-257175">
              <a:lnSpc>
                <a:spcPct val="100000"/>
              </a:lnSpc>
            </a:pPr>
            <a:endParaRPr lang="en-US" b="1" dirty="0"/>
          </a:p>
          <a:p>
            <a:pPr marL="702945" lvl="1" indent="-257175">
              <a:lnSpc>
                <a:spcPct val="100000"/>
              </a:lnSpc>
            </a:pPr>
            <a:endParaRPr lang="en-US" b="1" dirty="0"/>
          </a:p>
          <a:p>
            <a:pPr marL="702945" lvl="1" indent="-257175">
              <a:lnSpc>
                <a:spcPct val="100000"/>
              </a:lnSpc>
            </a:pPr>
            <a:endParaRPr lang="en-US" b="1" dirty="0"/>
          </a:p>
          <a:p>
            <a:pPr marL="702945" lvl="1" indent="-257175">
              <a:lnSpc>
                <a:spcPct val="100000"/>
              </a:lnSpc>
            </a:pPr>
            <a:endParaRPr lang="en-US" b="1" dirty="0"/>
          </a:p>
          <a:p>
            <a:pPr marL="702945" lvl="1" indent="-257175">
              <a:lnSpc>
                <a:spcPct val="100000"/>
              </a:lnSpc>
            </a:pPr>
            <a:endParaRPr lang="en-US" b="1" dirty="0"/>
          </a:p>
          <a:p>
            <a:pPr marL="702945" lvl="1" indent="-257175">
              <a:lnSpc>
                <a:spcPct val="100000"/>
              </a:lnSpc>
            </a:pPr>
            <a:endParaRPr lang="en-US" b="1" dirty="0"/>
          </a:p>
          <a:p>
            <a:pPr marL="702945" lvl="1" indent="-257175">
              <a:lnSpc>
                <a:spcPct val="100000"/>
              </a:lnSpc>
            </a:pPr>
            <a:endParaRPr lang="en-US" b="1" dirty="0"/>
          </a:p>
        </p:txBody>
      </p:sp>
      <p:graphicFrame>
        <p:nvGraphicFramePr>
          <p:cNvPr id="10" name="Table Placeholder 9">
            <a:extLst>
              <a:ext uri="{FF2B5EF4-FFF2-40B4-BE49-F238E27FC236}">
                <a16:creationId xmlns="" xmlns:a16="http://schemas.microsoft.com/office/drawing/2014/main" id="{8108B2D0-EFD2-4CA3-BE3E-37526F08E935}"/>
              </a:ext>
            </a:extLst>
          </p:cNvPr>
          <p:cNvGraphicFramePr>
            <a:graphicFrameLocks noGrp="1"/>
          </p:cNvGraphicFramePr>
          <p:nvPr>
            <p:ph type="tbl" sz="quarter" idx="13"/>
            <p:extLst>
              <p:ext uri="{D42A27DB-BD31-4B8C-83A1-F6EECF244321}">
                <p14:modId xmlns:p14="http://schemas.microsoft.com/office/powerpoint/2010/main" val="3753090991"/>
              </p:ext>
            </p:extLst>
          </p:nvPr>
        </p:nvGraphicFramePr>
        <p:xfrm>
          <a:off x="838199" y="2296439"/>
          <a:ext cx="10515601" cy="2847608"/>
        </p:xfrm>
        <a:graphic>
          <a:graphicData uri="http://schemas.openxmlformats.org/drawingml/2006/table">
            <a:tbl>
              <a:tblPr firstRow="1" bandRow="1">
                <a:tableStyleId>{5C22544A-7EE6-4342-B048-85BDC9FD1C3A}</a:tableStyleId>
              </a:tblPr>
              <a:tblGrid>
                <a:gridCol w="2523744">
                  <a:extLst>
                    <a:ext uri="{9D8B030D-6E8A-4147-A177-3AD203B41FA5}">
                      <a16:colId xmlns="" xmlns:a16="http://schemas.microsoft.com/office/drawing/2014/main" val="20000"/>
                    </a:ext>
                  </a:extLst>
                </a:gridCol>
                <a:gridCol w="1348602">
                  <a:extLst>
                    <a:ext uri="{9D8B030D-6E8A-4147-A177-3AD203B41FA5}">
                      <a16:colId xmlns="" xmlns:a16="http://schemas.microsoft.com/office/drawing/2014/main" val="20001"/>
                    </a:ext>
                  </a:extLst>
                </a:gridCol>
                <a:gridCol w="6643255">
                  <a:extLst>
                    <a:ext uri="{9D8B030D-6E8A-4147-A177-3AD203B41FA5}">
                      <a16:colId xmlns="" xmlns:a16="http://schemas.microsoft.com/office/drawing/2014/main" val="20002"/>
                    </a:ext>
                  </a:extLst>
                </a:gridCol>
              </a:tblGrid>
              <a:tr h="318543">
                <a:tc>
                  <a:txBody>
                    <a:bodyPr/>
                    <a:lstStyle/>
                    <a:p>
                      <a:pPr algn="l"/>
                      <a:r>
                        <a:rPr lang="en-US" sz="1800" dirty="0">
                          <a:solidFill>
                            <a:schemeClr val="tx1"/>
                          </a:solidFill>
                          <a:latin typeface="Calibri" pitchFamily="34" charset="0"/>
                        </a:rPr>
                        <a:t>Model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libri" pitchFamily="34" charset="0"/>
                        </a:rPr>
                        <a:t>Field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libri" pitchFamily="34" charset="0"/>
                        </a:rPr>
                        <a:t>Purpose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986174">
                <a:tc>
                  <a:txBody>
                    <a:bodyPr/>
                    <a:lstStyle/>
                    <a:p>
                      <a:r>
                        <a:rPr lang="en-US" sz="1800" dirty="0">
                          <a:latin typeface="Calibri" pitchFamily="34" charset="0"/>
                        </a:rPr>
                        <a:t>Portfolio models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latin typeface="Calibri" pitchFamily="34" charset="0"/>
                        </a:rPr>
                        <a:t>Finance</a:t>
                      </a:r>
                    </a:p>
                    <a:p>
                      <a:pPr algn="ctr"/>
                      <a:endParaRPr lang="en-US" sz="1800" dirty="0">
                        <a:latin typeface="Calibri"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800" dirty="0">
                          <a:latin typeface="Calibri" pitchFamily="34" charset="0"/>
                        </a:rPr>
                        <a:t>Use historical investment return data to</a:t>
                      </a:r>
                      <a:r>
                        <a:rPr lang="en-US" sz="1800" baseline="0" dirty="0">
                          <a:latin typeface="Calibri" pitchFamily="34" charset="0"/>
                        </a:rPr>
                        <a:t> </a:t>
                      </a:r>
                      <a:r>
                        <a:rPr lang="en-US" sz="1800" dirty="0">
                          <a:latin typeface="Calibri" pitchFamily="34" charset="0"/>
                        </a:rPr>
                        <a:t>determine the mix of investments that</a:t>
                      </a:r>
                      <a:r>
                        <a:rPr lang="en-US" sz="1800" baseline="0" dirty="0">
                          <a:latin typeface="Calibri" pitchFamily="34" charset="0"/>
                        </a:rPr>
                        <a:t> </a:t>
                      </a:r>
                      <a:r>
                        <a:rPr lang="en-US" sz="1800" dirty="0">
                          <a:latin typeface="Calibri" pitchFamily="34" charset="0"/>
                        </a:rPr>
                        <a:t>yield the highest expected return while controlling or limiting exposure to risk.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759267">
                <a:tc>
                  <a:txBody>
                    <a:bodyPr/>
                    <a:lstStyle/>
                    <a:p>
                      <a:r>
                        <a:rPr lang="en-US" sz="1800" dirty="0">
                          <a:latin typeface="Calibri" pitchFamily="34" charset="0"/>
                        </a:rPr>
                        <a:t>Supply network</a:t>
                      </a:r>
                    </a:p>
                    <a:p>
                      <a:r>
                        <a:rPr lang="en-US" sz="1800" dirty="0">
                          <a:latin typeface="Calibri" pitchFamily="34" charset="0"/>
                        </a:rPr>
                        <a:t>design models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latin typeface="Calibri" pitchFamily="34" charset="0"/>
                        </a:rPr>
                        <a:t>Operations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800" dirty="0">
                          <a:latin typeface="Calibri" pitchFamily="34" charset="0"/>
                        </a:rPr>
                        <a:t>Provide the cost-minimizing plant and distribution center</a:t>
                      </a:r>
                      <a:r>
                        <a:rPr lang="en-US" sz="1800" baseline="0" dirty="0">
                          <a:latin typeface="Calibri" pitchFamily="34" charset="0"/>
                        </a:rPr>
                        <a:t> </a:t>
                      </a:r>
                      <a:r>
                        <a:rPr lang="en-US" sz="1800" dirty="0">
                          <a:latin typeface="Calibri" pitchFamily="34" charset="0"/>
                        </a:rPr>
                        <a:t>locations subject to meeting the customer service requirements.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759267">
                <a:tc>
                  <a:txBody>
                    <a:bodyPr/>
                    <a:lstStyle/>
                    <a:p>
                      <a:r>
                        <a:rPr lang="en-US" sz="1800" dirty="0">
                          <a:latin typeface="Calibri" pitchFamily="34" charset="0"/>
                        </a:rPr>
                        <a:t>Price-markdown models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latin typeface="Calibri" pitchFamily="34" charset="0"/>
                        </a:rPr>
                        <a:t>Retailing</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800" dirty="0">
                          <a:latin typeface="Calibri" pitchFamily="34" charset="0"/>
                        </a:rPr>
                        <a:t>Use historical data to yield revenue-maximizing discount levels and the timing</a:t>
                      </a:r>
                      <a:r>
                        <a:rPr lang="en-US" sz="1800" baseline="0" dirty="0">
                          <a:latin typeface="Calibri" pitchFamily="34" charset="0"/>
                        </a:rPr>
                        <a:t> </a:t>
                      </a:r>
                      <a:r>
                        <a:rPr lang="en-US" sz="1800" dirty="0">
                          <a:latin typeface="Calibri" pitchFamily="34" charset="0"/>
                        </a:rPr>
                        <a:t>of discount offers when goods have not sold as planned.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bl>
          </a:graphicData>
        </a:graphic>
      </p:graphicFrame>
      <p:sp>
        <p:nvSpPr>
          <p:cNvPr id="7" name="Text Placeholder 6">
            <a:extLst>
              <a:ext uri="{FF2B5EF4-FFF2-40B4-BE49-F238E27FC236}">
                <a16:creationId xmlns="" xmlns:a16="http://schemas.microsoft.com/office/drawing/2014/main" id="{A1F2010F-E457-4C20-9545-B5E0CD6F6375}"/>
              </a:ext>
            </a:extLst>
          </p:cNvPr>
          <p:cNvSpPr>
            <a:spLocks noGrp="1"/>
          </p:cNvSpPr>
          <p:nvPr>
            <p:ph type="body" sz="quarter" idx="14"/>
          </p:nvPr>
        </p:nvSpPr>
        <p:spPr>
          <a:xfrm>
            <a:off x="838199" y="5188965"/>
            <a:ext cx="10636867" cy="796668"/>
          </a:xfrm>
        </p:spPr>
        <p:txBody>
          <a:bodyPr>
            <a:noAutofit/>
          </a:bodyPr>
          <a:lstStyle/>
          <a:p>
            <a:r>
              <a:rPr lang="en-US" sz="2600" b="1" dirty="0"/>
              <a:t>Optimization models:</a:t>
            </a:r>
            <a:r>
              <a:rPr lang="en-US" sz="2600" dirty="0"/>
              <a:t> Models that give the best decision subject to constraints of the situation.</a:t>
            </a:r>
          </a:p>
          <a:p>
            <a:endParaRPr lang="en-US" sz="2600" dirty="0"/>
          </a:p>
        </p:txBody>
      </p:sp>
    </p:spTree>
    <p:extLst>
      <p:ext uri="{BB962C8B-B14F-4D97-AF65-F5344CB8AC3E}">
        <p14:creationId xmlns:p14="http://schemas.microsoft.com/office/powerpoint/2010/main" val="1721518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525"/>
            <a:ext cx="10515600" cy="1325563"/>
          </a:xfrm>
        </p:spPr>
        <p:txBody>
          <a:bodyPr anchor="t" anchorCtr="0">
            <a:noAutofit/>
          </a:bodyPr>
          <a:lstStyle/>
          <a:p>
            <a:r>
              <a:rPr lang="en-US" dirty="0"/>
              <a:t>A Categorization of Analytical Methods and Models </a:t>
            </a:r>
            <a:r>
              <a:rPr lang="en-US" sz="3600" dirty="0"/>
              <a:t>(Slide 8 of 8)</a:t>
            </a:r>
          </a:p>
        </p:txBody>
      </p:sp>
      <p:sp>
        <p:nvSpPr>
          <p:cNvPr id="3" name="Content Placeholder 2"/>
          <p:cNvSpPr>
            <a:spLocks noGrp="1"/>
          </p:cNvSpPr>
          <p:nvPr>
            <p:ph idx="1"/>
          </p:nvPr>
        </p:nvSpPr>
        <p:spPr>
          <a:xfrm>
            <a:off x="838200" y="2011680"/>
            <a:ext cx="10515600" cy="4333240"/>
          </a:xfrm>
        </p:spPr>
        <p:txBody>
          <a:bodyPr>
            <a:noAutofit/>
          </a:bodyPr>
          <a:lstStyle/>
          <a:p>
            <a:pPr marL="0" indent="0">
              <a:lnSpc>
                <a:spcPct val="100000"/>
              </a:lnSpc>
              <a:buNone/>
            </a:pPr>
            <a:r>
              <a:rPr lang="en-US" dirty="0"/>
              <a:t>Prescriptive Analytics (cont.):</a:t>
            </a:r>
          </a:p>
          <a:p>
            <a:pPr marL="702945" lvl="1" indent="-257175">
              <a:lnSpc>
                <a:spcPct val="100000"/>
              </a:lnSpc>
            </a:pPr>
            <a:r>
              <a:rPr lang="en-US" sz="2600" b="1" dirty="0"/>
              <a:t>Simulation optimization:</a:t>
            </a:r>
            <a:r>
              <a:rPr lang="en-US" sz="2600" dirty="0"/>
              <a:t> Combines the use of probability and statistics to model uncertainty with optimization techniques to find good decisions in highly complex and highly uncertain settings.</a:t>
            </a:r>
          </a:p>
          <a:p>
            <a:pPr marL="702945" lvl="1" indent="-257175">
              <a:lnSpc>
                <a:spcPct val="100000"/>
              </a:lnSpc>
            </a:pPr>
            <a:r>
              <a:rPr lang="en-US" sz="2600" b="1" dirty="0"/>
              <a:t>Decision analysis:</a:t>
            </a:r>
          </a:p>
          <a:p>
            <a:pPr marL="1160145" lvl="2" indent="-257175">
              <a:lnSpc>
                <a:spcPct val="100000"/>
              </a:lnSpc>
            </a:pPr>
            <a:r>
              <a:rPr lang="en-US" sz="2400" dirty="0"/>
              <a:t>Used to develop an optimal strategy when a decision maker is faced with several decision alternatives and an uncertain set of future events.</a:t>
            </a:r>
          </a:p>
          <a:p>
            <a:pPr marL="1160145" lvl="2" indent="-257175">
              <a:lnSpc>
                <a:spcPct val="100000"/>
              </a:lnSpc>
            </a:pPr>
            <a:r>
              <a:rPr lang="en-US" sz="2400" dirty="0"/>
              <a:t>Employs </a:t>
            </a:r>
            <a:r>
              <a:rPr lang="en-US" sz="2400" b="1" dirty="0"/>
              <a:t>utility theory</a:t>
            </a:r>
            <a:r>
              <a:rPr lang="en-US" sz="2400" dirty="0"/>
              <a:t>, which assigns values to outcomes based on the decision maker’s attitude toward risk, loss, and other factors.</a:t>
            </a:r>
          </a:p>
          <a:p>
            <a:endParaRPr lang="en-US" dirty="0"/>
          </a:p>
        </p:txBody>
      </p:sp>
    </p:spTree>
    <p:extLst>
      <p:ext uri="{BB962C8B-B14F-4D97-AF65-F5344CB8AC3E}">
        <p14:creationId xmlns:p14="http://schemas.microsoft.com/office/powerpoint/2010/main" val="78421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Big Data</a:t>
            </a:r>
          </a:p>
        </p:txBody>
      </p:sp>
      <p:sp>
        <p:nvSpPr>
          <p:cNvPr id="6" name="Text Placeholder 5"/>
          <p:cNvSpPr>
            <a:spLocks noGrp="1"/>
          </p:cNvSpPr>
          <p:nvPr>
            <p:ph type="body" idx="1"/>
          </p:nvPr>
        </p:nvSpPr>
        <p:spPr>
          <a:xfrm>
            <a:off x="965200" y="3691157"/>
            <a:ext cx="10382249" cy="2398493"/>
          </a:xfrm>
        </p:spPr>
        <p:txBody>
          <a:bodyPr numCol="2">
            <a:normAutofit/>
          </a:bodyPr>
          <a:lstStyle/>
          <a:p>
            <a:r>
              <a:rPr lang="en-US" dirty="0"/>
              <a:t>Volume</a:t>
            </a:r>
          </a:p>
          <a:p>
            <a:r>
              <a:rPr lang="en-US" dirty="0"/>
              <a:t>Velocity</a:t>
            </a:r>
          </a:p>
          <a:p>
            <a:r>
              <a:rPr lang="en-US" dirty="0"/>
              <a:t>Variety</a:t>
            </a:r>
          </a:p>
          <a:p>
            <a:r>
              <a:rPr lang="en-US" dirty="0"/>
              <a:t>Veracity</a:t>
            </a:r>
          </a:p>
        </p:txBody>
      </p:sp>
    </p:spTree>
    <p:extLst>
      <p:ext uri="{BB962C8B-B14F-4D97-AF65-F5344CB8AC3E}">
        <p14:creationId xmlns:p14="http://schemas.microsoft.com/office/powerpoint/2010/main" val="2289301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noAutofit/>
          </a:bodyPr>
          <a:lstStyle/>
          <a:p>
            <a:r>
              <a:rPr lang="en-US" dirty="0"/>
              <a:t>Big Data </a:t>
            </a:r>
            <a:r>
              <a:rPr lang="en-US" sz="3600" dirty="0"/>
              <a:t>(Slide 1 of 7) </a:t>
            </a:r>
          </a:p>
        </p:txBody>
      </p:sp>
      <p:sp>
        <p:nvSpPr>
          <p:cNvPr id="3" name="Content Placeholder 2"/>
          <p:cNvSpPr>
            <a:spLocks noGrp="1"/>
          </p:cNvSpPr>
          <p:nvPr>
            <p:ph idx="1"/>
          </p:nvPr>
        </p:nvSpPr>
        <p:spPr>
          <a:xfrm>
            <a:off x="838200" y="1329055"/>
            <a:ext cx="10515600" cy="4705985"/>
          </a:xfrm>
        </p:spPr>
        <p:txBody>
          <a:bodyPr>
            <a:noAutofit/>
          </a:bodyPr>
          <a:lstStyle/>
          <a:p>
            <a:r>
              <a:rPr lang="en-US" b="1" dirty="0"/>
              <a:t>Big data</a:t>
            </a:r>
            <a:r>
              <a:rPr lang="en-US" dirty="0"/>
              <a:t>: Any set of data that is too large or too complex to be handled by standard data-processing techniques and typical desktop software.</a:t>
            </a:r>
          </a:p>
          <a:p>
            <a:r>
              <a:rPr lang="en-US" dirty="0"/>
              <a:t>IBM describes the phenomenon of big data through the four Vs (as shown in Figure 1.1): </a:t>
            </a:r>
          </a:p>
          <a:p>
            <a:pPr lvl="1"/>
            <a:r>
              <a:rPr lang="en-US" sz="2600" dirty="0"/>
              <a:t>Volume.</a:t>
            </a:r>
          </a:p>
          <a:p>
            <a:pPr lvl="1"/>
            <a:r>
              <a:rPr lang="en-US" sz="2600" dirty="0"/>
              <a:t>Velocity.</a:t>
            </a:r>
          </a:p>
          <a:p>
            <a:pPr lvl="1"/>
            <a:r>
              <a:rPr lang="en-US" sz="2600" dirty="0"/>
              <a:t>Variety.</a:t>
            </a:r>
          </a:p>
          <a:p>
            <a:pPr lvl="1"/>
            <a:r>
              <a:rPr lang="en-US" sz="2600" dirty="0"/>
              <a:t>Veracity.</a:t>
            </a:r>
          </a:p>
          <a:p>
            <a:pPr marL="908685" lvl="2" indent="-257175">
              <a:lnSpc>
                <a:spcPct val="100000"/>
              </a:lnSpc>
            </a:pPr>
            <a:endParaRPr lang="en-US" dirty="0"/>
          </a:p>
          <a:p>
            <a:pPr marL="702945" lvl="1" indent="-257175">
              <a:lnSpc>
                <a:spcPct val="100000"/>
              </a:lnSpc>
            </a:pPr>
            <a:endParaRPr lang="en-US" dirty="0"/>
          </a:p>
        </p:txBody>
      </p:sp>
    </p:spTree>
    <p:extLst>
      <p:ext uri="{BB962C8B-B14F-4D97-AF65-F5344CB8AC3E}">
        <p14:creationId xmlns:p14="http://schemas.microsoft.com/office/powerpoint/2010/main" val="1352799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504"/>
            <a:ext cx="10515600" cy="1118351"/>
          </a:xfrm>
        </p:spPr>
        <p:txBody>
          <a:bodyPr anchor="t" anchorCtr="0">
            <a:noAutofit/>
          </a:bodyPr>
          <a:lstStyle/>
          <a:p>
            <a:r>
              <a:rPr lang="en-US" dirty="0"/>
              <a:t>Big Data </a:t>
            </a:r>
            <a:r>
              <a:rPr lang="en-US" sz="3600" dirty="0"/>
              <a:t>(Slide 2 of 7) </a:t>
            </a:r>
          </a:p>
        </p:txBody>
      </p:sp>
      <p:sp>
        <p:nvSpPr>
          <p:cNvPr id="3" name="Text Placeholder 2">
            <a:extLst>
              <a:ext uri="{FF2B5EF4-FFF2-40B4-BE49-F238E27FC236}">
                <a16:creationId xmlns="" xmlns:a16="http://schemas.microsoft.com/office/drawing/2014/main" id="{C5E426CF-20EC-42C6-B7E7-39CD68575ABA}"/>
              </a:ext>
            </a:extLst>
          </p:cNvPr>
          <p:cNvSpPr>
            <a:spLocks noGrp="1"/>
          </p:cNvSpPr>
          <p:nvPr>
            <p:ph type="body" sz="quarter" idx="12"/>
          </p:nvPr>
        </p:nvSpPr>
        <p:spPr>
          <a:xfrm>
            <a:off x="838199" y="1263290"/>
            <a:ext cx="10515600" cy="637598"/>
          </a:xfrm>
        </p:spPr>
        <p:txBody>
          <a:bodyPr>
            <a:noAutofit/>
          </a:bodyPr>
          <a:lstStyle/>
          <a:p>
            <a:pPr marL="0" indent="0">
              <a:buNone/>
            </a:pPr>
            <a:r>
              <a:rPr lang="en-US" dirty="0"/>
              <a:t>Figure 1.1: The 4 Vs of Big Data</a:t>
            </a:r>
          </a:p>
        </p:txBody>
      </p:sp>
      <p:pic>
        <p:nvPicPr>
          <p:cNvPr id="8" name="Picture Placeholder 7" descr="Volume, data at rest: Terabytes to exabytes of existing data to process. Velocity, data in motion: Streaming data, milliseconds to seconds to respond. Variety, data in many forms: Structured, unstructured, text, multimedia. Veracity, data in doubt: Uncertainty due to data inconsistency and incompleteness, ambiguities, latency, deception, model approximations.">
            <a:extLst>
              <a:ext uri="{FF2B5EF4-FFF2-40B4-BE49-F238E27FC236}">
                <a16:creationId xmlns="" xmlns:a16="http://schemas.microsoft.com/office/drawing/2014/main" id="{E1304205-2297-4217-A1FC-AF2ADAA2295A}"/>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l="16405" t="8540" r="14885" b="8280"/>
          <a:stretch/>
        </p:blipFill>
        <p:spPr>
          <a:xfrm>
            <a:off x="6096000" y="674519"/>
            <a:ext cx="4178684" cy="4920191"/>
          </a:xfrm>
        </p:spPr>
      </p:pic>
      <p:sp>
        <p:nvSpPr>
          <p:cNvPr id="4" name="Text Placeholder 3">
            <a:extLst>
              <a:ext uri="{FF2B5EF4-FFF2-40B4-BE49-F238E27FC236}">
                <a16:creationId xmlns="" xmlns:a16="http://schemas.microsoft.com/office/drawing/2014/main" id="{3155B3EB-22EC-4DD6-9FC7-605BDB25E21A}"/>
              </a:ext>
            </a:extLst>
          </p:cNvPr>
          <p:cNvSpPr>
            <a:spLocks noGrp="1"/>
          </p:cNvSpPr>
          <p:nvPr>
            <p:ph type="body" sz="quarter" idx="14"/>
          </p:nvPr>
        </p:nvSpPr>
        <p:spPr>
          <a:xfrm>
            <a:off x="4555986" y="5324788"/>
            <a:ext cx="2054902" cy="520804"/>
          </a:xfrm>
        </p:spPr>
        <p:txBody>
          <a:bodyPr>
            <a:noAutofit/>
          </a:bodyPr>
          <a:lstStyle/>
          <a:p>
            <a:pPr marL="0" indent="0">
              <a:buNone/>
            </a:pPr>
            <a:r>
              <a:rPr lang="en-US" sz="2000" dirty="0"/>
              <a:t>Source: IBM</a:t>
            </a:r>
          </a:p>
          <a:p>
            <a:endParaRPr lang="en-US" sz="2000" dirty="0"/>
          </a:p>
        </p:txBody>
      </p:sp>
    </p:spTree>
    <p:extLst>
      <p:ext uri="{BB962C8B-B14F-4D97-AF65-F5344CB8AC3E}">
        <p14:creationId xmlns:p14="http://schemas.microsoft.com/office/powerpoint/2010/main" val="1078476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noAutofit/>
          </a:bodyPr>
          <a:lstStyle/>
          <a:p>
            <a:r>
              <a:rPr lang="en-US" dirty="0"/>
              <a:t>Big Data </a:t>
            </a:r>
            <a:r>
              <a:rPr lang="en-US" sz="3600" dirty="0"/>
              <a:t>(Slide 3 of 7) </a:t>
            </a:r>
          </a:p>
        </p:txBody>
      </p:sp>
      <p:sp>
        <p:nvSpPr>
          <p:cNvPr id="3" name="Content Placeholder 2"/>
          <p:cNvSpPr>
            <a:spLocks noGrp="1"/>
          </p:cNvSpPr>
          <p:nvPr>
            <p:ph idx="1"/>
          </p:nvPr>
        </p:nvSpPr>
        <p:spPr>
          <a:xfrm>
            <a:off x="838200" y="1219201"/>
            <a:ext cx="10515600" cy="4815840"/>
          </a:xfrm>
        </p:spPr>
        <p:txBody>
          <a:bodyPr>
            <a:noAutofit/>
          </a:bodyPr>
          <a:lstStyle/>
          <a:p>
            <a:pPr marL="0" indent="0">
              <a:lnSpc>
                <a:spcPct val="100000"/>
              </a:lnSpc>
              <a:buNone/>
            </a:pPr>
            <a:r>
              <a:rPr lang="en-US" dirty="0"/>
              <a:t>Volume:</a:t>
            </a:r>
          </a:p>
          <a:p>
            <a:pPr marL="245745" indent="-257175">
              <a:lnSpc>
                <a:spcPct val="100000"/>
              </a:lnSpc>
            </a:pPr>
            <a:r>
              <a:rPr lang="en-US" sz="2600" dirty="0"/>
              <a:t>Because data are collected electronically, we are able to collect more of it.</a:t>
            </a:r>
          </a:p>
          <a:p>
            <a:pPr marL="245745" indent="-257175">
              <a:lnSpc>
                <a:spcPct val="100000"/>
              </a:lnSpc>
            </a:pPr>
            <a:r>
              <a:rPr lang="en-US" sz="2600" dirty="0"/>
              <a:t>To be useful, these data must be stored, and this storage has led to vast quantities of data.</a:t>
            </a:r>
          </a:p>
          <a:p>
            <a:pPr marL="0" indent="0">
              <a:lnSpc>
                <a:spcPct val="100000"/>
              </a:lnSpc>
              <a:spcBef>
                <a:spcPts val="1200"/>
              </a:spcBef>
              <a:buNone/>
            </a:pPr>
            <a:r>
              <a:rPr lang="en-US" dirty="0"/>
              <a:t>Velocity:</a:t>
            </a:r>
          </a:p>
          <a:p>
            <a:pPr>
              <a:lnSpc>
                <a:spcPct val="100000"/>
              </a:lnSpc>
            </a:pPr>
            <a:r>
              <a:rPr lang="en-US" sz="2600" dirty="0"/>
              <a:t>Real-time capture and analysis of data present unique challenges both in how data are stored and the speed with which those data can be analyzed for decision making.</a:t>
            </a:r>
          </a:p>
          <a:p>
            <a:endParaRPr lang="en-US" dirty="0"/>
          </a:p>
        </p:txBody>
      </p:sp>
    </p:spTree>
    <p:extLst>
      <p:ext uri="{BB962C8B-B14F-4D97-AF65-F5344CB8AC3E}">
        <p14:creationId xmlns:p14="http://schemas.microsoft.com/office/powerpoint/2010/main" val="283884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noAutofit/>
          </a:bodyPr>
          <a:lstStyle/>
          <a:p>
            <a:r>
              <a:rPr lang="en-US" dirty="0"/>
              <a:t>Big Data </a:t>
            </a:r>
            <a:r>
              <a:rPr lang="en-US" sz="3600" dirty="0"/>
              <a:t>(Slide 4 of 7) </a:t>
            </a:r>
          </a:p>
        </p:txBody>
      </p:sp>
      <p:sp>
        <p:nvSpPr>
          <p:cNvPr id="3" name="Content Placeholder 2"/>
          <p:cNvSpPr>
            <a:spLocks noGrp="1"/>
          </p:cNvSpPr>
          <p:nvPr>
            <p:ph idx="1"/>
          </p:nvPr>
        </p:nvSpPr>
        <p:spPr>
          <a:xfrm>
            <a:off x="838200" y="1213600"/>
            <a:ext cx="10515600" cy="4784113"/>
          </a:xfrm>
        </p:spPr>
        <p:txBody>
          <a:bodyPr>
            <a:noAutofit/>
          </a:bodyPr>
          <a:lstStyle/>
          <a:p>
            <a:pPr marL="0" indent="0">
              <a:lnSpc>
                <a:spcPct val="100000"/>
              </a:lnSpc>
              <a:buNone/>
            </a:pPr>
            <a:r>
              <a:rPr lang="en-US" dirty="0"/>
              <a:t>Variety:</a:t>
            </a:r>
          </a:p>
          <a:p>
            <a:pPr marL="245745" indent="-257175">
              <a:lnSpc>
                <a:spcPct val="100000"/>
              </a:lnSpc>
            </a:pPr>
            <a:r>
              <a:rPr lang="en-US" sz="2600" dirty="0"/>
              <a:t>More complicated types of data are now available and are proving to be of great value to businesses.</a:t>
            </a:r>
          </a:p>
          <a:p>
            <a:pPr marL="702945" lvl="1" indent="-257175">
              <a:lnSpc>
                <a:spcPct val="100000"/>
              </a:lnSpc>
            </a:pPr>
            <a:r>
              <a:rPr lang="en-US" dirty="0"/>
              <a:t>Text data are collected by monitoring what is being said about a company’s products or services on social media platforms.</a:t>
            </a:r>
          </a:p>
          <a:p>
            <a:pPr marL="702945" lvl="1" indent="-257175">
              <a:lnSpc>
                <a:spcPct val="100000"/>
              </a:lnSpc>
            </a:pPr>
            <a:r>
              <a:rPr lang="en-US" dirty="0"/>
              <a:t>Audio data are collected from service calls.</a:t>
            </a:r>
          </a:p>
          <a:p>
            <a:pPr marL="702945" lvl="1" indent="-257175">
              <a:lnSpc>
                <a:spcPct val="100000"/>
              </a:lnSpc>
            </a:pPr>
            <a:r>
              <a:rPr lang="en-US" dirty="0"/>
              <a:t>Video data are collected by in-store video cameras and used to analyze shopping behavior.</a:t>
            </a:r>
          </a:p>
          <a:p>
            <a:pPr marL="245745" indent="-257175">
              <a:lnSpc>
                <a:spcPct val="100000"/>
              </a:lnSpc>
            </a:pPr>
            <a:r>
              <a:rPr lang="en-US" sz="2600" dirty="0"/>
              <a:t>Analyzing information generated by these nontraditional sources is more complicated in part because of the processing required to transform the data into a numerical form that can be analyzed.</a:t>
            </a:r>
          </a:p>
        </p:txBody>
      </p:sp>
    </p:spTree>
    <p:extLst>
      <p:ext uri="{BB962C8B-B14F-4D97-AF65-F5344CB8AC3E}">
        <p14:creationId xmlns:p14="http://schemas.microsoft.com/office/powerpoint/2010/main" val="1218995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noAutofit/>
          </a:bodyPr>
          <a:lstStyle/>
          <a:p>
            <a:r>
              <a:rPr lang="en-US" dirty="0"/>
              <a:t>Big Data </a:t>
            </a:r>
            <a:r>
              <a:rPr lang="en-US" sz="3600" dirty="0"/>
              <a:t>(Slide 5 of 7) </a:t>
            </a:r>
          </a:p>
        </p:txBody>
      </p:sp>
      <p:sp>
        <p:nvSpPr>
          <p:cNvPr id="3" name="Content Placeholder 2"/>
          <p:cNvSpPr>
            <a:spLocks noGrp="1"/>
          </p:cNvSpPr>
          <p:nvPr>
            <p:ph idx="1"/>
          </p:nvPr>
        </p:nvSpPr>
        <p:spPr>
          <a:xfrm>
            <a:off x="838200" y="1212445"/>
            <a:ext cx="10515600" cy="4693285"/>
          </a:xfrm>
        </p:spPr>
        <p:txBody>
          <a:bodyPr>
            <a:noAutofit/>
          </a:bodyPr>
          <a:lstStyle/>
          <a:p>
            <a:pPr marL="0" indent="0">
              <a:lnSpc>
                <a:spcPct val="100000"/>
              </a:lnSpc>
              <a:buNone/>
            </a:pPr>
            <a:r>
              <a:rPr lang="en-US" dirty="0"/>
              <a:t>Veracity:</a:t>
            </a:r>
          </a:p>
          <a:p>
            <a:pPr>
              <a:lnSpc>
                <a:spcPct val="100000"/>
              </a:lnSpc>
            </a:pPr>
            <a:r>
              <a:rPr lang="en-US" sz="2600" dirty="0"/>
              <a:t>Veracity has to do with how much uncertainty is in the data.</a:t>
            </a:r>
          </a:p>
          <a:p>
            <a:pPr>
              <a:lnSpc>
                <a:spcPct val="100000"/>
              </a:lnSpc>
            </a:pPr>
            <a:r>
              <a:rPr lang="en-US" sz="2600" dirty="0"/>
              <a:t>Inconsistencies in units of measure and the lack of reliability of responses in terms of bias also increase the complexity of the data.</a:t>
            </a:r>
          </a:p>
        </p:txBody>
      </p:sp>
    </p:spTree>
    <p:extLst>
      <p:ext uri="{BB962C8B-B14F-4D97-AF65-F5344CB8AC3E}">
        <p14:creationId xmlns:p14="http://schemas.microsoft.com/office/powerpoint/2010/main" val="1461003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noAutofit/>
          </a:bodyPr>
          <a:lstStyle/>
          <a:p>
            <a:r>
              <a:rPr lang="en-US" dirty="0"/>
              <a:t>Big Data </a:t>
            </a:r>
            <a:r>
              <a:rPr lang="en-US" sz="3600" dirty="0"/>
              <a:t>(Slide 6 of 7) </a:t>
            </a:r>
          </a:p>
        </p:txBody>
      </p:sp>
      <p:sp>
        <p:nvSpPr>
          <p:cNvPr id="3" name="Content Placeholder 2"/>
          <p:cNvSpPr>
            <a:spLocks noGrp="1"/>
          </p:cNvSpPr>
          <p:nvPr>
            <p:ph idx="1"/>
          </p:nvPr>
        </p:nvSpPr>
        <p:spPr>
          <a:xfrm>
            <a:off x="838200" y="1219201"/>
            <a:ext cx="10515600" cy="4828540"/>
          </a:xfrm>
        </p:spPr>
        <p:txBody>
          <a:bodyPr>
            <a:noAutofit/>
          </a:bodyPr>
          <a:lstStyle/>
          <a:p>
            <a:pPr marL="245745" indent="-257175">
              <a:lnSpc>
                <a:spcPct val="100000"/>
              </a:lnSpc>
            </a:pPr>
            <a:r>
              <a:rPr lang="en-US" dirty="0"/>
              <a:t>Represents opportunities.</a:t>
            </a:r>
          </a:p>
          <a:p>
            <a:pPr marL="245745" indent="-257175">
              <a:lnSpc>
                <a:spcPct val="100000"/>
              </a:lnSpc>
            </a:pPr>
            <a:r>
              <a:rPr lang="en-US" dirty="0"/>
              <a:t>Presents challenges in terms of data storage and processing, security, and available analytical talent.</a:t>
            </a:r>
          </a:p>
          <a:p>
            <a:r>
              <a:rPr lang="en-US" dirty="0"/>
              <a:t>The four Vs have led to new technologies:</a:t>
            </a:r>
          </a:p>
          <a:p>
            <a:pPr lvl="1"/>
            <a:r>
              <a:rPr lang="en-US" sz="2600" b="1" dirty="0"/>
              <a:t>Hadoop:</a:t>
            </a:r>
            <a:r>
              <a:rPr lang="en-US" sz="2600" dirty="0"/>
              <a:t> An open-source programming environment that supports big data processing through distributed storage and processing on clusters of computers.</a:t>
            </a:r>
          </a:p>
          <a:p>
            <a:pPr lvl="1"/>
            <a:r>
              <a:rPr lang="en-US" sz="2600" b="1" dirty="0"/>
              <a:t>MapReduce:</a:t>
            </a:r>
            <a:r>
              <a:rPr lang="en-US" sz="2600" dirty="0"/>
              <a:t> A programming model used within Hadoop that performs two major steps: the map step and the reduce step.</a:t>
            </a:r>
          </a:p>
          <a:p>
            <a:pPr marL="245745" indent="-257175">
              <a:lnSpc>
                <a:spcPct val="100000"/>
              </a:lnSpc>
            </a:pPr>
            <a:endParaRPr lang="en-US" dirty="0"/>
          </a:p>
          <a:p>
            <a:endParaRPr lang="en-US" dirty="0"/>
          </a:p>
        </p:txBody>
      </p:sp>
    </p:spTree>
    <p:extLst>
      <p:ext uri="{BB962C8B-B14F-4D97-AF65-F5344CB8AC3E}">
        <p14:creationId xmlns:p14="http://schemas.microsoft.com/office/powerpoint/2010/main" val="1747252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noAutofit/>
          </a:bodyPr>
          <a:lstStyle/>
          <a:p>
            <a:r>
              <a:rPr lang="en-US" dirty="0"/>
              <a:t>Big Data </a:t>
            </a:r>
            <a:r>
              <a:rPr lang="en-US" sz="3600" dirty="0"/>
              <a:t>(Slide 7 of 7) </a:t>
            </a:r>
          </a:p>
        </p:txBody>
      </p:sp>
      <p:sp>
        <p:nvSpPr>
          <p:cNvPr id="3" name="Content Placeholder 2"/>
          <p:cNvSpPr>
            <a:spLocks noGrp="1"/>
          </p:cNvSpPr>
          <p:nvPr>
            <p:ph idx="1"/>
          </p:nvPr>
        </p:nvSpPr>
        <p:spPr>
          <a:xfrm>
            <a:off x="838200" y="1263245"/>
            <a:ext cx="10515600" cy="4718685"/>
          </a:xfrm>
        </p:spPr>
        <p:txBody>
          <a:bodyPr>
            <a:noAutofit/>
          </a:bodyPr>
          <a:lstStyle/>
          <a:p>
            <a:r>
              <a:rPr lang="en-US" b="1" dirty="0"/>
              <a:t>Data security</a:t>
            </a:r>
            <a:r>
              <a:rPr lang="en-US" dirty="0"/>
              <a:t>, the protection of stored data from destructive forces or unauthorized users, is of critical importance to companies.</a:t>
            </a:r>
          </a:p>
          <a:p>
            <a:r>
              <a:rPr lang="en-US" dirty="0"/>
              <a:t>The complexities of the 4 Vs have increased the demand for analysts, but a shortage of qualified analysts has made hiring more challenging.</a:t>
            </a:r>
          </a:p>
          <a:p>
            <a:r>
              <a:rPr lang="en-US" dirty="0"/>
              <a:t>More companies are searching for </a:t>
            </a:r>
            <a:r>
              <a:rPr lang="en-US" b="1" dirty="0"/>
              <a:t>data scientists</a:t>
            </a:r>
            <a:r>
              <a:rPr lang="en-US" dirty="0"/>
              <a:t>,</a:t>
            </a:r>
            <a:r>
              <a:rPr lang="en-US" b="1" dirty="0"/>
              <a:t> </a:t>
            </a:r>
            <a:r>
              <a:rPr lang="en-US" dirty="0"/>
              <a:t>who know how to process and analyze massive amounts of data.</a:t>
            </a:r>
          </a:p>
          <a:p>
            <a:r>
              <a:rPr lang="en-US" dirty="0"/>
              <a:t>The </a:t>
            </a:r>
            <a:r>
              <a:rPr lang="en-US" b="1" dirty="0"/>
              <a:t>Internet of Things (IoT)</a:t>
            </a:r>
            <a:r>
              <a:rPr lang="en-US" dirty="0"/>
              <a:t> is the technology that allows data, collected from sensors in all types of machines, to be sent over the Internet to repositories where it can be stored and analyzed.</a:t>
            </a:r>
          </a:p>
          <a:p>
            <a:endParaRPr lang="en-US" dirty="0"/>
          </a:p>
        </p:txBody>
      </p:sp>
    </p:spTree>
    <p:extLst>
      <p:ext uri="{BB962C8B-B14F-4D97-AF65-F5344CB8AC3E}">
        <p14:creationId xmlns:p14="http://schemas.microsoft.com/office/powerpoint/2010/main" val="351127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4200"/>
            <a:ext cx="10515600" cy="782955"/>
          </a:xfrm>
        </p:spPr>
        <p:txBody>
          <a:bodyPr anchor="t" anchorCtr="0"/>
          <a:lstStyle/>
          <a:p>
            <a:r>
              <a:rPr lang="en-US" dirty="0"/>
              <a:t>Introduction </a:t>
            </a:r>
            <a:r>
              <a:rPr lang="en-US" sz="3600" dirty="0"/>
              <a:t>(Slide 2 of 3)</a:t>
            </a:r>
          </a:p>
        </p:txBody>
      </p:sp>
      <p:sp>
        <p:nvSpPr>
          <p:cNvPr id="3" name="Content Placeholder 2"/>
          <p:cNvSpPr>
            <a:spLocks noGrp="1"/>
          </p:cNvSpPr>
          <p:nvPr>
            <p:ph idx="1"/>
          </p:nvPr>
        </p:nvSpPr>
        <p:spPr>
          <a:xfrm>
            <a:off x="838200" y="1463040"/>
            <a:ext cx="10515600" cy="4572000"/>
          </a:xfrm>
        </p:spPr>
        <p:txBody>
          <a:bodyPr>
            <a:noAutofit/>
          </a:bodyPr>
          <a:lstStyle/>
          <a:p>
            <a:pPr marL="257175" indent="-257175"/>
            <a:r>
              <a:rPr lang="en-US" dirty="0"/>
              <a:t>Three developments spurred recent explosive growth in the use of analytical methods in business applications (cont.):</a:t>
            </a:r>
          </a:p>
          <a:p>
            <a:pPr marL="257175" indent="-257175"/>
            <a:r>
              <a:rPr lang="en-US" dirty="0"/>
              <a:t>Second development:</a:t>
            </a:r>
          </a:p>
          <a:p>
            <a:pPr marL="702945" lvl="1" indent="-257175"/>
            <a:r>
              <a:rPr lang="en-US" sz="2600" dirty="0"/>
              <a:t>Ongoing research has resulted in numerous methodological developments, including: </a:t>
            </a:r>
          </a:p>
          <a:p>
            <a:pPr marL="908685" lvl="2" indent="-257175"/>
            <a:r>
              <a:rPr lang="en-US" sz="2400" dirty="0"/>
              <a:t>Advances in computational approaches to effectively handle and explore massive amounts of data.</a:t>
            </a:r>
          </a:p>
          <a:p>
            <a:pPr marL="908685" lvl="2" indent="-257175"/>
            <a:r>
              <a:rPr lang="en-US" sz="2400" dirty="0"/>
              <a:t>Faster algorithms for optimization and simulation.</a:t>
            </a:r>
          </a:p>
          <a:p>
            <a:pPr marL="908685" lvl="2" indent="-257175"/>
            <a:r>
              <a:rPr lang="en-US" sz="2400" dirty="0"/>
              <a:t>More effective approaches for visualizing data.</a:t>
            </a:r>
          </a:p>
          <a:p>
            <a:pPr marL="702945" lvl="1" indent="-257175"/>
            <a:endParaRPr lang="en-US" dirty="0"/>
          </a:p>
          <a:p>
            <a:pPr marL="702945" lvl="1" indent="-257175"/>
            <a:endParaRPr lang="en-US" dirty="0"/>
          </a:p>
        </p:txBody>
      </p:sp>
    </p:spTree>
    <p:extLst>
      <p:ext uri="{BB962C8B-B14F-4D97-AF65-F5344CB8AC3E}">
        <p14:creationId xmlns:p14="http://schemas.microsoft.com/office/powerpoint/2010/main" val="2925930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Business Analytics in Practice</a:t>
            </a:r>
          </a:p>
        </p:txBody>
      </p:sp>
      <p:sp>
        <p:nvSpPr>
          <p:cNvPr id="6" name="Text Placeholder 5"/>
          <p:cNvSpPr>
            <a:spLocks noGrp="1"/>
          </p:cNvSpPr>
          <p:nvPr>
            <p:ph type="body" idx="1"/>
          </p:nvPr>
        </p:nvSpPr>
        <p:spPr/>
        <p:txBody>
          <a:bodyPr numCol="2">
            <a:normAutofit/>
          </a:bodyPr>
          <a:lstStyle/>
          <a:p>
            <a:r>
              <a:rPr lang="en-US" dirty="0"/>
              <a:t>Financial Analytics</a:t>
            </a:r>
          </a:p>
          <a:p>
            <a:r>
              <a:rPr lang="en-US" dirty="0"/>
              <a:t>Human Resource (HR) Analytics</a:t>
            </a:r>
          </a:p>
          <a:p>
            <a:r>
              <a:rPr lang="en-US" dirty="0"/>
              <a:t>Marketing Analytics</a:t>
            </a:r>
          </a:p>
          <a:p>
            <a:r>
              <a:rPr lang="en-US" dirty="0"/>
              <a:t>Health Care Analytics</a:t>
            </a:r>
            <a:br>
              <a:rPr lang="en-US" dirty="0"/>
            </a:br>
            <a:endParaRPr lang="en-US" dirty="0"/>
          </a:p>
          <a:p>
            <a:r>
              <a:rPr lang="en-US" dirty="0"/>
              <a:t>Supply-Chain Analytics</a:t>
            </a:r>
          </a:p>
          <a:p>
            <a:r>
              <a:rPr lang="en-US" dirty="0"/>
              <a:t>Analytics for Government and Nonprofits</a:t>
            </a:r>
          </a:p>
          <a:p>
            <a:r>
              <a:rPr lang="en-US" dirty="0"/>
              <a:t>Sports Analytics</a:t>
            </a:r>
          </a:p>
          <a:p>
            <a:r>
              <a:rPr lang="en-US" dirty="0"/>
              <a:t>Web Analytics</a:t>
            </a:r>
          </a:p>
        </p:txBody>
      </p:sp>
    </p:spTree>
    <p:extLst>
      <p:ext uri="{BB962C8B-B14F-4D97-AF65-F5344CB8AC3E}">
        <p14:creationId xmlns:p14="http://schemas.microsoft.com/office/powerpoint/2010/main" val="2105363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205"/>
            <a:ext cx="10515600" cy="1118351"/>
          </a:xfrm>
        </p:spPr>
        <p:txBody>
          <a:bodyPr anchor="t" anchorCtr="0"/>
          <a:lstStyle/>
          <a:p>
            <a:r>
              <a:rPr lang="en-US" dirty="0"/>
              <a:t>Business Analytics in Practice </a:t>
            </a:r>
            <a:r>
              <a:rPr lang="en-US" sz="3600" dirty="0"/>
              <a:t>(Slide 1 of 11) </a:t>
            </a:r>
          </a:p>
        </p:txBody>
      </p:sp>
      <p:sp>
        <p:nvSpPr>
          <p:cNvPr id="5" name="Text Placeholder 4">
            <a:extLst>
              <a:ext uri="{FF2B5EF4-FFF2-40B4-BE49-F238E27FC236}">
                <a16:creationId xmlns="" xmlns:a16="http://schemas.microsoft.com/office/drawing/2014/main" id="{ADBEB151-F403-45E4-87BB-64C2FC7913F5}"/>
              </a:ext>
            </a:extLst>
          </p:cNvPr>
          <p:cNvSpPr>
            <a:spLocks noGrp="1"/>
          </p:cNvSpPr>
          <p:nvPr>
            <p:ph type="body" sz="quarter" idx="12"/>
          </p:nvPr>
        </p:nvSpPr>
        <p:spPr>
          <a:xfrm>
            <a:off x="838200" y="1209503"/>
            <a:ext cx="10515600" cy="637598"/>
          </a:xfrm>
        </p:spPr>
        <p:txBody>
          <a:bodyPr>
            <a:noAutofit/>
          </a:bodyPr>
          <a:lstStyle/>
          <a:p>
            <a:pPr marL="0" indent="0">
              <a:buNone/>
            </a:pPr>
            <a:r>
              <a:rPr lang="en-US" dirty="0"/>
              <a:t>Figure 1.2: The Spectrum of Business Analytics</a:t>
            </a:r>
          </a:p>
        </p:txBody>
      </p:sp>
      <p:pic>
        <p:nvPicPr>
          <p:cNvPr id="10" name="Picture Placeholder 9" descr="The spectrum plots competitive advantage versus degree of complexity. The descriptive analytics are on the lower left, predictive analytics are in the middle, and prescriptive analytics are on the upper right. Data mining, descriptive statistics, data visualization, data query, and standard reporting come under descriptive analytics. Rule-based models, simulation, predictive modeling, forecasting, data mining, and descriptive statistics come under predictive analytics. Optimization, decision analysis, rule-based models, and simulation come under prescriptive analytics.">
            <a:extLst>
              <a:ext uri="{FF2B5EF4-FFF2-40B4-BE49-F238E27FC236}">
                <a16:creationId xmlns="" xmlns:a16="http://schemas.microsoft.com/office/drawing/2014/main" id="{A5F97A70-AE6E-425F-8CB0-A63A2D5D083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758" t="13394" r="5646" b="13458"/>
          <a:stretch/>
        </p:blipFill>
        <p:spPr>
          <a:xfrm>
            <a:off x="2172585" y="1726546"/>
            <a:ext cx="7846828" cy="4046020"/>
          </a:xfrm>
        </p:spPr>
      </p:pic>
      <p:sp>
        <p:nvSpPr>
          <p:cNvPr id="6" name="Text Placeholder 5">
            <a:extLst>
              <a:ext uri="{FF2B5EF4-FFF2-40B4-BE49-F238E27FC236}">
                <a16:creationId xmlns="" xmlns:a16="http://schemas.microsoft.com/office/drawing/2014/main" id="{E6FBA5B7-7CED-4373-81B6-9701AFEC86C3}"/>
              </a:ext>
            </a:extLst>
          </p:cNvPr>
          <p:cNvSpPr>
            <a:spLocks noGrp="1"/>
          </p:cNvSpPr>
          <p:nvPr>
            <p:ph type="body" sz="quarter" idx="14"/>
          </p:nvPr>
        </p:nvSpPr>
        <p:spPr>
          <a:xfrm>
            <a:off x="838199" y="5815395"/>
            <a:ext cx="10515600" cy="307778"/>
          </a:xfrm>
        </p:spPr>
        <p:txBody>
          <a:bodyPr>
            <a:normAutofit fontScale="92500" lnSpcReduction="10000"/>
          </a:bodyPr>
          <a:lstStyle/>
          <a:p>
            <a:pPr marL="0" indent="0">
              <a:buNone/>
            </a:pPr>
            <a:r>
              <a:rPr lang="en-US" sz="1800" dirty="0"/>
              <a:t>Source: Adapted from SAS</a:t>
            </a:r>
          </a:p>
        </p:txBody>
      </p:sp>
    </p:spTree>
    <p:extLst>
      <p:ext uri="{BB962C8B-B14F-4D97-AF65-F5344CB8AC3E}">
        <p14:creationId xmlns:p14="http://schemas.microsoft.com/office/powerpoint/2010/main" val="1812651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noAutofit/>
          </a:bodyPr>
          <a:lstStyle/>
          <a:p>
            <a:r>
              <a:rPr lang="en-US" dirty="0"/>
              <a:t>Business Analytics in Practice </a:t>
            </a:r>
            <a:r>
              <a:rPr lang="en-US" sz="3600" dirty="0"/>
              <a:t>(Slide 2 of 11) </a:t>
            </a:r>
          </a:p>
        </p:txBody>
      </p:sp>
      <p:sp>
        <p:nvSpPr>
          <p:cNvPr id="3" name="Content Placeholder 2"/>
          <p:cNvSpPr>
            <a:spLocks noGrp="1"/>
          </p:cNvSpPr>
          <p:nvPr>
            <p:ph idx="1"/>
          </p:nvPr>
        </p:nvSpPr>
        <p:spPr>
          <a:xfrm>
            <a:off x="838200" y="1316355"/>
            <a:ext cx="10515600" cy="4805378"/>
          </a:xfrm>
        </p:spPr>
        <p:txBody>
          <a:bodyPr>
            <a:noAutofit/>
          </a:bodyPr>
          <a:lstStyle/>
          <a:p>
            <a:pPr marL="257175" indent="-257175"/>
            <a:r>
              <a:rPr lang="en-US" sz="2600" dirty="0"/>
              <a:t>Predictive and prescriptive analytics are sometimes referred to as </a:t>
            </a:r>
            <a:r>
              <a:rPr lang="en-US" sz="2600" b="1" dirty="0"/>
              <a:t>advanced analytics.</a:t>
            </a:r>
          </a:p>
          <a:p>
            <a:pPr marL="0" indent="0">
              <a:buNone/>
            </a:pPr>
            <a:r>
              <a:rPr lang="en-US" dirty="0"/>
              <a:t>Financial Analytics:</a:t>
            </a:r>
          </a:p>
          <a:p>
            <a:pPr marL="245745" indent="-257175"/>
            <a:r>
              <a:rPr lang="en-US" sz="2600" dirty="0"/>
              <a:t>Use of predictive models to:</a:t>
            </a:r>
          </a:p>
          <a:p>
            <a:pPr marL="908685" lvl="2" indent="-257175">
              <a:lnSpc>
                <a:spcPct val="100000"/>
              </a:lnSpc>
            </a:pPr>
            <a:r>
              <a:rPr lang="en-US" sz="2400" dirty="0"/>
              <a:t>Forecast financial performance.</a:t>
            </a:r>
          </a:p>
          <a:p>
            <a:pPr marL="908685" lvl="2" indent="-257175">
              <a:lnSpc>
                <a:spcPct val="100000"/>
              </a:lnSpc>
            </a:pPr>
            <a:r>
              <a:rPr lang="en-US" sz="2400" dirty="0"/>
              <a:t>Assess the risk of investment portfolios and projects.</a:t>
            </a:r>
          </a:p>
          <a:p>
            <a:pPr marL="908685" lvl="2" indent="-257175">
              <a:lnSpc>
                <a:spcPct val="100000"/>
              </a:lnSpc>
            </a:pPr>
            <a:r>
              <a:rPr lang="en-US" sz="2400" dirty="0"/>
              <a:t>Construct financial instruments such as derivatives.</a:t>
            </a:r>
          </a:p>
          <a:p>
            <a:pPr marL="908685" lvl="2" indent="-257175"/>
            <a:r>
              <a:rPr lang="en-US" sz="2400" dirty="0"/>
              <a:t>Construct optimal portfolios of investments.</a:t>
            </a:r>
          </a:p>
          <a:p>
            <a:pPr marL="908685" lvl="2" indent="-257175"/>
            <a:r>
              <a:rPr lang="en-US" sz="2400" dirty="0"/>
              <a:t>Allocate assets.</a:t>
            </a:r>
          </a:p>
          <a:p>
            <a:pPr marL="908685" lvl="2" indent="-257175"/>
            <a:r>
              <a:rPr lang="en-US" sz="2400" dirty="0"/>
              <a:t>Create optimal capital budgeting plans.</a:t>
            </a:r>
          </a:p>
          <a:p>
            <a:pPr marL="245745" indent="-257175"/>
            <a:r>
              <a:rPr lang="en-US" sz="2600" dirty="0"/>
              <a:t>Simulation is also often used to assess risk in the financial sector.</a:t>
            </a:r>
          </a:p>
        </p:txBody>
      </p:sp>
    </p:spTree>
    <p:extLst>
      <p:ext uri="{BB962C8B-B14F-4D97-AF65-F5344CB8AC3E}">
        <p14:creationId xmlns:p14="http://schemas.microsoft.com/office/powerpoint/2010/main" val="2161748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noAutofit/>
          </a:bodyPr>
          <a:lstStyle/>
          <a:p>
            <a:r>
              <a:rPr lang="en-US" dirty="0"/>
              <a:t>Business Analytics in Practice </a:t>
            </a:r>
            <a:r>
              <a:rPr lang="en-US" sz="3600" dirty="0"/>
              <a:t>(Slide 3 of 11) </a:t>
            </a:r>
          </a:p>
        </p:txBody>
      </p:sp>
      <p:sp>
        <p:nvSpPr>
          <p:cNvPr id="3" name="Content Placeholder 2"/>
          <p:cNvSpPr>
            <a:spLocks noGrp="1"/>
          </p:cNvSpPr>
          <p:nvPr>
            <p:ph idx="1"/>
          </p:nvPr>
        </p:nvSpPr>
        <p:spPr>
          <a:xfrm>
            <a:off x="838200" y="1329055"/>
            <a:ext cx="10515600" cy="4705985"/>
          </a:xfrm>
        </p:spPr>
        <p:txBody>
          <a:bodyPr>
            <a:noAutofit/>
          </a:bodyPr>
          <a:lstStyle/>
          <a:p>
            <a:pPr marL="0" indent="0">
              <a:buNone/>
            </a:pPr>
            <a:r>
              <a:rPr lang="en-US" dirty="0"/>
              <a:t>Human Resource (HR) Analytics:</a:t>
            </a:r>
          </a:p>
          <a:p>
            <a:pPr marL="468313" indent="-257175"/>
            <a:r>
              <a:rPr lang="en-US" sz="2600" dirty="0"/>
              <a:t>New area of application for analytics.</a:t>
            </a:r>
          </a:p>
          <a:p>
            <a:pPr marL="468313" indent="-257175"/>
            <a:r>
              <a:rPr lang="en-US" sz="2600" dirty="0"/>
              <a:t>The HR function is charged with ensuring that the organization:</a:t>
            </a:r>
          </a:p>
          <a:p>
            <a:pPr marL="914400" lvl="1" indent="-257175"/>
            <a:r>
              <a:rPr lang="en-US" dirty="0"/>
              <a:t>Has the mix of skill sets necessary to meet its needs.</a:t>
            </a:r>
          </a:p>
          <a:p>
            <a:pPr marL="914400" lvl="1" indent="-257175"/>
            <a:r>
              <a:rPr lang="en-US" dirty="0"/>
              <a:t>Is hiring the highest-quality talent and providing an environment that retains it.</a:t>
            </a:r>
          </a:p>
          <a:p>
            <a:pPr marL="914400" lvl="1" indent="-257175"/>
            <a:r>
              <a:rPr lang="en-US" dirty="0"/>
              <a:t>Achieves its organizational diversity goals.</a:t>
            </a:r>
          </a:p>
        </p:txBody>
      </p:sp>
    </p:spTree>
    <p:extLst>
      <p:ext uri="{BB962C8B-B14F-4D97-AF65-F5344CB8AC3E}">
        <p14:creationId xmlns:p14="http://schemas.microsoft.com/office/powerpoint/2010/main" val="3678385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noAutofit/>
          </a:bodyPr>
          <a:lstStyle/>
          <a:p>
            <a:r>
              <a:rPr lang="en-US" dirty="0"/>
              <a:t>Business Analytics in Practice </a:t>
            </a:r>
            <a:r>
              <a:rPr lang="en-US" sz="3600" dirty="0"/>
              <a:t>(Slide 4 of 11) </a:t>
            </a:r>
          </a:p>
        </p:txBody>
      </p:sp>
      <p:sp>
        <p:nvSpPr>
          <p:cNvPr id="3" name="Content Placeholder 2"/>
          <p:cNvSpPr>
            <a:spLocks noGrp="1"/>
          </p:cNvSpPr>
          <p:nvPr>
            <p:ph idx="1"/>
          </p:nvPr>
        </p:nvSpPr>
        <p:spPr>
          <a:xfrm>
            <a:off x="838200" y="1329055"/>
            <a:ext cx="10515600" cy="4705985"/>
          </a:xfrm>
        </p:spPr>
        <p:txBody>
          <a:bodyPr>
            <a:noAutofit/>
          </a:bodyPr>
          <a:lstStyle/>
          <a:p>
            <a:pPr marL="0" indent="0">
              <a:buNone/>
            </a:pPr>
            <a:r>
              <a:rPr lang="en-US" dirty="0"/>
              <a:t>Marketing Analytics:	</a:t>
            </a:r>
          </a:p>
          <a:p>
            <a:pPr marL="468313" lvl="1" indent="-257175"/>
            <a:r>
              <a:rPr lang="en-US" sz="2600" dirty="0"/>
              <a:t>Marketing is one of the fastest-growing areas for the application of analytics.</a:t>
            </a:r>
          </a:p>
          <a:p>
            <a:pPr marL="468313" lvl="1" indent="-257175"/>
            <a:r>
              <a:rPr lang="en-US" sz="2600" dirty="0"/>
              <a:t>A better understanding of consumer behavior through the use of scanner data and data generated from social media has led to an increased interest in marketing analytics.</a:t>
            </a:r>
          </a:p>
          <a:p>
            <a:pPr marL="702945" lvl="1" indent="-257175"/>
            <a:endParaRPr lang="en-US" dirty="0"/>
          </a:p>
          <a:p>
            <a:pPr marL="702945" lvl="1" indent="-257175"/>
            <a:endParaRPr lang="en-US" dirty="0"/>
          </a:p>
          <a:p>
            <a:pPr marL="702945" lvl="1" indent="-257175"/>
            <a:endParaRPr lang="en-US" dirty="0"/>
          </a:p>
        </p:txBody>
      </p:sp>
    </p:spTree>
    <p:extLst>
      <p:ext uri="{BB962C8B-B14F-4D97-AF65-F5344CB8AC3E}">
        <p14:creationId xmlns:p14="http://schemas.microsoft.com/office/powerpoint/2010/main" val="1717004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noAutofit/>
          </a:bodyPr>
          <a:lstStyle/>
          <a:p>
            <a:r>
              <a:rPr lang="en-US" dirty="0"/>
              <a:t>Business Analytics in Practice </a:t>
            </a:r>
            <a:r>
              <a:rPr lang="en-US" sz="3600" dirty="0"/>
              <a:t>(Slide 5 of 11) </a:t>
            </a:r>
          </a:p>
        </p:txBody>
      </p:sp>
      <p:sp>
        <p:nvSpPr>
          <p:cNvPr id="3" name="Content Placeholder 2"/>
          <p:cNvSpPr>
            <a:spLocks noGrp="1"/>
          </p:cNvSpPr>
          <p:nvPr>
            <p:ph idx="1"/>
          </p:nvPr>
        </p:nvSpPr>
        <p:spPr>
          <a:xfrm>
            <a:off x="838200" y="1329055"/>
            <a:ext cx="10515600" cy="4705985"/>
          </a:xfrm>
        </p:spPr>
        <p:txBody>
          <a:bodyPr>
            <a:noAutofit/>
          </a:bodyPr>
          <a:lstStyle/>
          <a:p>
            <a:pPr marL="0" indent="0">
              <a:buNone/>
            </a:pPr>
            <a:r>
              <a:rPr lang="en-US" dirty="0"/>
              <a:t>Marketing Analytics (cont.):</a:t>
            </a:r>
          </a:p>
          <a:p>
            <a:pPr marL="468313" lvl="1" indent="-257175"/>
            <a:r>
              <a:rPr lang="en-US" sz="2600" dirty="0"/>
              <a:t>A better understanding of consumer behavior through marketing analytics leads to: </a:t>
            </a:r>
          </a:p>
          <a:p>
            <a:pPr marL="744538" lvl="2" indent="-257175">
              <a:lnSpc>
                <a:spcPct val="100000"/>
              </a:lnSpc>
            </a:pPr>
            <a:r>
              <a:rPr lang="en-US" sz="2400" dirty="0"/>
              <a:t>Better use of advertising budgets.</a:t>
            </a:r>
          </a:p>
          <a:p>
            <a:pPr marL="744538" lvl="2" indent="-257175">
              <a:lnSpc>
                <a:spcPct val="100000"/>
              </a:lnSpc>
            </a:pPr>
            <a:r>
              <a:rPr lang="en-US" sz="2400" dirty="0"/>
              <a:t>More effective pricing strategies.</a:t>
            </a:r>
          </a:p>
          <a:p>
            <a:pPr marL="744538" lvl="2" indent="-257175">
              <a:lnSpc>
                <a:spcPct val="100000"/>
              </a:lnSpc>
            </a:pPr>
            <a:r>
              <a:rPr lang="en-US" sz="2400" dirty="0"/>
              <a:t>Improved forecasting of demand.</a:t>
            </a:r>
          </a:p>
          <a:p>
            <a:pPr marL="744538" lvl="2" indent="-257175">
              <a:lnSpc>
                <a:spcPct val="100000"/>
              </a:lnSpc>
            </a:pPr>
            <a:r>
              <a:rPr lang="en-US" sz="2400" dirty="0"/>
              <a:t>Improved product-line management.</a:t>
            </a:r>
          </a:p>
          <a:p>
            <a:pPr marL="744538" lvl="2" indent="-257175">
              <a:lnSpc>
                <a:spcPct val="100000"/>
              </a:lnSpc>
            </a:pPr>
            <a:r>
              <a:rPr lang="en-US" sz="2400" dirty="0"/>
              <a:t>Increased customer satisfaction and loyalty.</a:t>
            </a:r>
          </a:p>
          <a:p>
            <a:pPr lvl="1" indent="0">
              <a:buNone/>
            </a:pPr>
            <a:endParaRPr lang="en-US" dirty="0"/>
          </a:p>
          <a:p>
            <a:pPr marL="702945" lvl="1" indent="-257175"/>
            <a:endParaRPr lang="en-US" dirty="0"/>
          </a:p>
          <a:p>
            <a:pPr marL="908685" lvl="2" indent="-257175"/>
            <a:endParaRPr lang="en-US" dirty="0"/>
          </a:p>
          <a:p>
            <a:pPr lvl="2" indent="0">
              <a:buNone/>
            </a:pPr>
            <a:endParaRPr lang="en-US" dirty="0"/>
          </a:p>
          <a:p>
            <a:pPr marL="702945" lvl="1" indent="-257175"/>
            <a:endParaRPr lang="en-US" dirty="0"/>
          </a:p>
          <a:p>
            <a:pPr marL="702945" lvl="1" indent="-257175"/>
            <a:endParaRPr lang="en-US" dirty="0"/>
          </a:p>
          <a:p>
            <a:pPr marL="702945" lvl="1" indent="-257175"/>
            <a:endParaRPr lang="en-US" dirty="0"/>
          </a:p>
        </p:txBody>
      </p:sp>
    </p:spTree>
    <p:extLst>
      <p:ext uri="{BB962C8B-B14F-4D97-AF65-F5344CB8AC3E}">
        <p14:creationId xmlns:p14="http://schemas.microsoft.com/office/powerpoint/2010/main" val="3154914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noAutofit/>
          </a:bodyPr>
          <a:lstStyle/>
          <a:p>
            <a:r>
              <a:rPr lang="en-US" dirty="0"/>
              <a:t>Business Analytics in Practice </a:t>
            </a:r>
            <a:r>
              <a:rPr lang="en-US" sz="3600" dirty="0"/>
              <a:t>(Slide 6 of 11) </a:t>
            </a:r>
          </a:p>
        </p:txBody>
      </p:sp>
      <p:sp>
        <p:nvSpPr>
          <p:cNvPr id="3" name="Content Placeholder 2"/>
          <p:cNvSpPr>
            <a:spLocks noGrp="1"/>
          </p:cNvSpPr>
          <p:nvPr>
            <p:ph idx="1"/>
          </p:nvPr>
        </p:nvSpPr>
        <p:spPr>
          <a:xfrm>
            <a:off x="838200" y="1336040"/>
            <a:ext cx="10515600" cy="4572000"/>
          </a:xfrm>
        </p:spPr>
        <p:txBody>
          <a:bodyPr>
            <a:noAutofit/>
          </a:bodyPr>
          <a:lstStyle/>
          <a:p>
            <a:pPr marL="0" indent="0">
              <a:buNone/>
            </a:pPr>
            <a:r>
              <a:rPr lang="en-US" dirty="0"/>
              <a:t>Health Care Analytics:	</a:t>
            </a:r>
          </a:p>
          <a:p>
            <a:pPr marL="466725" lvl="1" indent="-257175"/>
            <a:r>
              <a:rPr lang="en-US" sz="2600" dirty="0"/>
              <a:t>Descriptive, predictive, and prescriptive analytics are used to improve: </a:t>
            </a:r>
          </a:p>
          <a:p>
            <a:pPr marL="735013" lvl="2" indent="-257175" defTabSz="1022350"/>
            <a:r>
              <a:rPr lang="en-US" sz="2400" dirty="0"/>
              <a:t>Patient, staff, and facility scheduling.</a:t>
            </a:r>
          </a:p>
          <a:p>
            <a:pPr marL="735013" lvl="2" indent="-257175" defTabSz="1022350"/>
            <a:r>
              <a:rPr lang="en-US" sz="2400" dirty="0"/>
              <a:t>Patient flow.</a:t>
            </a:r>
          </a:p>
          <a:p>
            <a:pPr marL="735013" lvl="2" indent="-257175" defTabSz="1022350"/>
            <a:r>
              <a:rPr lang="en-US" sz="2400" dirty="0"/>
              <a:t>Purchasing.</a:t>
            </a:r>
          </a:p>
          <a:p>
            <a:pPr marL="735013" lvl="2" indent="-257175" defTabSz="1022350"/>
            <a:r>
              <a:rPr lang="en-US" sz="2400" dirty="0"/>
              <a:t>Inventory control.</a:t>
            </a:r>
          </a:p>
          <a:p>
            <a:pPr marL="466725" lvl="1" indent="-257175"/>
            <a:r>
              <a:rPr lang="en-US" sz="2600" dirty="0"/>
              <a:t>Use of prescriptive analytics for diagnosis and treatment may prove to be the most important application of analytics in health care.</a:t>
            </a:r>
          </a:p>
          <a:p>
            <a:pPr marL="702945" lvl="1" indent="-257175"/>
            <a:endParaRPr lang="en-US" dirty="0"/>
          </a:p>
          <a:p>
            <a:pPr marL="702945" lvl="1" indent="-257175"/>
            <a:endParaRPr lang="en-US" dirty="0"/>
          </a:p>
          <a:p>
            <a:pPr marL="702945" lvl="1" indent="-257175"/>
            <a:endParaRPr lang="en-US" dirty="0"/>
          </a:p>
        </p:txBody>
      </p:sp>
    </p:spTree>
    <p:extLst>
      <p:ext uri="{BB962C8B-B14F-4D97-AF65-F5344CB8AC3E}">
        <p14:creationId xmlns:p14="http://schemas.microsoft.com/office/powerpoint/2010/main" val="581809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noAutofit/>
          </a:bodyPr>
          <a:lstStyle/>
          <a:p>
            <a:r>
              <a:rPr lang="en-US" dirty="0"/>
              <a:t>Business Analytics in Practice </a:t>
            </a:r>
            <a:r>
              <a:rPr lang="en-US" sz="3600" dirty="0"/>
              <a:t>(Slide 7 of 11) </a:t>
            </a:r>
          </a:p>
        </p:txBody>
      </p:sp>
      <p:sp>
        <p:nvSpPr>
          <p:cNvPr id="3" name="Content Placeholder 2"/>
          <p:cNvSpPr>
            <a:spLocks noGrp="1"/>
          </p:cNvSpPr>
          <p:nvPr>
            <p:ph idx="1"/>
          </p:nvPr>
        </p:nvSpPr>
        <p:spPr>
          <a:xfrm>
            <a:off x="838200" y="1329055"/>
            <a:ext cx="10515600" cy="4705985"/>
          </a:xfrm>
        </p:spPr>
        <p:txBody>
          <a:bodyPr>
            <a:noAutofit/>
          </a:bodyPr>
          <a:lstStyle/>
          <a:p>
            <a:pPr marL="0" indent="0">
              <a:buNone/>
            </a:pPr>
            <a:r>
              <a:rPr lang="en-US" dirty="0"/>
              <a:t>Supply-Chain Analytics: 	</a:t>
            </a:r>
          </a:p>
          <a:p>
            <a:pPr marL="466725" lvl="1" indent="-257175">
              <a:lnSpc>
                <a:spcPct val="100000"/>
              </a:lnSpc>
            </a:pPr>
            <a:r>
              <a:rPr lang="en-US" sz="2600" dirty="0"/>
              <a:t>The core service of companies such as UPS and FedEx is the efficient delivery of goods, and analytics has long been used to achieve efficiency.</a:t>
            </a:r>
          </a:p>
          <a:p>
            <a:pPr marL="466725" lvl="1" indent="-257175">
              <a:lnSpc>
                <a:spcPct val="100000"/>
              </a:lnSpc>
            </a:pPr>
            <a:r>
              <a:rPr lang="en-US" sz="2600" dirty="0"/>
              <a:t>The optimal sorting of goods, vehicle and staff scheduling, and vehicle routing are all key to profitability for logistics companies such as UPS and FedEx.</a:t>
            </a:r>
          </a:p>
          <a:p>
            <a:pPr marL="466725" lvl="1" indent="-257175">
              <a:lnSpc>
                <a:spcPct val="100000"/>
              </a:lnSpc>
            </a:pPr>
            <a:r>
              <a:rPr lang="en-US" sz="2600" dirty="0"/>
              <a:t>Companies can benefit from better inventory and processing control and more efficient supply chains.</a:t>
            </a:r>
          </a:p>
          <a:p>
            <a:pPr marL="257175" indent="-257175"/>
            <a:endParaRPr lang="en-US" dirty="0"/>
          </a:p>
          <a:p>
            <a:pPr marL="257175" indent="-257175"/>
            <a:endParaRPr lang="en-US" dirty="0"/>
          </a:p>
          <a:p>
            <a:pPr marL="702945" lvl="1" indent="-257175"/>
            <a:endParaRPr lang="en-US" dirty="0"/>
          </a:p>
          <a:p>
            <a:pPr marL="702945" lvl="1" indent="-257175"/>
            <a:endParaRPr lang="en-US" dirty="0"/>
          </a:p>
          <a:p>
            <a:pPr marL="702945" lvl="1" indent="-257175"/>
            <a:endParaRPr lang="en-US" dirty="0"/>
          </a:p>
          <a:p>
            <a:pPr marL="702945" lvl="1" indent="-257175"/>
            <a:endParaRPr lang="en-US" dirty="0"/>
          </a:p>
        </p:txBody>
      </p:sp>
    </p:spTree>
    <p:extLst>
      <p:ext uri="{BB962C8B-B14F-4D97-AF65-F5344CB8AC3E}">
        <p14:creationId xmlns:p14="http://schemas.microsoft.com/office/powerpoint/2010/main" val="918410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noAutofit/>
          </a:bodyPr>
          <a:lstStyle/>
          <a:p>
            <a:r>
              <a:rPr lang="en-US" dirty="0"/>
              <a:t>Business Analytics in Practice </a:t>
            </a:r>
            <a:r>
              <a:rPr lang="en-US" sz="3600" dirty="0"/>
              <a:t>(Slide 8 of 11) </a:t>
            </a:r>
          </a:p>
        </p:txBody>
      </p:sp>
      <p:sp>
        <p:nvSpPr>
          <p:cNvPr id="3" name="Content Placeholder 2"/>
          <p:cNvSpPr>
            <a:spLocks noGrp="1"/>
          </p:cNvSpPr>
          <p:nvPr>
            <p:ph idx="1"/>
          </p:nvPr>
        </p:nvSpPr>
        <p:spPr>
          <a:xfrm>
            <a:off x="838200" y="1329055"/>
            <a:ext cx="10515600" cy="4572000"/>
          </a:xfrm>
        </p:spPr>
        <p:txBody>
          <a:bodyPr>
            <a:noAutofit/>
          </a:bodyPr>
          <a:lstStyle/>
          <a:p>
            <a:pPr marL="0" indent="0">
              <a:buNone/>
            </a:pPr>
            <a:r>
              <a:rPr lang="en-US" dirty="0"/>
              <a:t>Analytics for Government and Nonprofits:</a:t>
            </a:r>
          </a:p>
          <a:p>
            <a:pPr marL="466725" indent="-257175"/>
            <a:r>
              <a:rPr lang="en-US" sz="2600" dirty="0"/>
              <a:t>Analytics for government to:</a:t>
            </a:r>
          </a:p>
          <a:p>
            <a:pPr marL="702945" lvl="1" indent="-257175"/>
            <a:r>
              <a:rPr lang="en-US" dirty="0"/>
              <a:t>Drive out inefficiencies.</a:t>
            </a:r>
          </a:p>
          <a:p>
            <a:pPr marL="702945" lvl="1" indent="-257175">
              <a:lnSpc>
                <a:spcPct val="100000"/>
              </a:lnSpc>
            </a:pPr>
            <a:r>
              <a:rPr lang="en-US" dirty="0"/>
              <a:t>Increase the effectiveness and accountability of programs.</a:t>
            </a:r>
          </a:p>
          <a:p>
            <a:pPr marL="466725" indent="-257175"/>
            <a:r>
              <a:rPr lang="en-US" sz="2600" dirty="0"/>
              <a:t>Analytics for nonprofit agencies to ensure their effectiveness and accountability to their donors and clients.</a:t>
            </a:r>
          </a:p>
          <a:p>
            <a:pPr marL="257175" indent="-257175"/>
            <a:endParaRPr lang="en-US" dirty="0"/>
          </a:p>
          <a:p>
            <a:pPr marL="702945" lvl="1" indent="-257175"/>
            <a:endParaRPr lang="en-US" dirty="0"/>
          </a:p>
          <a:p>
            <a:pPr marL="702945" lvl="1" indent="-257175"/>
            <a:endParaRPr lang="en-US" dirty="0"/>
          </a:p>
        </p:txBody>
      </p:sp>
    </p:spTree>
    <p:extLst>
      <p:ext uri="{BB962C8B-B14F-4D97-AF65-F5344CB8AC3E}">
        <p14:creationId xmlns:p14="http://schemas.microsoft.com/office/powerpoint/2010/main" val="1813234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noAutofit/>
          </a:bodyPr>
          <a:lstStyle/>
          <a:p>
            <a:r>
              <a:rPr lang="en-US" dirty="0"/>
              <a:t>Business Analytics in Practice </a:t>
            </a:r>
            <a:r>
              <a:rPr lang="en-US" sz="3600" dirty="0"/>
              <a:t>(Slide 9 of 11) </a:t>
            </a:r>
          </a:p>
        </p:txBody>
      </p:sp>
      <p:sp>
        <p:nvSpPr>
          <p:cNvPr id="3" name="Content Placeholder 2"/>
          <p:cNvSpPr>
            <a:spLocks noGrp="1"/>
          </p:cNvSpPr>
          <p:nvPr>
            <p:ph idx="1"/>
          </p:nvPr>
        </p:nvSpPr>
        <p:spPr>
          <a:xfrm>
            <a:off x="838200" y="1310640"/>
            <a:ext cx="10515600" cy="4572000"/>
          </a:xfrm>
        </p:spPr>
        <p:txBody>
          <a:bodyPr>
            <a:noAutofit/>
          </a:bodyPr>
          <a:lstStyle/>
          <a:p>
            <a:pPr marL="0" indent="0">
              <a:buNone/>
            </a:pPr>
            <a:r>
              <a:rPr lang="en-US" dirty="0"/>
              <a:t>Sports Analytics</a:t>
            </a:r>
          </a:p>
          <a:p>
            <a:pPr marL="466725" lvl="1" indent="-257175"/>
            <a:r>
              <a:rPr lang="en-US" sz="2600" dirty="0"/>
              <a:t>Professional sports teams use to:</a:t>
            </a:r>
          </a:p>
          <a:p>
            <a:pPr marL="914400" lvl="2" indent="-225425"/>
            <a:r>
              <a:rPr lang="en-US" sz="2400" dirty="0"/>
              <a:t>Assess players for the amateur drafts.</a:t>
            </a:r>
          </a:p>
          <a:p>
            <a:pPr marL="914400" lvl="2" indent="-225425"/>
            <a:r>
              <a:rPr lang="en-US" sz="2400" dirty="0"/>
              <a:t>Decide how much to offer players in contract negotiations.</a:t>
            </a:r>
          </a:p>
          <a:p>
            <a:pPr marL="466725" lvl="1" indent="-257175"/>
            <a:r>
              <a:rPr lang="en-US" sz="2600" dirty="0"/>
              <a:t>Professional motorcycle racing teams use sophisticated optimization for gearbox design to gain competitive advantage.</a:t>
            </a:r>
          </a:p>
          <a:p>
            <a:pPr marL="466725" lvl="1" indent="-257175"/>
            <a:r>
              <a:rPr lang="en-US" sz="2600" dirty="0"/>
              <a:t>Teams use to assist with on-field decisions such as which pitchers to use in various games of a MLB playoff series.</a:t>
            </a:r>
          </a:p>
          <a:p>
            <a:pPr marL="702945" lvl="1" indent="-257175"/>
            <a:endParaRPr lang="en-US" dirty="0"/>
          </a:p>
          <a:p>
            <a:pPr marL="702945" lvl="1" indent="-257175"/>
            <a:endParaRPr lang="en-US" dirty="0"/>
          </a:p>
        </p:txBody>
      </p:sp>
    </p:spTree>
    <p:extLst>
      <p:ext uri="{BB962C8B-B14F-4D97-AF65-F5344CB8AC3E}">
        <p14:creationId xmlns:p14="http://schemas.microsoft.com/office/powerpoint/2010/main" val="192280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4200"/>
            <a:ext cx="10515600" cy="782955"/>
          </a:xfrm>
        </p:spPr>
        <p:txBody>
          <a:bodyPr anchor="t" anchorCtr="0"/>
          <a:lstStyle/>
          <a:p>
            <a:r>
              <a:rPr lang="en-US" dirty="0"/>
              <a:t>Introduction </a:t>
            </a:r>
            <a:r>
              <a:rPr lang="en-US" sz="3600" dirty="0"/>
              <a:t>(Slide 3 of 3)</a:t>
            </a:r>
          </a:p>
        </p:txBody>
      </p:sp>
      <p:sp>
        <p:nvSpPr>
          <p:cNvPr id="3" name="Content Placeholder 2"/>
          <p:cNvSpPr>
            <a:spLocks noGrp="1"/>
          </p:cNvSpPr>
          <p:nvPr>
            <p:ph idx="1"/>
          </p:nvPr>
        </p:nvSpPr>
        <p:spPr/>
        <p:txBody>
          <a:bodyPr>
            <a:noAutofit/>
          </a:bodyPr>
          <a:lstStyle/>
          <a:p>
            <a:pPr marL="257175" indent="-257175"/>
            <a:r>
              <a:rPr lang="en-US" dirty="0"/>
              <a:t>Three developments spurred recent explosive growth in the use of analytical methods in business applications (cont.):</a:t>
            </a:r>
          </a:p>
          <a:p>
            <a:pPr marL="257175" indent="-257175"/>
            <a:r>
              <a:rPr lang="en-US" dirty="0"/>
              <a:t>Third development:</a:t>
            </a:r>
          </a:p>
          <a:p>
            <a:pPr marL="702945" lvl="1" indent="-257175"/>
            <a:r>
              <a:rPr lang="en-US" sz="2600" dirty="0"/>
              <a:t>The methodological developments were paired with an explosion in computing power and storage capability.</a:t>
            </a:r>
          </a:p>
          <a:p>
            <a:pPr marL="702945" lvl="1" indent="-257175"/>
            <a:r>
              <a:rPr lang="en-US" sz="2600" dirty="0"/>
              <a:t>Better computing hardware, parallel computing, and cloud computing have enabled businesses to solve big problems faster and more accurately than ever before.</a:t>
            </a:r>
          </a:p>
          <a:p>
            <a:pPr marL="702945" lvl="1" indent="-257175"/>
            <a:endParaRPr lang="en-US" dirty="0"/>
          </a:p>
          <a:p>
            <a:pPr marL="702945" lvl="1" indent="-257175"/>
            <a:endParaRPr lang="en-US" dirty="0"/>
          </a:p>
        </p:txBody>
      </p:sp>
    </p:spTree>
    <p:extLst>
      <p:ext uri="{BB962C8B-B14F-4D97-AF65-F5344CB8AC3E}">
        <p14:creationId xmlns:p14="http://schemas.microsoft.com/office/powerpoint/2010/main" val="1358793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noAutofit/>
          </a:bodyPr>
          <a:lstStyle/>
          <a:p>
            <a:r>
              <a:rPr lang="en-US" dirty="0"/>
              <a:t>Business Analytics in Practice </a:t>
            </a:r>
            <a:r>
              <a:rPr lang="en-US" sz="3600" dirty="0"/>
              <a:t>(Slide 10 of 11) </a:t>
            </a:r>
          </a:p>
        </p:txBody>
      </p:sp>
      <p:sp>
        <p:nvSpPr>
          <p:cNvPr id="3" name="Content Placeholder 2"/>
          <p:cNvSpPr>
            <a:spLocks noGrp="1"/>
          </p:cNvSpPr>
          <p:nvPr>
            <p:ph idx="1"/>
          </p:nvPr>
        </p:nvSpPr>
        <p:spPr>
          <a:xfrm>
            <a:off x="838200" y="1316355"/>
            <a:ext cx="10515600" cy="4705985"/>
          </a:xfrm>
        </p:spPr>
        <p:txBody>
          <a:bodyPr>
            <a:noAutofit/>
          </a:bodyPr>
          <a:lstStyle/>
          <a:p>
            <a:pPr marL="0" indent="0">
              <a:buNone/>
            </a:pPr>
            <a:r>
              <a:rPr lang="en-US" dirty="0"/>
              <a:t>Sports Analytics (cont.):</a:t>
            </a:r>
          </a:p>
          <a:p>
            <a:pPr marL="466725" lvl="1" indent="-257175"/>
            <a:r>
              <a:rPr lang="en-US" sz="2600" dirty="0"/>
              <a:t>The use of analytics for off-the-field business decisions is increasing rapidly.</a:t>
            </a:r>
          </a:p>
          <a:p>
            <a:pPr marL="466725" lvl="1" indent="-257175"/>
            <a:r>
              <a:rPr lang="en-US" sz="2600" dirty="0"/>
              <a:t>Using prescriptive analytics, franchises across several major sports dynamically adjust ticket prices throughout the season to reflect the relative attractiveness and potential demand for each game.</a:t>
            </a:r>
          </a:p>
          <a:p>
            <a:pPr marL="702945" lvl="1" indent="-257175"/>
            <a:endParaRPr lang="en-US" dirty="0"/>
          </a:p>
          <a:p>
            <a:pPr lvl="1" indent="0">
              <a:buNone/>
            </a:pPr>
            <a:endParaRPr lang="en-US" dirty="0"/>
          </a:p>
          <a:p>
            <a:pPr marL="702945" lvl="1" indent="-257175"/>
            <a:endParaRPr lang="en-US" dirty="0"/>
          </a:p>
          <a:p>
            <a:pPr marL="702945" lvl="1" indent="-257175"/>
            <a:endParaRPr lang="en-US" dirty="0"/>
          </a:p>
        </p:txBody>
      </p:sp>
    </p:spTree>
    <p:extLst>
      <p:ext uri="{BB962C8B-B14F-4D97-AF65-F5344CB8AC3E}">
        <p14:creationId xmlns:p14="http://schemas.microsoft.com/office/powerpoint/2010/main" val="1717269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980"/>
            <a:ext cx="10515600" cy="727075"/>
          </a:xfrm>
        </p:spPr>
        <p:txBody>
          <a:bodyPr anchor="t" anchorCtr="0">
            <a:noAutofit/>
          </a:bodyPr>
          <a:lstStyle/>
          <a:p>
            <a:r>
              <a:rPr lang="en-US" dirty="0"/>
              <a:t>Business Analytics in Practice </a:t>
            </a:r>
            <a:r>
              <a:rPr lang="en-US" sz="3600" dirty="0"/>
              <a:t>(Slide 11 of 11) </a:t>
            </a:r>
          </a:p>
        </p:txBody>
      </p:sp>
      <p:sp>
        <p:nvSpPr>
          <p:cNvPr id="3" name="Content Placeholder 2"/>
          <p:cNvSpPr>
            <a:spLocks noGrp="1"/>
          </p:cNvSpPr>
          <p:nvPr>
            <p:ph idx="1"/>
          </p:nvPr>
        </p:nvSpPr>
        <p:spPr>
          <a:xfrm>
            <a:off x="838200" y="1329054"/>
            <a:ext cx="10515600" cy="4705985"/>
          </a:xfrm>
        </p:spPr>
        <p:txBody>
          <a:bodyPr>
            <a:noAutofit/>
          </a:bodyPr>
          <a:lstStyle/>
          <a:p>
            <a:pPr marL="0" indent="0">
              <a:buNone/>
            </a:pPr>
            <a:r>
              <a:rPr lang="en-US" dirty="0"/>
              <a:t>Web Analytics:</a:t>
            </a:r>
          </a:p>
          <a:p>
            <a:pPr marL="466725" lvl="1"/>
            <a:r>
              <a:rPr lang="en-US" sz="2600" dirty="0"/>
              <a:t>The analysis of online activity, which includes, but is not limited to, visits to web sites and social media sites such as Facebook and LinkedIn.</a:t>
            </a:r>
          </a:p>
          <a:p>
            <a:pPr marL="466725" lvl="1"/>
            <a:r>
              <a:rPr lang="en-US" sz="2600" dirty="0"/>
              <a:t>Leading companies apply descriptive and advanced analytics to data collected in online experiments to determine the best way to:</a:t>
            </a:r>
          </a:p>
          <a:p>
            <a:pPr marL="914400" lvl="2" indent="-225425">
              <a:lnSpc>
                <a:spcPct val="100000"/>
              </a:lnSpc>
            </a:pPr>
            <a:r>
              <a:rPr lang="en-US" sz="2400" dirty="0"/>
              <a:t>Configure web sites.</a:t>
            </a:r>
          </a:p>
          <a:p>
            <a:pPr marL="914400" lvl="2" indent="-225425">
              <a:lnSpc>
                <a:spcPct val="100000"/>
              </a:lnSpc>
            </a:pPr>
            <a:r>
              <a:rPr lang="en-US" sz="2400" dirty="0"/>
              <a:t>Position ads.</a:t>
            </a:r>
          </a:p>
          <a:p>
            <a:pPr marL="914400" lvl="2" indent="-225425">
              <a:lnSpc>
                <a:spcPct val="100000"/>
              </a:lnSpc>
            </a:pPr>
            <a:r>
              <a:rPr lang="en-US" sz="2400" dirty="0"/>
              <a:t>Utilize social networks for the promotion of products and services.</a:t>
            </a:r>
            <a:endParaRPr lang="en-US" dirty="0"/>
          </a:p>
          <a:p>
            <a:pPr marL="702945" lvl="1" indent="-257175"/>
            <a:endParaRPr lang="en-US" dirty="0"/>
          </a:p>
          <a:p>
            <a:pPr marL="702945" lvl="1" indent="-257175"/>
            <a:endParaRPr lang="en-US" dirty="0"/>
          </a:p>
        </p:txBody>
      </p:sp>
    </p:spTree>
    <p:extLst>
      <p:ext uri="{BB962C8B-B14F-4D97-AF65-F5344CB8AC3E}">
        <p14:creationId xmlns:p14="http://schemas.microsoft.com/office/powerpoint/2010/main" val="1566241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Extraction, transformation, and loading (ETL</a:t>
            </a:r>
            <a:r>
              <a:rPr lang="en-US" dirty="0" smtClean="0"/>
              <a:t>)</a:t>
            </a:r>
            <a:endParaRPr lang="en-US" dirty="0"/>
          </a:p>
        </p:txBody>
      </p:sp>
      <p:sp>
        <p:nvSpPr>
          <p:cNvPr id="3" name="Content Placeholder 2"/>
          <p:cNvSpPr>
            <a:spLocks noGrp="1"/>
          </p:cNvSpPr>
          <p:nvPr>
            <p:ph idx="1"/>
          </p:nvPr>
        </p:nvSpPr>
        <p:spPr/>
        <p:txBody>
          <a:bodyPr/>
          <a:lstStyle/>
          <a:p>
            <a:r>
              <a:rPr lang="en-US" dirty="0" smtClean="0"/>
              <a:t>Traditionally ETL is a data warehouse process </a:t>
            </a:r>
            <a:r>
              <a:rPr lang="en-US" dirty="0"/>
              <a:t>that extracts information from internal and external databases, transforms the information using a common set of enterprise definitions, and loads the information into a data </a:t>
            </a:r>
            <a:r>
              <a:rPr lang="en-US" dirty="0" smtClean="0"/>
              <a:t>warehouse.</a:t>
            </a:r>
            <a:endParaRPr lang="en-US" dirty="0"/>
          </a:p>
        </p:txBody>
      </p:sp>
    </p:spTree>
    <p:extLst>
      <p:ext uri="{BB962C8B-B14F-4D97-AF65-F5344CB8AC3E}">
        <p14:creationId xmlns:p14="http://schemas.microsoft.com/office/powerpoint/2010/main" val="2646678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a:t>
            </a:r>
            <a:endParaRPr lang="en-US" dirty="0"/>
          </a:p>
        </p:txBody>
      </p:sp>
      <p:pic>
        <p:nvPicPr>
          <p:cNvPr id="4" name="Picture 4" descr="bal95588_0615"/>
          <p:cNvPicPr>
            <a:picLocks noGrp="1" noChangeAspect="1" noChangeArrowheads="1"/>
          </p:cNvPicPr>
          <p:nvPr>
            <p:ph idx="1"/>
          </p:nvPr>
        </p:nvPicPr>
        <p:blipFill>
          <a:blip r:embed="rId2">
            <a:clrChange>
              <a:clrFrom>
                <a:srgbClr val="FCFBFB"/>
              </a:clrFrom>
              <a:clrTo>
                <a:srgbClr val="FCFBFB">
                  <a:alpha val="0"/>
                </a:srgbClr>
              </a:clrTo>
            </a:clrChange>
            <a:extLst>
              <a:ext uri="{28A0092B-C50C-407E-A947-70E740481C1C}">
                <a14:useLocalDpi xmlns:a14="http://schemas.microsoft.com/office/drawing/2010/main" val="0"/>
              </a:ext>
            </a:extLst>
          </a:blip>
          <a:srcRect l="-40786" r="-40786"/>
          <a:stretch>
            <a:fillRect/>
          </a:stretch>
        </p:blipFill>
        <p:spPr bwMode="auto">
          <a:xfrm>
            <a:off x="838200" y="1463675"/>
            <a:ext cx="10515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47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Decision Making</a:t>
            </a:r>
          </a:p>
        </p:txBody>
      </p:sp>
    </p:spTree>
    <p:extLst>
      <p:ext uri="{BB962C8B-B14F-4D97-AF65-F5344CB8AC3E}">
        <p14:creationId xmlns:p14="http://schemas.microsoft.com/office/powerpoint/2010/main" val="253900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6900"/>
            <a:ext cx="10515600" cy="782955"/>
          </a:xfrm>
        </p:spPr>
        <p:txBody>
          <a:bodyPr anchor="t" anchorCtr="0"/>
          <a:lstStyle/>
          <a:p>
            <a:r>
              <a:rPr lang="en-US" dirty="0"/>
              <a:t>Decision Making </a:t>
            </a:r>
            <a:r>
              <a:rPr lang="en-US" sz="3600" dirty="0"/>
              <a:t>(Slide 1 of 4)</a:t>
            </a:r>
          </a:p>
        </p:txBody>
      </p:sp>
      <p:sp>
        <p:nvSpPr>
          <p:cNvPr id="3" name="Content Placeholder 2"/>
          <p:cNvSpPr>
            <a:spLocks noGrp="1"/>
          </p:cNvSpPr>
          <p:nvPr>
            <p:ph idx="1"/>
          </p:nvPr>
        </p:nvSpPr>
        <p:spPr/>
        <p:txBody>
          <a:bodyPr>
            <a:noAutofit/>
          </a:bodyPr>
          <a:lstStyle/>
          <a:p>
            <a:pPr marL="257175" indent="-257175"/>
            <a:r>
              <a:rPr lang="en-US" dirty="0"/>
              <a:t>Managers’ responsibility:</a:t>
            </a:r>
          </a:p>
          <a:p>
            <a:pPr marL="445770" lvl="1" indent="0">
              <a:buNone/>
            </a:pPr>
            <a:r>
              <a:rPr lang="en-US" sz="2600" dirty="0"/>
              <a:t>To make strategic, tactical, or operational decisions.</a:t>
            </a:r>
            <a:endParaRPr lang="en-US" sz="2600" b="1" dirty="0"/>
          </a:p>
          <a:p>
            <a:pPr marL="257175" indent="-257175"/>
            <a:r>
              <a:rPr lang="en-US" b="1" dirty="0"/>
              <a:t>Strategic decisions</a:t>
            </a:r>
            <a:r>
              <a:rPr lang="en-US" dirty="0"/>
              <a:t>:</a:t>
            </a:r>
            <a:r>
              <a:rPr lang="en-US" b="1" dirty="0"/>
              <a:t> </a:t>
            </a:r>
            <a:endParaRPr lang="en-US" dirty="0"/>
          </a:p>
          <a:p>
            <a:pPr marL="702945" lvl="1" indent="-257175">
              <a:lnSpc>
                <a:spcPct val="100000"/>
              </a:lnSpc>
            </a:pPr>
            <a:r>
              <a:rPr lang="en-US" sz="2600" dirty="0"/>
              <a:t>Involve higher-level issues concerned with the overall direction of the organization.</a:t>
            </a:r>
          </a:p>
          <a:p>
            <a:pPr marL="702945" lvl="1" indent="-257175">
              <a:lnSpc>
                <a:spcPct val="100000"/>
              </a:lnSpc>
            </a:pPr>
            <a:r>
              <a:rPr lang="en-US" sz="2600" dirty="0"/>
              <a:t>Define the organization’s overall goals and aspirations for the future.</a:t>
            </a:r>
          </a:p>
        </p:txBody>
      </p:sp>
    </p:spTree>
    <p:extLst>
      <p:ext uri="{BB962C8B-B14F-4D97-AF65-F5344CB8AC3E}">
        <p14:creationId xmlns:p14="http://schemas.microsoft.com/office/powerpoint/2010/main" val="161554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6900"/>
            <a:ext cx="10515600" cy="770255"/>
          </a:xfrm>
        </p:spPr>
        <p:txBody>
          <a:bodyPr anchor="t" anchorCtr="0">
            <a:normAutofit/>
          </a:bodyPr>
          <a:lstStyle/>
          <a:p>
            <a:r>
              <a:rPr lang="en-US" dirty="0"/>
              <a:t>Decision Making </a:t>
            </a:r>
            <a:r>
              <a:rPr lang="en-US" sz="3600" dirty="0"/>
              <a:t>(Slide 2 of 4)</a:t>
            </a:r>
          </a:p>
        </p:txBody>
      </p:sp>
      <p:sp>
        <p:nvSpPr>
          <p:cNvPr id="3" name="Content Placeholder 2"/>
          <p:cNvSpPr>
            <a:spLocks noGrp="1"/>
          </p:cNvSpPr>
          <p:nvPr>
            <p:ph idx="1"/>
          </p:nvPr>
        </p:nvSpPr>
        <p:spPr>
          <a:xfrm>
            <a:off x="838200" y="1427182"/>
            <a:ext cx="10515600" cy="4572000"/>
          </a:xfrm>
        </p:spPr>
        <p:txBody>
          <a:bodyPr>
            <a:noAutofit/>
          </a:bodyPr>
          <a:lstStyle/>
          <a:p>
            <a:pPr marL="257175" indent="-257175">
              <a:lnSpc>
                <a:spcPct val="100000"/>
              </a:lnSpc>
            </a:pPr>
            <a:r>
              <a:rPr lang="en-US" b="1" dirty="0"/>
              <a:t>Tactical decisions: </a:t>
            </a:r>
          </a:p>
          <a:p>
            <a:pPr marL="702945" lvl="1" indent="-257175">
              <a:lnSpc>
                <a:spcPct val="100000"/>
              </a:lnSpc>
            </a:pPr>
            <a:r>
              <a:rPr lang="en-US" sz="2600" dirty="0"/>
              <a:t>Concern how the organization should achieve the goals and objectives set by its strategy.</a:t>
            </a:r>
          </a:p>
          <a:p>
            <a:pPr marL="702945" lvl="1" indent="-257175">
              <a:lnSpc>
                <a:spcPct val="100000"/>
              </a:lnSpc>
            </a:pPr>
            <a:r>
              <a:rPr lang="en-US" sz="2600" dirty="0"/>
              <a:t>Are usually the responsibility of midlevel management.</a:t>
            </a:r>
          </a:p>
          <a:p>
            <a:pPr marL="257175" indent="-257175">
              <a:lnSpc>
                <a:spcPct val="100000"/>
              </a:lnSpc>
            </a:pPr>
            <a:r>
              <a:rPr lang="en-US" b="1" dirty="0"/>
              <a:t>Operational decisions:</a:t>
            </a:r>
          </a:p>
          <a:p>
            <a:pPr marL="702945" lvl="1" indent="-257175">
              <a:lnSpc>
                <a:spcPct val="100000"/>
              </a:lnSpc>
            </a:pPr>
            <a:r>
              <a:rPr lang="en-US" sz="2600" dirty="0"/>
              <a:t>Affect how the firm is run from day to day.</a:t>
            </a:r>
          </a:p>
          <a:p>
            <a:pPr marL="702945" lvl="1" indent="-257175">
              <a:lnSpc>
                <a:spcPct val="100000"/>
              </a:lnSpc>
            </a:pPr>
            <a:r>
              <a:rPr lang="en-US" sz="2600" dirty="0"/>
              <a:t>Are the domain of operations managers, who are the closest to the customer.</a:t>
            </a:r>
          </a:p>
          <a:p>
            <a:pPr>
              <a:lnSpc>
                <a:spcPct val="100000"/>
              </a:lnSpc>
            </a:pPr>
            <a:endParaRPr lang="en-US" dirty="0"/>
          </a:p>
          <a:p>
            <a:pPr lvl="1" indent="0">
              <a:buNone/>
            </a:pPr>
            <a:endParaRPr lang="en-US" dirty="0"/>
          </a:p>
        </p:txBody>
      </p:sp>
    </p:spTree>
    <p:extLst>
      <p:ext uri="{BB962C8B-B14F-4D97-AF65-F5344CB8AC3E}">
        <p14:creationId xmlns:p14="http://schemas.microsoft.com/office/powerpoint/2010/main" val="629465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6900"/>
            <a:ext cx="10515600" cy="757555"/>
          </a:xfrm>
        </p:spPr>
        <p:txBody>
          <a:bodyPr anchor="t" anchorCtr="0"/>
          <a:lstStyle/>
          <a:p>
            <a:r>
              <a:rPr lang="en-US" dirty="0"/>
              <a:t>Decision Making </a:t>
            </a:r>
            <a:r>
              <a:rPr lang="en-US" sz="3600" dirty="0"/>
              <a:t>(Slide 3 of 4)</a:t>
            </a:r>
          </a:p>
        </p:txBody>
      </p:sp>
      <p:sp>
        <p:nvSpPr>
          <p:cNvPr id="3" name="Content Placeholder 2"/>
          <p:cNvSpPr>
            <a:spLocks noGrp="1"/>
          </p:cNvSpPr>
          <p:nvPr>
            <p:ph idx="1"/>
          </p:nvPr>
        </p:nvSpPr>
        <p:spPr/>
        <p:txBody>
          <a:bodyPr>
            <a:noAutofit/>
          </a:bodyPr>
          <a:lstStyle/>
          <a:p>
            <a:pPr marL="0" indent="0">
              <a:buNone/>
            </a:pPr>
            <a:r>
              <a:rPr lang="en-US" dirty="0"/>
              <a:t>Decision making can be defined as the following process:</a:t>
            </a:r>
          </a:p>
          <a:p>
            <a:pPr marL="788670" lvl="1" indent="-342900">
              <a:buFont typeface="+mj-lt"/>
              <a:buAutoNum type="arabicPeriod"/>
            </a:pPr>
            <a:r>
              <a:rPr lang="en-US" sz="2600" dirty="0"/>
              <a:t>Identify and define the problem.</a:t>
            </a:r>
          </a:p>
          <a:p>
            <a:pPr marL="788670" lvl="1" indent="-342900">
              <a:buFont typeface="+mj-lt"/>
              <a:buAutoNum type="arabicPeriod"/>
            </a:pPr>
            <a:r>
              <a:rPr lang="en-US" sz="2600" dirty="0"/>
              <a:t>Determine the criteria that will be used to evaluate alternative solutions.</a:t>
            </a:r>
          </a:p>
          <a:p>
            <a:pPr marL="788670" lvl="1" indent="-342900">
              <a:buFont typeface="+mj-lt"/>
              <a:buAutoNum type="arabicPeriod"/>
            </a:pPr>
            <a:r>
              <a:rPr lang="en-US" sz="2600" dirty="0"/>
              <a:t>Determine the set of alternative solutions.</a:t>
            </a:r>
          </a:p>
          <a:p>
            <a:pPr marL="788670" lvl="1" indent="-342900">
              <a:buFont typeface="+mj-lt"/>
              <a:buAutoNum type="arabicPeriod"/>
            </a:pPr>
            <a:r>
              <a:rPr lang="en-US" sz="2600" dirty="0"/>
              <a:t>Evaluate the alternatives.</a:t>
            </a:r>
          </a:p>
          <a:p>
            <a:pPr marL="788670" lvl="1" indent="-342900">
              <a:buFont typeface="+mj-lt"/>
              <a:buAutoNum type="arabicPeriod"/>
            </a:pPr>
            <a:r>
              <a:rPr lang="en-US" sz="2600" dirty="0"/>
              <a:t>Choose an alternative.</a:t>
            </a:r>
          </a:p>
          <a:p>
            <a:pPr marL="788670" lvl="1" indent="-342900">
              <a:buFont typeface="+mj-lt"/>
              <a:buAutoNum type="arabicPeriod"/>
            </a:pPr>
            <a:endParaRPr lang="en-US" dirty="0"/>
          </a:p>
        </p:txBody>
      </p:sp>
    </p:spTree>
    <p:extLst>
      <p:ext uri="{BB962C8B-B14F-4D97-AF65-F5344CB8AC3E}">
        <p14:creationId xmlns:p14="http://schemas.microsoft.com/office/powerpoint/2010/main" val="343677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0317"/>
            <a:ext cx="10515600" cy="727075"/>
          </a:xfrm>
        </p:spPr>
        <p:txBody>
          <a:bodyPr anchor="t" anchorCtr="0"/>
          <a:lstStyle/>
          <a:p>
            <a:r>
              <a:rPr lang="en-US" dirty="0"/>
              <a:t>Decision Making </a:t>
            </a:r>
            <a:r>
              <a:rPr lang="en-US" sz="3600" dirty="0"/>
              <a:t>(Slide 4 of 4)</a:t>
            </a:r>
          </a:p>
        </p:txBody>
      </p:sp>
      <p:sp>
        <p:nvSpPr>
          <p:cNvPr id="3" name="Content Placeholder 2"/>
          <p:cNvSpPr>
            <a:spLocks noGrp="1"/>
          </p:cNvSpPr>
          <p:nvPr>
            <p:ph idx="1"/>
          </p:nvPr>
        </p:nvSpPr>
        <p:spPr/>
        <p:txBody>
          <a:bodyPr>
            <a:noAutofit/>
          </a:bodyPr>
          <a:lstStyle/>
          <a:p>
            <a:pPr marL="0" indent="0">
              <a:buNone/>
            </a:pPr>
            <a:r>
              <a:rPr lang="en-US" dirty="0"/>
              <a:t>Common approaches to making decisions include:</a:t>
            </a:r>
          </a:p>
          <a:p>
            <a:pPr marL="702945" lvl="1" indent="-257175"/>
            <a:r>
              <a:rPr lang="en-US" sz="2600" dirty="0"/>
              <a:t>Tradition.</a:t>
            </a:r>
          </a:p>
          <a:p>
            <a:pPr marL="702945" lvl="1" indent="-257175"/>
            <a:r>
              <a:rPr lang="en-US" sz="2600" dirty="0"/>
              <a:t>Intuition.</a:t>
            </a:r>
          </a:p>
          <a:p>
            <a:pPr marL="702945" lvl="1" indent="-257175"/>
            <a:r>
              <a:rPr lang="en-US" sz="2600" dirty="0"/>
              <a:t>Rules of thumb.</a:t>
            </a:r>
          </a:p>
          <a:p>
            <a:pPr marL="702945" lvl="1" indent="-257175"/>
            <a:r>
              <a:rPr lang="en-US" sz="2600" dirty="0"/>
              <a:t>Using the relevant data available.</a:t>
            </a:r>
          </a:p>
          <a:p>
            <a:pPr lvl="1" indent="0">
              <a:buNone/>
            </a:pPr>
            <a:endParaRPr lang="en-US" dirty="0"/>
          </a:p>
        </p:txBody>
      </p:sp>
    </p:spTree>
    <p:extLst>
      <p:ext uri="{BB962C8B-B14F-4D97-AF65-F5344CB8AC3E}">
        <p14:creationId xmlns:p14="http://schemas.microsoft.com/office/powerpoint/2010/main" val="3483326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9470</TotalTime>
  <Words>3100</Words>
  <Application>Microsoft Macintosh PowerPoint</Application>
  <PresentationFormat>Custom</PresentationFormat>
  <Paragraphs>328</Paragraphs>
  <Slides>43</Slides>
  <Notes>26</Notes>
  <HiddenSlides>0</HiddenSlides>
  <MMClips>0</MMClips>
  <ScaleCrop>false</ScaleCrop>
  <HeadingPairs>
    <vt:vector size="4" baseType="variant">
      <vt:variant>
        <vt:lpstr>Theme</vt:lpstr>
      </vt:variant>
      <vt:variant>
        <vt:i4>3</vt:i4>
      </vt:variant>
      <vt:variant>
        <vt:lpstr>Slide Titles</vt:lpstr>
      </vt:variant>
      <vt:variant>
        <vt:i4>43</vt:i4>
      </vt:variant>
    </vt:vector>
  </HeadingPairs>
  <TitlesOfParts>
    <vt:vector size="46" baseType="lpstr">
      <vt:lpstr>Office Theme</vt:lpstr>
      <vt:lpstr>2_Office Theme</vt:lpstr>
      <vt:lpstr>1_Office Theme</vt:lpstr>
      <vt:lpstr>Introduction</vt:lpstr>
      <vt:lpstr>Introduction (Slide 1 of 3)</vt:lpstr>
      <vt:lpstr>Introduction (Slide 2 of 3)</vt:lpstr>
      <vt:lpstr>Introduction (Slide 3 of 3)</vt:lpstr>
      <vt:lpstr>Decision Making</vt:lpstr>
      <vt:lpstr>Decision Making (Slide 1 of 4)</vt:lpstr>
      <vt:lpstr>Decision Making (Slide 2 of 4)</vt:lpstr>
      <vt:lpstr>Decision Making (Slide 3 of 4)</vt:lpstr>
      <vt:lpstr>Decision Making (Slide 4 of 4)</vt:lpstr>
      <vt:lpstr>Business Analytics Defined</vt:lpstr>
      <vt:lpstr>Business Analytics Defined (Slide 1 of 2)</vt:lpstr>
      <vt:lpstr>Business Analytics Defined (Slide 2 of 2)</vt:lpstr>
      <vt:lpstr>A Categorization of Analytical Methods and Models</vt:lpstr>
      <vt:lpstr>A Categorization of Analytical Methods and Models (Slide 1 of 8)</vt:lpstr>
      <vt:lpstr>A Categorization of Analytical Methods and Models (Slide 2 of 8)</vt:lpstr>
      <vt:lpstr>A Categorization of Analytical Methods and Models (Slide 3 of 8)</vt:lpstr>
      <vt:lpstr>A Categorization of Analytical Methods and Models (Slide 4 of 8)</vt:lpstr>
      <vt:lpstr>A Categorization of Analytical Methods and Models (Slide 5 of 8)</vt:lpstr>
      <vt:lpstr>A Categorization of Analytical Methods and Models (Slide 6 of 8)</vt:lpstr>
      <vt:lpstr>A Categorization of Analytical Methods and Models (Slide 7 of 8)</vt:lpstr>
      <vt:lpstr>A Categorization of Analytical Methods and Models (Slide 8 of 8)</vt:lpstr>
      <vt:lpstr>Big Data</vt:lpstr>
      <vt:lpstr>Big Data (Slide 1 of 7) </vt:lpstr>
      <vt:lpstr>Big Data (Slide 2 of 7) </vt:lpstr>
      <vt:lpstr>Big Data (Slide 3 of 7) </vt:lpstr>
      <vt:lpstr>Big Data (Slide 4 of 7) </vt:lpstr>
      <vt:lpstr>Big Data (Slide 5 of 7) </vt:lpstr>
      <vt:lpstr>Big Data (Slide 6 of 7) </vt:lpstr>
      <vt:lpstr>Big Data (Slide 7 of 7) </vt:lpstr>
      <vt:lpstr>Business Analytics in Practice</vt:lpstr>
      <vt:lpstr>Business Analytics in Practice (Slide 1 of 11) </vt:lpstr>
      <vt:lpstr>Business Analytics in Practice (Slide 2 of 11) </vt:lpstr>
      <vt:lpstr>Business Analytics in Practice (Slide 3 of 11) </vt:lpstr>
      <vt:lpstr>Business Analytics in Practice (Slide 4 of 11) </vt:lpstr>
      <vt:lpstr>Business Analytics in Practice (Slide 5 of 11) </vt:lpstr>
      <vt:lpstr>Business Analytics in Practice (Slide 6 of 11) </vt:lpstr>
      <vt:lpstr>Business Analytics in Practice (Slide 7 of 11) </vt:lpstr>
      <vt:lpstr>Business Analytics in Practice (Slide 8 of 11) </vt:lpstr>
      <vt:lpstr>Business Analytics in Practice (Slide 9 of 11) </vt:lpstr>
      <vt:lpstr>Business Analytics in Practice (Slide 10 of 11) </vt:lpstr>
      <vt:lpstr>Business Analytics in Practice (Slide 11 of 11) </vt:lpstr>
      <vt:lpstr>Extraction, transformation, and loading (ETL)</vt:lpstr>
      <vt:lpstr>Data Warehouse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Cengage Learning</dc:creator>
  <cp:lastModifiedBy>Sonya Zhang</cp:lastModifiedBy>
  <cp:revision>142</cp:revision>
  <dcterms:created xsi:type="dcterms:W3CDTF">2015-06-17T14:10:03Z</dcterms:created>
  <dcterms:modified xsi:type="dcterms:W3CDTF">2018-05-30T16:59:01Z</dcterms:modified>
</cp:coreProperties>
</file>