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60" r:id="rId3"/>
  </p:sldMasterIdLst>
  <p:notesMasterIdLst>
    <p:notesMasterId r:id="rId70"/>
  </p:notesMasterIdLst>
  <p:sldIdLst>
    <p:sldId id="348" r:id="rId4"/>
    <p:sldId id="260" r:id="rId5"/>
    <p:sldId id="357" r:id="rId6"/>
    <p:sldId id="351" r:id="rId7"/>
    <p:sldId id="262" r:id="rId8"/>
    <p:sldId id="263" r:id="rId9"/>
    <p:sldId id="302" r:id="rId10"/>
    <p:sldId id="358" r:id="rId11"/>
    <p:sldId id="353" r:id="rId12"/>
    <p:sldId id="306" r:id="rId13"/>
    <p:sldId id="307" r:id="rId14"/>
    <p:sldId id="359" r:id="rId15"/>
    <p:sldId id="360" r:id="rId16"/>
    <p:sldId id="309" r:id="rId17"/>
    <p:sldId id="400" r:id="rId18"/>
    <p:sldId id="401" r:id="rId19"/>
    <p:sldId id="310" r:id="rId20"/>
    <p:sldId id="402" r:id="rId21"/>
    <p:sldId id="403" r:id="rId22"/>
    <p:sldId id="361" r:id="rId23"/>
    <p:sldId id="362" r:id="rId24"/>
    <p:sldId id="363" r:id="rId25"/>
    <p:sldId id="364" r:id="rId26"/>
    <p:sldId id="365" r:id="rId27"/>
    <p:sldId id="366" r:id="rId28"/>
    <p:sldId id="384" r:id="rId29"/>
    <p:sldId id="385" r:id="rId30"/>
    <p:sldId id="386" r:id="rId31"/>
    <p:sldId id="354" r:id="rId32"/>
    <p:sldId id="387" r:id="rId33"/>
    <p:sldId id="388" r:id="rId34"/>
    <p:sldId id="389" r:id="rId35"/>
    <p:sldId id="390" r:id="rId36"/>
    <p:sldId id="391" r:id="rId37"/>
    <p:sldId id="392" r:id="rId38"/>
    <p:sldId id="393" r:id="rId39"/>
    <p:sldId id="367" r:id="rId40"/>
    <p:sldId id="355" r:id="rId41"/>
    <p:sldId id="394" r:id="rId42"/>
    <p:sldId id="368" r:id="rId43"/>
    <p:sldId id="369" r:id="rId44"/>
    <p:sldId id="370" r:id="rId45"/>
    <p:sldId id="371" r:id="rId46"/>
    <p:sldId id="372" r:id="rId47"/>
    <p:sldId id="373" r:id="rId48"/>
    <p:sldId id="356" r:id="rId49"/>
    <p:sldId id="395" r:id="rId50"/>
    <p:sldId id="396" r:id="rId51"/>
    <p:sldId id="397" r:id="rId52"/>
    <p:sldId id="374" r:id="rId53"/>
    <p:sldId id="398" r:id="rId54"/>
    <p:sldId id="399" r:id="rId55"/>
    <p:sldId id="328" r:id="rId56"/>
    <p:sldId id="404" r:id="rId57"/>
    <p:sldId id="375" r:id="rId58"/>
    <p:sldId id="376" r:id="rId59"/>
    <p:sldId id="377" r:id="rId60"/>
    <p:sldId id="378" r:id="rId61"/>
    <p:sldId id="379" r:id="rId62"/>
    <p:sldId id="381" r:id="rId63"/>
    <p:sldId id="380" r:id="rId64"/>
    <p:sldId id="405" r:id="rId65"/>
    <p:sldId id="406" r:id="rId66"/>
    <p:sldId id="382" r:id="rId67"/>
    <p:sldId id="407" r:id="rId68"/>
    <p:sldId id="38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ggy" initials="PS" lastIdx="5" clrIdx="0">
    <p:extLst>
      <p:ext uri="{19B8F6BF-5375-455C-9EA6-DF929625EA0E}">
        <p15:presenceInfo xmlns:p15="http://schemas.microsoft.com/office/powerpoint/2012/main" userId="Pegg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7300"/>
    <a:srgbClr val="3A3A3A"/>
    <a:srgbClr val="316728"/>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0222" autoAdjust="0"/>
  </p:normalViewPr>
  <p:slideViewPr>
    <p:cSldViewPr snapToGrid="0">
      <p:cViewPr>
        <p:scale>
          <a:sx n="73" d="100"/>
          <a:sy n="73" d="100"/>
        </p:scale>
        <p:origin x="894" y="174"/>
      </p:cViewPr>
      <p:guideLst/>
    </p:cSldViewPr>
  </p:slideViewPr>
  <p:outlineViewPr>
    <p:cViewPr>
      <p:scale>
        <a:sx n="33" d="100"/>
        <a:sy n="33" d="100"/>
      </p:scale>
      <p:origin x="0" y="-41604"/>
    </p:cViewPr>
  </p:outlineViewPr>
  <p:notesTextViewPr>
    <p:cViewPr>
      <p:scale>
        <a:sx n="1" d="1"/>
        <a:sy n="1" d="1"/>
      </p:scale>
      <p:origin x="0" y="0"/>
    </p:cViewPr>
  </p:notesTextViewPr>
  <p:sorterViewPr>
    <p:cViewPr varScale="1">
      <p:scale>
        <a:sx n="1" d="1"/>
        <a:sy n="1" d="1"/>
      </p:scale>
      <p:origin x="0" y="-26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391CB-82E8-482B-9305-CB4347FBE118}"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C5E10-4773-4154-A2C7-389A04F1C112}" type="slidenum">
              <a:rPr lang="en-US" smtClean="0"/>
              <a:t>‹#›</a:t>
            </a:fld>
            <a:endParaRPr lang="en-US"/>
          </a:p>
        </p:txBody>
      </p:sp>
    </p:spTree>
    <p:extLst>
      <p:ext uri="{BB962C8B-B14F-4D97-AF65-F5344CB8AC3E}">
        <p14:creationId xmlns:p14="http://schemas.microsoft.com/office/powerpoint/2010/main" val="391410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a:t>Data Sampling: </a:t>
            </a:r>
            <a:r>
              <a:rPr lang="en-US" dirty="0"/>
              <a:t>Extract a sample of data that is relevant to the business problem under consideration.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a:t>Data Preparation: </a:t>
            </a:r>
            <a:r>
              <a:rPr lang="en-US" dirty="0"/>
              <a:t>Manipulate the data to put it in a form suitable for formal modeling.</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Partitioning: Divide the sample data into three sets for the training, validation, and testing of the data mining algorithm performance.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a:t>Model Construction: </a:t>
            </a:r>
            <a:r>
              <a:rPr lang="en-US" dirty="0"/>
              <a:t>Apply the appropriate data mining technique (e.g., </a:t>
            </a:r>
            <a:r>
              <a:rPr lang="en-US" i="1" dirty="0"/>
              <a:t>k</a:t>
            </a:r>
            <a:r>
              <a:rPr lang="en-US" dirty="0"/>
              <a:t>-nearest neighbors, regression trees) to the training data set to accomplish the desired data mining task (classification or estimation).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Model Assessment: Evaluate models by comparing performance on the training and validation data sets.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71943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demonstrate how the choice of cutoff value affects classification error, Table 9.2 shows a list of 50 observations (11 of which are actual Class 1 members) and an estimated probability of Class 1 membership produced by the classification algorithm.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97752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demonstrate how the choice of cutoff value affects classification error, Table 9.2 shows a list of 50 observations (11 of which are actual Class 1 members) and an estimated probability of Class 1 membership produced by the classification algorithm.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146494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9.3 shows the confusion matrices and corresponding Class 1 error rates, Class 0 error rates, and overall error rates for cutoff values of 0.75, 0.5, and 0.25, respectively.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we decrease the cutoff value, more observations will be classified as Class 1, thereby increasing the likelihood that a Class 1 observation will be correctly classified as Class 1; that is, Class 1 error will decrease.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as a side effect, more Class 0 observations will be incorrectly classified as Class 1; that is, Class 0 error will rise.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320030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9.3 shows the confusion matrices and corresponding Class 1 error rates, Class 0 error rates, and overall error rates for cutoff values of 0.75, 0.5, and 0.25, respectively.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we decrease the cutoff value, more observations will be classified as Class 1, thereby increasing the likelihood that a Class 1 observation will be correctly classified as Class 1; that is, Class 1 error will decrease.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as a side effect, more Class 0 observations will be incorrectly classified as Class 1; that is, Class 0 error will rise.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1969735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9.3 shows the confusion matrices and corresponding Class 1 error rates, Class 0 error rates, and overall error rates for cutoff values of 0.75, 0.5, and 0.25, respectively.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we decrease the cutoff value, more observations will be classified as Class 1, thereby increasing the likelihood that a Class 1 observation will be correctly classified as Class 1; that is, Class 1 error will decrease.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as a side effect, more Class 0 observations will be incorrectly classified as Class 1; that is, Class 0 error will rise.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394198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9.1 shows the Class 1 and Class 0 error rates for cutoff values ranging from 0 to 1.</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371260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652381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a:solidFill>
                  <a:schemeClr val="tx1"/>
                </a:solidFill>
                <a:latin typeface="+mn-lt"/>
                <a:ea typeface="+mn-ea"/>
                <a:cs typeface="+mn-cs"/>
              </a:rPr>
              <a:t>Cumulative lift chart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left panel of Figure 9.2 illustrates a cumulative lift chart.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point (10, 5) on the blue curve means that if the 10 observations with the largest estimated probabilities of being in Class 1 were selected from Table 9.2, 5 of these observations correspond to actual Class 1 members.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contrast, the point (10, 2.2) on the red curve means that if 10 observations were randomly selected, an average of only (11/50) × 10 = 2.2 of these observations would be Class 1 members.</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u="none" strike="noStrike" kern="1200" baseline="0" dirty="0">
                <a:solidFill>
                  <a:schemeClr val="tx1"/>
                </a:solidFill>
                <a:latin typeface="+mn-lt"/>
                <a:ea typeface="+mn-ea"/>
                <a:cs typeface="+mn-cs"/>
              </a:rPr>
              <a:t>Decile-wise lift chart</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the data in Table 9.2, the first decile group corresponds to the 0.1 × 50 = 5 observations most likely to be in Class 1, the second decile group corresponds to the sixth through the tenth observations most likely to be in Class 1, and so on.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each of these decile groups, the decile-wise lift chart compares the number of actual Class 1 observations to the number of Class 1 responders in a randomly selected group of 0.1 × 50 = 5 observations.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the first decile group (top 10% of observations most likely to be in Class 1) are three Class 1 observations.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random sample of 5 observations would be expected to have 5 × (11/50) = 1.1 observations in Class 1.</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Thus the first-decile lift of this classification is 3/1.1 5 2.73, which corresponds to the height of the first bar in the chart in the right panel of Figure 9.2.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Visually, the taller the bar in a decile-wise lift chart, the better the classifier is at identifying responders in the respective decile group.</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2056732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Figure 9.3, note that the area under the red diagonal line representing random classification results is 0.5.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Figure 9.3, we observe that the classifier is providing value over a random classification, as its AUC is greater than 0.5.</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395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Table 9.4 shows the error and squared error resulting from the predictions of the average balance for 10 observations. </a:t>
            </a:r>
          </a:p>
          <a:p>
            <a:pPr marL="171450" indent="-171450">
              <a:buFont typeface="Arial" panose="020B0604020202020204" pitchFamily="34" charset="0"/>
              <a:buChar char="•"/>
            </a:pPr>
            <a:r>
              <a:rPr lang="en-US" dirty="0"/>
              <a:t>Using Table 9.4, we compute average error = -80.1 and the RSME = 774. </a:t>
            </a:r>
          </a:p>
          <a:p>
            <a:pPr marL="171450" indent="-171450">
              <a:buFont typeface="Arial" panose="020B0604020202020204" pitchFamily="34" charset="0"/>
              <a:buChar char="•"/>
            </a:pPr>
            <a:r>
              <a:rPr lang="en-US" dirty="0"/>
              <a:t>Because the average error is negative, we observe that the model overestimates the actual balance of these 10 customers. </a:t>
            </a:r>
          </a:p>
          <a:p>
            <a:pPr marL="171450" indent="-171450">
              <a:buFont typeface="Arial" panose="020B0604020202020204" pitchFamily="34" charset="0"/>
              <a:buChar char="•"/>
            </a:pPr>
            <a:r>
              <a:rPr lang="en-US" dirty="0"/>
              <a:t>Furthermore, if the performance of the model on these 10 observations is indicative of the performance on a larger set of observations, we should investigate improvements to the estimation model, as the RMSE of 774 is 43% of the average actual balance.</a:t>
            </a:r>
          </a:p>
        </p:txBody>
      </p:sp>
      <p:sp>
        <p:nvSpPr>
          <p:cNvPr id="4" name="Slide Number Placeholder 3"/>
          <p:cNvSpPr>
            <a:spLocks noGrp="1"/>
          </p:cNvSpPr>
          <p:nvPr>
            <p:ph type="sldNum" sz="quarter" idx="10"/>
          </p:nvPr>
        </p:nvSpPr>
        <p:spPr/>
        <p:txBody>
          <a:bodyPr/>
          <a:lstStyle/>
          <a:p>
            <a:fld id="{0E84BCD9-8A95-4B10-B16F-9AC99E7F7862}" type="slidenum">
              <a:rPr lang="en-US" smtClean="0"/>
              <a:t>28</a:t>
            </a:fld>
            <a:endParaRPr lang="en-US"/>
          </a:p>
        </p:txBody>
      </p:sp>
    </p:spTree>
    <p:extLst>
      <p:ext uri="{BB962C8B-B14F-4D97-AF65-F5344CB8AC3E}">
        <p14:creationId xmlns:p14="http://schemas.microsoft.com/office/powerpoint/2010/main" val="179261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2970904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254764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31</a:t>
            </a:fld>
            <a:endParaRPr lang="en-US" dirty="0"/>
          </a:p>
        </p:txBody>
      </p:sp>
    </p:spTree>
    <p:extLst>
      <p:ext uri="{BB962C8B-B14F-4D97-AF65-F5344CB8AC3E}">
        <p14:creationId xmlns:p14="http://schemas.microsoft.com/office/powerpoint/2010/main" val="382490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33</a:t>
            </a:fld>
            <a:endParaRPr lang="en-US" dirty="0"/>
          </a:p>
        </p:txBody>
      </p:sp>
    </p:spTree>
    <p:extLst>
      <p:ext uri="{BB962C8B-B14F-4D97-AF65-F5344CB8AC3E}">
        <p14:creationId xmlns:p14="http://schemas.microsoft.com/office/powerpoint/2010/main" val="4058971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Applying a logistic regression algorithm to the data in the file </a:t>
                </a:r>
                <a:r>
                  <a:rPr lang="en-US" sz="1200" b="0" i="1" u="none" strike="noStrike" kern="1200" baseline="0" dirty="0" err="1">
                    <a:solidFill>
                      <a:schemeClr val="tx1"/>
                    </a:solidFill>
                    <a:latin typeface="+mn-lt"/>
                    <a:ea typeface="+mn-ea"/>
                    <a:cs typeface="+mn-cs"/>
                  </a:rPr>
                  <a:t>OscarsDemo</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results in estimates of </a:t>
                </a:r>
                <a:r>
                  <a:rPr lang="en-US" sz="1200" b="0" i="1" u="none" strike="noStrike" kern="1200" baseline="0" dirty="0">
                    <a:solidFill>
                      <a:schemeClr val="tx1"/>
                    </a:solidFill>
                    <a:latin typeface="+mn-lt"/>
                    <a:ea typeface="+mn-ea"/>
                    <a:cs typeface="+mn-cs"/>
                  </a:rPr>
                  <a:t>b</a:t>
                </a:r>
                <a:r>
                  <a:rPr lang="en-US" sz="1200" b="0" i="0" u="none" strike="noStrike" kern="1200" baseline="-25000" dirty="0">
                    <a:solidFill>
                      <a:schemeClr val="tx1"/>
                    </a:solidFill>
                    <a:latin typeface="+mn-lt"/>
                    <a:ea typeface="+mn-ea"/>
                    <a:cs typeface="+mn-cs"/>
                  </a:rPr>
                  <a:t>0</a:t>
                </a:r>
                <a:r>
                  <a:rPr lang="en-US" sz="1200" b="0" i="0" u="none" strike="noStrike" kern="1200" baseline="0" dirty="0">
                    <a:solidFill>
                      <a:schemeClr val="tx1"/>
                    </a:solidFill>
                    <a:latin typeface="+mn-lt"/>
                    <a:ea typeface="+mn-ea"/>
                    <a:cs typeface="+mn-cs"/>
                  </a:rPr>
                  <a:t> =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6.214 and </a:t>
                </a:r>
                <a:r>
                  <a:rPr lang="en-US" sz="1200" b="0" i="1" u="none" strike="noStrike" kern="1200" baseline="0" dirty="0">
                    <a:solidFill>
                      <a:schemeClr val="tx1"/>
                    </a:solidFill>
                    <a:latin typeface="+mn-lt"/>
                    <a:ea typeface="+mn-ea"/>
                    <a:cs typeface="+mn-cs"/>
                  </a:rPr>
                  <a:t>b</a:t>
                </a:r>
                <a:r>
                  <a:rPr lang="en-US" sz="1200" b="0" i="0" u="none" strike="noStrike" kern="1200" baseline="-25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 = 0.596; that is, the log odds of a movie winning the best picture award is given by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a:t>
                </a:r>
                <a:r>
                  <a:rPr lang="en-US" dirty="0"/>
                  <a:t>ln</a:t>
                </a: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a:rPr>
                                  <m:t>𝑝</m:t>
                                </m:r>
                              </m:e>
                            </m:acc>
                          </m:num>
                          <m:den>
                            <m:r>
                              <a:rPr lang="en-US" b="0" i="1" smtClean="0">
                                <a:latin typeface="Cambria Math"/>
                              </a:rPr>
                              <m:t>1 − </m:t>
                            </m:r>
                            <m:acc>
                              <m:accPr>
                                <m:chr m:val="̂"/>
                                <m:ctrlPr>
                                  <a:rPr lang="en-US" i="1" smtClean="0">
                                    <a:latin typeface="Cambria Math" panose="02040503050406030204" pitchFamily="18" charset="0"/>
                                  </a:rPr>
                                </m:ctrlPr>
                              </m:accPr>
                              <m:e>
                                <m:r>
                                  <a:rPr lang="en-US" b="0" i="1" smtClean="0">
                                    <a:latin typeface="Cambria Math"/>
                                  </a:rPr>
                                  <m:t>𝑝</m:t>
                                </m:r>
                              </m:e>
                            </m:acc>
                          </m:den>
                        </m:f>
                      </m:e>
                    </m:d>
                  </m:oMath>
                </a14:m>
                <a:r>
                  <a:rPr lang="en-US" sz="1200" b="0" i="0" u="none" strike="noStrike" kern="1200" baseline="0" dirty="0">
                    <a:solidFill>
                      <a:schemeClr val="tx1"/>
                    </a:solidFill>
                    <a:latin typeface="+mn-lt"/>
                    <a:ea typeface="+mn-ea"/>
                    <a:cs typeface="+mn-cs"/>
                  </a:rPr>
                  <a:t> =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6.214 + 0.596 × total number of Oscar nominations</a:t>
                </a:r>
              </a:p>
              <a:p>
                <a:endParaRPr lang="en-US" sz="1200" b="0" i="0" u="none" strike="noStrike" kern="1200" baseline="0" dirty="0">
                  <a:solidFill>
                    <a:schemeClr val="tx1"/>
                  </a:solidFill>
                  <a:latin typeface="+mn-lt"/>
                  <a:ea typeface="+mn-ea"/>
                  <a:cs typeface="+mn-cs"/>
                </a:endParaRPr>
              </a:p>
              <a:p>
                <a:pPr marL="628650" lvl="1"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b</a:t>
                </a:r>
                <a:r>
                  <a:rPr lang="en-US" sz="1200" b="0" i="0" u="none" strike="noStrike" kern="1200" baseline="-25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 = 0.596, meaning that for every additional Oscar nomination that a movie receives, its log odds of winning the best picture award increase by 0.596.</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Logistic function for the </a:t>
                </a:r>
                <a:r>
                  <a:rPr lang="en-US" sz="1200" b="0" i="1" u="none" strike="noStrike" kern="1200" baseline="0" dirty="0" err="1">
                    <a:solidFill>
                      <a:schemeClr val="tx1"/>
                    </a:solidFill>
                    <a:latin typeface="+mn-lt"/>
                    <a:ea typeface="+mn-ea"/>
                    <a:cs typeface="+mn-cs"/>
                  </a:rPr>
                  <a:t>OscarsDemo</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data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lang="en-US" i="1" smtClean="0">
                        <a:latin typeface="Cambria Math"/>
                      </a:rPr>
                      <m:t> </m:t>
                    </m:r>
                    <m:acc>
                      <m:accPr>
                        <m:chr m:val="̂"/>
                        <m:ctrlPr>
                          <a:rPr lang="en-US" i="1">
                            <a:latin typeface="Cambria Math" panose="02040503050406030204" pitchFamily="18" charset="0"/>
                          </a:rPr>
                        </m:ctrlPr>
                      </m:accPr>
                      <m:e>
                        <m:r>
                          <a:rPr lang="en-US" i="1">
                            <a:latin typeface="Cambria Math"/>
                          </a:rPr>
                          <m:t>𝑝</m:t>
                        </m:r>
                      </m:e>
                    </m:acc>
                  </m:oMath>
                </a14:m>
                <a:r>
                  <a:rPr lang="en-US" dirty="0"/>
                  <a:t>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1+ </m:t>
                        </m:r>
                        <m:sSup>
                          <m:sSupPr>
                            <m:ctrlPr>
                              <a:rPr lang="en-US" sz="1800" b="0" i="1" smtClean="0">
                                <a:latin typeface="Cambria Math" panose="02040503050406030204" pitchFamily="18" charset="0"/>
                              </a:rPr>
                            </m:ctrlPr>
                          </m:sSupPr>
                          <m:e>
                            <m:r>
                              <a:rPr lang="en-US" sz="1800" b="0" i="1" smtClean="0">
                                <a:latin typeface="Cambria Math"/>
                              </a:rPr>
                              <m:t>𝑒</m:t>
                            </m:r>
                          </m:e>
                          <m:sup>
                            <m:r>
                              <a:rPr lang="en-US" sz="1800" b="0" i="1" smtClean="0">
                                <a:latin typeface="Cambria Math"/>
                              </a:rPr>
                              <m:t>−(</m:t>
                            </m:r>
                            <m:r>
                              <a:rPr lang="en-US" sz="1800" i="1" smtClean="0">
                                <a:latin typeface="Cambria Math"/>
                              </a:rPr>
                              <m:t>–6.214 + 0.596 </m:t>
                            </m:r>
                            <m:r>
                              <a:rPr lang="en-US" sz="1800" b="0" i="1" smtClean="0">
                                <a:latin typeface="Cambria Math" panose="02040503050406030204" pitchFamily="18" charset="0"/>
                              </a:rPr>
                              <m:t>×</m:t>
                            </m:r>
                            <m:r>
                              <a:rPr lang="en-US" sz="1800" i="1" smtClean="0">
                                <a:latin typeface="Cambria Math"/>
                              </a:rPr>
                              <m:t> </m:t>
                            </m:r>
                            <m:r>
                              <a:rPr lang="en-US" sz="1800" i="1" smtClean="0">
                                <a:latin typeface="Cambria Math"/>
                              </a:rPr>
                              <m:t>𝑇𝑜𝑡𝑎𝑙</m:t>
                            </m:r>
                            <m:r>
                              <a:rPr lang="en-US" sz="1800" i="1" smtClean="0">
                                <a:latin typeface="Cambria Math"/>
                              </a:rPr>
                              <m:t> </m:t>
                            </m:r>
                            <m:r>
                              <a:rPr lang="en-US" sz="1800" i="1" smtClean="0">
                                <a:latin typeface="Cambria Math"/>
                              </a:rPr>
                              <m:t>𝑁𝑢𝑚𝑏𝑒𝑟</m:t>
                            </m:r>
                            <m:r>
                              <a:rPr lang="en-US" sz="1800" i="1" smtClean="0">
                                <a:latin typeface="Cambria Math"/>
                              </a:rPr>
                              <m:t> </m:t>
                            </m:r>
                            <m:r>
                              <a:rPr lang="en-US" sz="1800" b="0" i="1" smtClean="0">
                                <a:latin typeface="Cambria Math" panose="02040503050406030204" pitchFamily="18" charset="0"/>
                              </a:rPr>
                              <m:t>𝑜𝑓</m:t>
                            </m:r>
                            <m:r>
                              <a:rPr lang="en-US" sz="1800" i="1" smtClean="0">
                                <a:latin typeface="Cambria Math"/>
                              </a:rPr>
                              <m:t> </m:t>
                            </m:r>
                            <m:r>
                              <a:rPr lang="en-US" sz="1800" i="1" smtClean="0">
                                <a:latin typeface="Cambria Math"/>
                              </a:rPr>
                              <m:t>𝑂𝑠𝑐𝑎𝑟</m:t>
                            </m:r>
                            <m:r>
                              <a:rPr lang="en-US" sz="1800" i="1" smtClean="0">
                                <a:latin typeface="Cambria Math"/>
                              </a:rPr>
                              <m:t> </m:t>
                            </m:r>
                            <m:r>
                              <a:rPr lang="en-US" sz="1800" i="1" smtClean="0">
                                <a:latin typeface="Cambria Math"/>
                              </a:rPr>
                              <m:t>𝑁𝑜𝑚𝑖𝑛𝑎𝑡𝑖𝑜𝑛𝑠</m:t>
                            </m:r>
                            <m:r>
                              <a:rPr lang="en-US" sz="1800" b="0" i="1" smtClean="0">
                                <a:latin typeface="Cambria Math"/>
                              </a:rPr>
                              <m:t>)</m:t>
                            </m:r>
                            <m:r>
                              <a:rPr lang="en-US" sz="1800" i="1" smtClean="0">
                                <a:latin typeface="Cambria Math"/>
                              </a:rPr>
                              <m:t> </m:t>
                            </m:r>
                          </m:sup>
                        </m:sSup>
                      </m:den>
                    </m:f>
                  </m:oMath>
                </a14:m>
                <a:endParaRPr lang="en-US" sz="18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Plotting the above equation we obtain the S-shaped curve in Figure 9.6.</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Applying a logistic regression algorithm to the data in the file </a:t>
                </a:r>
                <a:r>
                  <a:rPr lang="en-US" sz="1200" b="0" i="1" u="none" strike="noStrike" kern="1200" baseline="0" dirty="0" smtClean="0">
                    <a:solidFill>
                      <a:schemeClr val="tx1"/>
                    </a:solidFill>
                    <a:latin typeface="+mn-lt"/>
                    <a:ea typeface="+mn-ea"/>
                    <a:cs typeface="+mn-cs"/>
                  </a:rPr>
                  <a:t>Oscars-Small </a:t>
                </a:r>
                <a:r>
                  <a:rPr lang="en-US" sz="1200" b="0" i="0" u="none" strike="noStrike" kern="1200" baseline="0" dirty="0" smtClean="0">
                    <a:solidFill>
                      <a:schemeClr val="tx1"/>
                    </a:solidFill>
                    <a:latin typeface="+mn-lt"/>
                    <a:ea typeface="+mn-ea"/>
                    <a:cs typeface="+mn-cs"/>
                  </a:rPr>
                  <a:t>results in estimates of </a:t>
                </a:r>
                <a:r>
                  <a:rPr lang="en-US" sz="1200" b="0" i="1" u="none" strike="noStrike" kern="1200" baseline="0" dirty="0" smtClean="0">
                    <a:solidFill>
                      <a:schemeClr val="tx1"/>
                    </a:solidFill>
                    <a:latin typeface="+mn-lt"/>
                    <a:ea typeface="+mn-ea"/>
                    <a:cs typeface="+mn-cs"/>
                  </a:rPr>
                  <a:t>b</a:t>
                </a:r>
                <a:r>
                  <a:rPr lang="en-US" sz="1200" b="0" i="0" u="none" strike="noStrike" kern="1200" baseline="-25000" dirty="0" smtClean="0">
                    <a:solidFill>
                      <a:schemeClr val="tx1"/>
                    </a:solidFill>
                    <a:latin typeface="+mn-lt"/>
                    <a:ea typeface="+mn-ea"/>
                    <a:cs typeface="+mn-cs"/>
                  </a:rPr>
                  <a:t>0</a:t>
                </a:r>
                <a:r>
                  <a:rPr lang="en-US" sz="1200" b="0" i="0" u="none" strike="noStrike" kern="1200" baseline="0" dirty="0" smtClean="0">
                    <a:solidFill>
                      <a:schemeClr val="tx1"/>
                    </a:solidFill>
                    <a:latin typeface="+mn-lt"/>
                    <a:ea typeface="+mn-ea"/>
                    <a:cs typeface="+mn-cs"/>
                  </a:rPr>
                  <a:t> = </a:t>
                </a:r>
                <a:r>
                  <a:rPr lang="en-US" sz="1200" b="0" i="0" u="none" strike="noStrike" kern="1200" baseline="0" dirty="0" smtClean="0">
                    <a:solidFill>
                      <a:schemeClr val="tx1"/>
                    </a:solidFill>
                    <a:latin typeface="Arial"/>
                    <a:ea typeface="+mn-ea"/>
                    <a:cs typeface="Arial"/>
                  </a:rPr>
                  <a:t>–</a:t>
                </a:r>
                <a:r>
                  <a:rPr lang="en-US" sz="1200" b="0" i="0" u="none" strike="noStrike" kern="1200" baseline="0" dirty="0" smtClean="0">
                    <a:solidFill>
                      <a:schemeClr val="tx1"/>
                    </a:solidFill>
                    <a:latin typeface="+mn-lt"/>
                    <a:ea typeface="+mn-ea"/>
                    <a:cs typeface="+mn-cs"/>
                  </a:rPr>
                  <a:t>6.214 and </a:t>
                </a:r>
                <a:r>
                  <a:rPr lang="en-US" sz="1200" b="0" i="1" u="none" strike="noStrike" kern="1200" baseline="0" dirty="0" smtClean="0">
                    <a:solidFill>
                      <a:schemeClr val="tx1"/>
                    </a:solidFill>
                    <a:latin typeface="+mn-lt"/>
                    <a:ea typeface="+mn-ea"/>
                    <a:cs typeface="+mn-cs"/>
                  </a:rPr>
                  <a:t>b</a:t>
                </a:r>
                <a:r>
                  <a:rPr lang="en-US" sz="1200" b="0" i="0" u="none" strike="noStrike" kern="1200" baseline="-25000" dirty="0" smtClean="0">
                    <a:solidFill>
                      <a:schemeClr val="tx1"/>
                    </a:solidFill>
                    <a:latin typeface="+mn-lt"/>
                    <a:ea typeface="+mn-ea"/>
                    <a:cs typeface="+mn-cs"/>
                  </a:rPr>
                  <a:t>1</a:t>
                </a:r>
                <a:r>
                  <a:rPr lang="en-US" sz="1200" b="0" i="0" u="none" strike="noStrike" kern="1200" baseline="0" dirty="0" smtClean="0">
                    <a:solidFill>
                      <a:schemeClr val="tx1"/>
                    </a:solidFill>
                    <a:latin typeface="+mn-lt"/>
                    <a:ea typeface="+mn-ea"/>
                    <a:cs typeface="+mn-cs"/>
                  </a:rPr>
                  <a:t> = 0.596; that is, the log odds of a movie winning the best picture award is given by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a:t>
                </a:r>
                <a:r>
                  <a:rPr lang="en-US" dirty="0" smtClean="0"/>
                  <a:t>ln</a:t>
                </a:r>
                <a:r>
                  <a:rPr lang="en-US" i="0" smtClean="0">
                    <a:latin typeface="Cambria Math"/>
                  </a:rPr>
                  <a:t>(</a:t>
                </a:r>
                <a:r>
                  <a:rPr lang="en-US" b="0" i="0" smtClean="0">
                    <a:latin typeface="Cambria Math"/>
                  </a:rPr>
                  <a:t>𝑝 ̂/(1 − 𝑝 ̂ ))</a:t>
                </a:r>
                <a:r>
                  <a:rPr lang="en-US" sz="1200" b="0" i="0" u="none" strike="noStrike" kern="1200" baseline="0" dirty="0" smtClean="0">
                    <a:solidFill>
                      <a:schemeClr val="tx1"/>
                    </a:solidFill>
                    <a:latin typeface="+mn-lt"/>
                    <a:ea typeface="+mn-ea"/>
                    <a:cs typeface="+mn-cs"/>
                  </a:rPr>
                  <a:t> = </a:t>
                </a:r>
                <a:r>
                  <a:rPr lang="en-US" sz="1200" b="0" i="0" u="none" strike="noStrike" kern="1200" baseline="0" dirty="0" smtClean="0">
                    <a:solidFill>
                      <a:schemeClr val="tx1"/>
                    </a:solidFill>
                    <a:latin typeface="Arial"/>
                    <a:ea typeface="+mn-ea"/>
                    <a:cs typeface="Arial"/>
                  </a:rPr>
                  <a:t>–</a:t>
                </a:r>
                <a:r>
                  <a:rPr lang="en-US" sz="1200" b="0" i="0" u="none" strike="noStrike" kern="1200" baseline="0" dirty="0" smtClean="0">
                    <a:solidFill>
                      <a:schemeClr val="tx1"/>
                    </a:solidFill>
                    <a:latin typeface="+mn-lt"/>
                    <a:ea typeface="+mn-ea"/>
                    <a:cs typeface="+mn-cs"/>
                  </a:rPr>
                  <a:t>6.214 + 0.596 3 Total Number Of Oscar Nominations</a:t>
                </a:r>
              </a:p>
              <a:p>
                <a:endParaRPr lang="en-US" sz="1200" b="0" i="0" u="none" strike="noStrike" kern="1200" baseline="0" dirty="0" smtClean="0">
                  <a:solidFill>
                    <a:schemeClr val="tx1"/>
                  </a:solidFill>
                  <a:latin typeface="+mn-lt"/>
                  <a:ea typeface="+mn-ea"/>
                  <a:cs typeface="+mn-cs"/>
                </a:endParaRPr>
              </a:p>
              <a:p>
                <a:pPr marL="628650" lvl="1" indent="-171450">
                  <a:buFont typeface="Arial" panose="020B0604020202020204" pitchFamily="34" charset="0"/>
                  <a:buChar char="•"/>
                </a:pPr>
                <a:r>
                  <a:rPr lang="en-US" sz="1200" b="0" i="1" u="none" strike="noStrike" kern="1200" baseline="0" dirty="0" smtClean="0">
                    <a:solidFill>
                      <a:schemeClr val="tx1"/>
                    </a:solidFill>
                    <a:latin typeface="+mn-lt"/>
                    <a:ea typeface="+mn-ea"/>
                    <a:cs typeface="+mn-cs"/>
                  </a:rPr>
                  <a:t>b</a:t>
                </a:r>
                <a:r>
                  <a:rPr lang="en-US" sz="1200" b="0" i="0" u="none" strike="noStrike" kern="1200" baseline="-25000" dirty="0" smtClean="0">
                    <a:solidFill>
                      <a:schemeClr val="tx1"/>
                    </a:solidFill>
                    <a:latin typeface="+mn-lt"/>
                    <a:ea typeface="+mn-ea"/>
                    <a:cs typeface="+mn-cs"/>
                  </a:rPr>
                  <a:t>1</a:t>
                </a:r>
                <a:r>
                  <a:rPr lang="en-US" sz="1200" b="0" i="0" u="none" strike="noStrike" kern="1200" baseline="0" dirty="0" smtClean="0">
                    <a:solidFill>
                      <a:schemeClr val="tx1"/>
                    </a:solidFill>
                    <a:latin typeface="+mn-lt"/>
                    <a:ea typeface="+mn-ea"/>
                    <a:cs typeface="+mn-cs"/>
                  </a:rPr>
                  <a:t> = 0.596 means that for every additional Oscar nomination that a movie receives, its log odds of winning the best picture award increase by 0.596.</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latin typeface="+mn-lt"/>
                    <a:ea typeface="+mn-ea"/>
                    <a:cs typeface="+mn-cs"/>
                  </a:rPr>
                  <a:t>Logistic function for the </a:t>
                </a:r>
                <a:r>
                  <a:rPr lang="en-US" sz="1200" b="0" i="1" u="none" strike="noStrike" kern="1200" baseline="0" dirty="0" smtClean="0">
                    <a:solidFill>
                      <a:schemeClr val="tx1"/>
                    </a:solidFill>
                    <a:latin typeface="+mn-lt"/>
                    <a:ea typeface="+mn-ea"/>
                    <a:cs typeface="+mn-cs"/>
                  </a:rPr>
                  <a:t>Oscars-Small </a:t>
                </a:r>
                <a:r>
                  <a:rPr lang="en-US" sz="1200" b="0" i="0" u="none" strike="noStrike" kern="1200" baseline="0" dirty="0" smtClean="0">
                    <a:solidFill>
                      <a:schemeClr val="tx1"/>
                    </a:solidFill>
                    <a:latin typeface="+mn-lt"/>
                    <a:ea typeface="+mn-ea"/>
                    <a:cs typeface="+mn-cs"/>
                  </a:rPr>
                  <a:t>data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smtClean="0">
                    <a:latin typeface="Cambria Math"/>
                  </a:rPr>
                  <a:t> </a:t>
                </a:r>
                <a:r>
                  <a:rPr lang="en-US" i="0">
                    <a:latin typeface="Cambria Math"/>
                  </a:rPr>
                  <a:t>𝑝 ̂</a:t>
                </a:r>
                <a:r>
                  <a:rPr lang="en-US" dirty="0" smtClean="0"/>
                  <a:t> = </a:t>
                </a:r>
                <a:r>
                  <a:rPr lang="en-US" sz="1800" b="0" i="0" smtClean="0">
                    <a:latin typeface="Cambria Math"/>
                  </a:rPr>
                  <a:t>1/(1+ 𝑒^(−(</a:t>
                </a:r>
                <a:r>
                  <a:rPr lang="en-US" sz="1800" i="0" smtClean="0">
                    <a:latin typeface="Cambria Math"/>
                  </a:rPr>
                  <a:t>–6.214 + 0.596 3 𝑇𝑜𝑡𝑎𝑙 𝑁𝑢𝑚𝑏𝑒𝑟 𝑂𝑓 𝑂𝑠𝑐𝑎𝑟 𝑁𝑜𝑚𝑖𝑛𝑎𝑡𝑖𝑜𝑛𝑠</a:t>
                </a:r>
                <a:r>
                  <a:rPr lang="en-US" sz="1800" b="0" i="0" smtClean="0">
                    <a:latin typeface="Cambria Math"/>
                  </a:rPr>
                  <a:t>)</a:t>
                </a:r>
                <a:r>
                  <a:rPr lang="en-US" sz="1800" i="0" smtClean="0">
                    <a:latin typeface="Cambria Math"/>
                  </a:rPr>
                  <a:t> </a:t>
                </a:r>
                <a:r>
                  <a:rPr lang="en-US" sz="1800" b="0" i="0" smtClean="0">
                    <a:latin typeface="Cambria Math"/>
                  </a:rPr>
                  <a:t>)</a:t>
                </a:r>
                <a:r>
                  <a:rPr lang="en-US" sz="1800" b="0" i="0">
                    <a:latin typeface="Cambria Math"/>
                  </a:rPr>
                  <a:t> </a:t>
                </a:r>
                <a:r>
                  <a:rPr lang="en-US" sz="1800" b="0" i="0" smtClean="0">
                    <a:latin typeface="Cambria Math"/>
                  </a:rPr>
                  <a:t>)</a:t>
                </a:r>
                <a:endParaRPr lang="en-US" sz="1800" b="0" i="0" u="none" strike="noStrike"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smtClean="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latin typeface="+mn-lt"/>
                    <a:ea typeface="+mn-ea"/>
                    <a:cs typeface="+mn-cs"/>
                  </a:rPr>
                  <a:t>Plotting the above equation we obtain the S-shaped curve in Figure 6.38.</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34</a:t>
            </a:fld>
            <a:endParaRPr lang="en-US" dirty="0"/>
          </a:p>
        </p:txBody>
      </p:sp>
    </p:spTree>
    <p:extLst>
      <p:ext uri="{BB962C8B-B14F-4D97-AF65-F5344CB8AC3E}">
        <p14:creationId xmlns:p14="http://schemas.microsoft.com/office/powerpoint/2010/main" val="362781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Consider the task of predicting whether a movie wins the Oscar Award for best picture using information on the total number of Oscar nominations that a movie receives.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9.6 shows an S-shaped curve that appears to better explain the relationship between the probability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of winning best picture and the total number of Oscar nominations.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Instead of extending off to positive and negative infinity, the S-shaped curve flattens and never goes above one or below zero.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can achieve this S-shaped curve by estimating an appropriate function of the probability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of winning best picture with a linear function rather than directly estimating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with a linear function.</a:t>
            </a:r>
          </a:p>
          <a:p>
            <a:endParaRPr lang="en-US" dirty="0"/>
          </a:p>
        </p:txBody>
      </p:sp>
      <p:sp>
        <p:nvSpPr>
          <p:cNvPr id="4" name="Slide Number Placeholder 3"/>
          <p:cNvSpPr>
            <a:spLocks noGrp="1"/>
          </p:cNvSpPr>
          <p:nvPr>
            <p:ph type="sldNum" sz="quarter" idx="10"/>
          </p:nvPr>
        </p:nvSpPr>
        <p:spPr/>
        <p:txBody>
          <a:bodyPr/>
          <a:lstStyle/>
          <a:p>
            <a:fld id="{0E84BCD9-8A95-4B10-B16F-9AC99E7F7862}" type="slidenum">
              <a:rPr lang="en-US" smtClean="0"/>
              <a:t>35</a:t>
            </a:fld>
            <a:endParaRPr lang="en-US"/>
          </a:p>
        </p:txBody>
      </p:sp>
    </p:spTree>
    <p:extLst>
      <p:ext uri="{BB962C8B-B14F-4D97-AF65-F5344CB8AC3E}">
        <p14:creationId xmlns:p14="http://schemas.microsoft.com/office/powerpoint/2010/main" val="149162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i="1" dirty="0"/>
          </a:p>
        </p:txBody>
      </p:sp>
      <p:sp>
        <p:nvSpPr>
          <p:cNvPr id="4" name="Slide Number Placeholder 3"/>
          <p:cNvSpPr>
            <a:spLocks noGrp="1"/>
          </p:cNvSpPr>
          <p:nvPr>
            <p:ph type="sldNum" sz="quarter" idx="10"/>
          </p:nvPr>
        </p:nvSpPr>
        <p:spPr/>
        <p:txBody>
          <a:bodyPr/>
          <a:lstStyle/>
          <a:p>
            <a:fld id="{54F60B61-172D-4509-B931-6E88C4E54591}" type="slidenum">
              <a:rPr lang="en-US" smtClean="0"/>
              <a:t>39</a:t>
            </a:fld>
            <a:endParaRPr lang="en-US" dirty="0"/>
          </a:p>
        </p:txBody>
      </p:sp>
    </p:spTree>
    <p:extLst>
      <p:ext uri="{BB962C8B-B14F-4D97-AF65-F5344CB8AC3E}">
        <p14:creationId xmlns:p14="http://schemas.microsoft.com/office/powerpoint/2010/main" val="1217415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-NN is used as a classification method, a new observation is classified as Class 1 if the percentage of its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nearest neighbors in Class 1 is greater than or equal to a specified cutoff value (the default value is 0.5).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-NN is used as a prediction method, a new observation’s outcome value is predicted to be the average of the outcome values of its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-nearest neighbors.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value of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can plausibly range from 1 to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 the number of observations in the training set. </a:t>
            </a:r>
          </a:p>
          <a:p>
            <a:endParaRPr lang="en-US" dirty="0"/>
          </a:p>
        </p:txBody>
      </p:sp>
      <p:sp>
        <p:nvSpPr>
          <p:cNvPr id="4" name="Slide Number Placeholder 3"/>
          <p:cNvSpPr>
            <a:spLocks noGrp="1"/>
          </p:cNvSpPr>
          <p:nvPr>
            <p:ph type="sldNum" sz="quarter" idx="10"/>
          </p:nvPr>
        </p:nvSpPr>
        <p:spPr/>
        <p:txBody>
          <a:bodyPr/>
          <a:lstStyle/>
          <a:p>
            <a:fld id="{0E84BCD9-8A95-4B10-B16F-9AC99E7F7862}" type="slidenum">
              <a:rPr lang="en-US" smtClean="0"/>
              <a:t>40</a:t>
            </a:fld>
            <a:endParaRPr lang="en-US"/>
          </a:p>
        </p:txBody>
      </p:sp>
    </p:spTree>
    <p:extLst>
      <p:ext uri="{BB962C8B-B14F-4D97-AF65-F5344CB8AC3E}">
        <p14:creationId xmlns:p14="http://schemas.microsoft.com/office/powerpoint/2010/main" val="3475936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47</a:t>
            </a:fld>
            <a:endParaRPr lang="en-US" dirty="0"/>
          </a:p>
        </p:txBody>
      </p:sp>
    </p:spTree>
    <p:extLst>
      <p:ext uri="{BB962C8B-B14F-4D97-AF65-F5344CB8AC3E}">
        <p14:creationId xmlns:p14="http://schemas.microsoft.com/office/powerpoint/2010/main" val="3993853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demonstrate the classification tree method, we consider an example involving Hawaiian Ham Inc. (HHI), a company that specializes in the development of software that filters out unwanted e-mail messages (often referred to as 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HHI has collected data on 4,601 e-mail messages.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4,601 e-mail messages, HHI has collected whether or not the message was “spam” (Class 1) or “not spam” (Class 0), as well as the frequency of the “!” character and the “$” character (expressed as a percentage of characters in the message).</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48</a:t>
            </a:fld>
            <a:endParaRPr lang="en-US" dirty="0"/>
          </a:p>
        </p:txBody>
      </p:sp>
    </p:spTree>
    <p:extLst>
      <p:ext uri="{BB962C8B-B14F-4D97-AF65-F5344CB8AC3E}">
        <p14:creationId xmlns:p14="http://schemas.microsoft.com/office/powerpoint/2010/main" val="2566029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results of a classification tree analysis can be graphically displayed in a tree that explains the process of classifying a new observation.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tree outlines the values of the variables that result in an observation falling into a particular partition.</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49</a:t>
            </a:fld>
            <a:endParaRPr lang="en-US" dirty="0"/>
          </a:p>
        </p:txBody>
      </p:sp>
    </p:spTree>
    <p:extLst>
      <p:ext uri="{BB962C8B-B14F-4D97-AF65-F5344CB8AC3E}">
        <p14:creationId xmlns:p14="http://schemas.microsoft.com/office/powerpoint/2010/main" val="50769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1337116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each step, the CART method identifies the split of the variable that results in the least impurity in the two resulting categories.</a:t>
            </a:r>
          </a:p>
          <a:p>
            <a:pPr marL="171450" indent="-171450">
              <a:buFont typeface="Arial" panose="020B0604020202020204" pitchFamily="34" charset="0"/>
              <a:buChar char="•"/>
            </a:pPr>
            <a:r>
              <a:rPr lang="en-US" dirty="0"/>
              <a:t>In Figure 9.9, the number within the circle (or node) represents the value on which the variable (whose name is listed below the node) is split.</a:t>
            </a:r>
          </a:p>
        </p:txBody>
      </p:sp>
      <p:sp>
        <p:nvSpPr>
          <p:cNvPr id="4" name="Slide Number Placeholder 3"/>
          <p:cNvSpPr>
            <a:spLocks noGrp="1"/>
          </p:cNvSpPr>
          <p:nvPr>
            <p:ph type="sldNum" sz="quarter" idx="10"/>
          </p:nvPr>
        </p:nvSpPr>
        <p:spPr/>
        <p:txBody>
          <a:bodyPr/>
          <a:lstStyle/>
          <a:p>
            <a:fld id="{0E84BCD9-8A95-4B10-B16F-9AC99E7F7862}" type="slidenum">
              <a:rPr lang="en-US" smtClean="0"/>
              <a:t>50</a:t>
            </a:fld>
            <a:endParaRPr lang="en-US"/>
          </a:p>
        </p:txBody>
      </p:sp>
    </p:spTree>
    <p:extLst>
      <p:ext uri="{BB962C8B-B14F-4D97-AF65-F5344CB8AC3E}">
        <p14:creationId xmlns:p14="http://schemas.microsoft.com/office/powerpoint/2010/main" val="3906252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9.10 suggests that with enough variable splitting, it is possible to obtain partitions on the training set such that each partition either contains Class 1 observations or Class 0 observations, but not both.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Applying the same partitioning rules to the data in a validation set will typically result in a relatively large classification error. Thus, there is a need to prune the classification tree by removing the branches corresponding to weaker rules.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Specifically, a series of pruned trees is obtained by removing partitions in the reverse order in which they were added.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example, sequentially pruning the full tree in Figure 9.9 would result in trees with one to six variable splits (decision nodes). </a:t>
            </a:r>
          </a:p>
        </p:txBody>
      </p:sp>
      <p:sp>
        <p:nvSpPr>
          <p:cNvPr id="4" name="Slide Number Placeholder 3"/>
          <p:cNvSpPr>
            <a:spLocks noGrp="1"/>
          </p:cNvSpPr>
          <p:nvPr>
            <p:ph type="sldNum" sz="quarter" idx="10"/>
          </p:nvPr>
        </p:nvSpPr>
        <p:spPr/>
        <p:txBody>
          <a:bodyPr/>
          <a:lstStyle/>
          <a:p>
            <a:fld id="{54F60B61-172D-4509-B931-6E88C4E54591}" type="slidenum">
              <a:rPr lang="en-US" smtClean="0"/>
              <a:t>51</a:t>
            </a:fld>
            <a:endParaRPr lang="en-US" dirty="0"/>
          </a:p>
        </p:txBody>
      </p:sp>
    </p:spTree>
    <p:extLst>
      <p:ext uri="{BB962C8B-B14F-4D97-AF65-F5344CB8AC3E}">
        <p14:creationId xmlns:p14="http://schemas.microsoft.com/office/powerpoint/2010/main" val="932669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9.11 illustrates the tree resulting from pruning the last variable splitting rule (Exclamation </a:t>
                </a:r>
                <a14:m>
                  <m:oMath xmlns:m="http://schemas.openxmlformats.org/officeDocument/2006/math">
                    <m:r>
                      <a:rPr lang="en-US" sz="1200" b="0" i="1" u="none" strike="noStrike" kern="1200" baseline="0" smtClean="0">
                        <a:solidFill>
                          <a:schemeClr val="tx1"/>
                        </a:solidFill>
                        <a:latin typeface="Cambria Math" panose="02040503050406030204" pitchFamily="18" charset="0"/>
                        <a:ea typeface="Cambria Math" panose="02040503050406030204" pitchFamily="18" charset="0"/>
                        <a:cs typeface="+mn-cs"/>
                      </a:rPr>
                      <m:t>≤</m:t>
                    </m:r>
                  </m:oMath>
                </a14:m>
                <a:r>
                  <a:rPr lang="en-US" sz="1200" b="0" i="0" u="none" strike="noStrike" kern="1200" baseline="0" dirty="0">
                    <a:solidFill>
                      <a:schemeClr val="tx1"/>
                    </a:solidFill>
                    <a:latin typeface="+mn-lt"/>
                    <a:ea typeface="+mn-ea"/>
                    <a:cs typeface="+mn-cs"/>
                  </a:rPr>
                  <a:t> 0.5605 or Exclamation &gt; 0.5605) from Figure 9.9.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By pruning this rule, we obtain a partition defined by Dollar </a:t>
                </a:r>
                <a14:m>
                  <m:oMath xmlns:m="http://schemas.openxmlformats.org/officeDocument/2006/math">
                    <m:r>
                      <a:rPr lang="en-US" sz="1200" b="0" i="1" u="none" strike="noStrike" kern="1200" baseline="0" smtClean="0">
                        <a:solidFill>
                          <a:schemeClr val="tx1"/>
                        </a:solidFill>
                        <a:latin typeface="Cambria Math" panose="02040503050406030204" pitchFamily="18" charset="0"/>
                        <a:ea typeface="Cambria Math" panose="02040503050406030204" pitchFamily="18" charset="0"/>
                        <a:cs typeface="+mn-cs"/>
                      </a:rPr>
                      <m:t>≤</m:t>
                    </m:r>
                  </m:oMath>
                </a14:m>
                <a:r>
                  <a:rPr lang="en-US" sz="1200" b="0" i="0" u="none" strike="noStrike" kern="1200" baseline="0" dirty="0">
                    <a:solidFill>
                      <a:schemeClr val="tx1"/>
                    </a:solidFill>
                    <a:latin typeface="+mn-lt"/>
                    <a:ea typeface="+mn-ea"/>
                    <a:cs typeface="+mn-cs"/>
                  </a:rPr>
                  <a:t> 0.0555, Exclamation &gt; 0.0735, and Exclamation &gt; 0.2665 that contains three observations.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Two of these observations are Class 1 (spam) and one is Class 0 (nonspam).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Figure 9.11 shows, this pruned tree classifies observations in the partition defined as Class 1 observations since the proportion of Class 1 observations in this partition—which we know is (2/3) from Figure 9.9—exceeds the default cutoff value of 0.5.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Therefore, the classification error of this pruned tree on the training set is no longer zero (it is 1/46 = 0.022).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this pruned tree is less likely to be overfit to the training set and may classify the validation set more accurately than the full tree that perfectly classifies the training set.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9.11 illustrates the tree resulting from pruning the last variable splitting rule (Exclamation </a:t>
                </a:r>
                <a:r>
                  <a:rPr lang="en-US" sz="1200" b="0" i="0" u="none" strike="noStrike" kern="1200" baseline="0">
                    <a:solidFill>
                      <a:schemeClr val="tx1"/>
                    </a:solidFill>
                    <a:latin typeface="Cambria Math" panose="02040503050406030204" pitchFamily="18" charset="0"/>
                    <a:ea typeface="Cambria Math" panose="02040503050406030204" pitchFamily="18" charset="0"/>
                    <a:cs typeface="+mn-cs"/>
                  </a:rPr>
                  <a:t>≤</a:t>
                </a:r>
                <a:r>
                  <a:rPr lang="en-US" sz="1200" b="0" i="0" u="none" strike="noStrike" kern="1200" baseline="0" dirty="0">
                    <a:solidFill>
                      <a:schemeClr val="tx1"/>
                    </a:solidFill>
                    <a:latin typeface="+mn-lt"/>
                    <a:ea typeface="+mn-ea"/>
                    <a:cs typeface="+mn-cs"/>
                  </a:rPr>
                  <a:t> 0.5605 or Exclamation &gt; 0.5605) from Figure 9.9.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By pruning this rule, we obtain a partition defined by Dollar </a:t>
                </a:r>
                <a:r>
                  <a:rPr lang="en-US" sz="1200" b="0" i="0" u="none" strike="noStrike" kern="1200" baseline="0">
                    <a:solidFill>
                      <a:schemeClr val="tx1"/>
                    </a:solidFill>
                    <a:latin typeface="Cambria Math" panose="02040503050406030204" pitchFamily="18" charset="0"/>
                    <a:ea typeface="Cambria Math" panose="02040503050406030204" pitchFamily="18" charset="0"/>
                    <a:cs typeface="+mn-cs"/>
                  </a:rPr>
                  <a:t>≤</a:t>
                </a:r>
                <a:r>
                  <a:rPr lang="en-US" sz="1200" b="0" i="0" u="none" strike="noStrike" kern="1200" baseline="0" dirty="0">
                    <a:solidFill>
                      <a:schemeClr val="tx1"/>
                    </a:solidFill>
                    <a:latin typeface="+mn-lt"/>
                    <a:ea typeface="+mn-ea"/>
                    <a:cs typeface="+mn-cs"/>
                  </a:rPr>
                  <a:t> 0.0555, Exclamation &gt; 0.0735, and Exclamation &gt; 0.2665 that contains three observations.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Two of these observations are Class 1 (spam) and one is Class 0 (nonspam).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Figure 9.11 shows, this pruned tree classifies observations in the partition defined as Class 1 observations since the proportion of Class 1 observations in this partition—which we know is (2/3) from Figure 9.9—exceeds the default cutoff value of 0.5.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Therefore, the classification error of this pruned tree on the training set is no longer zero (it is 1/46 = 0.022).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this pruned tree is less likely to be overfit to the training set and may classify the validation set more accurately than the full tree that perfectly classifies the training set.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52</a:t>
            </a:fld>
            <a:endParaRPr lang="en-US" dirty="0"/>
          </a:p>
        </p:txBody>
      </p:sp>
    </p:spTree>
    <p:extLst>
      <p:ext uri="{BB962C8B-B14F-4D97-AF65-F5344CB8AC3E}">
        <p14:creationId xmlns:p14="http://schemas.microsoft.com/office/powerpoint/2010/main" val="3561113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9.9 shows that the classification error on the training set decreases as more decision nodes splitting the observations into smaller partitions are added.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while adding decision nodes at first decreases the classification error on the validation set, too many decision nodes overfits the classification tree to the training data and results in increased error on the validation set.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9.9 suggests that a classification tree partitioning observations into two subsets with a single decision note (Dollar </a:t>
                </a:r>
                <a14:m>
                  <m:oMath xmlns:m="http://schemas.openxmlformats.org/officeDocument/2006/math">
                    <m:r>
                      <a:rPr lang="en-US"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m:t>
                    </m:r>
                  </m:oMath>
                </a14:m>
                <a:r>
                  <a:rPr lang="en-US" sz="1200" b="0" i="0" u="none" strike="noStrike" kern="1200" baseline="0" dirty="0">
                    <a:solidFill>
                      <a:schemeClr val="tx1"/>
                    </a:solidFill>
                    <a:latin typeface="+mn-lt"/>
                    <a:ea typeface="+mn-ea"/>
                    <a:cs typeface="+mn-cs"/>
                  </a:rPr>
                  <a:t> 0.0555 or Dollar &gt; 0.0555) is just as reliable at classifying the validation data as any other tree.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Figure 9.12 shows, if the “$” character accounts for no more than 5.55% of the characters, this best-pruned tree classifies an e-mail as </a:t>
                </a:r>
                <a:r>
                  <a:rPr lang="en-US" sz="1200" b="0" i="0" u="none" strike="noStrike" kern="1200" baseline="0" dirty="0" err="1">
                    <a:solidFill>
                      <a:schemeClr val="tx1"/>
                    </a:solidFill>
                    <a:latin typeface="+mn-lt"/>
                    <a:ea typeface="+mn-ea"/>
                    <a:cs typeface="+mn-cs"/>
                  </a:rPr>
                  <a:t>nonspam</a:t>
                </a:r>
                <a:r>
                  <a:rPr lang="en-US" sz="1200" b="0" i="0" u="none" strike="noStrike" kern="1200" baseline="0" dirty="0">
                    <a:solidFill>
                      <a:schemeClr val="tx1"/>
                    </a:solidFill>
                    <a:latin typeface="+mn-lt"/>
                    <a:ea typeface="+mn-ea"/>
                    <a:cs typeface="+mn-cs"/>
                  </a:rPr>
                  <a:t>, otherwise this best-pruned tree classifies an e-mail as 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best-pruned classification tree results in a classification error of 20.9% on the validation set.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9.9 shows that the classification error on the training set decreases as more decision nodes splitting the observations into smaller partitions are added.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while adding decision nodes at first decreases the classification error on the validation set, too many decision nodes overfits the classification tree to the training data and results in increased error on the validation set.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9.9 suggests that a classification tree partitioning observations into two subsets with a single rule (Dollar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200" b="0" i="0" u="none" strike="noStrike" kern="1200" baseline="0" dirty="0">
                    <a:solidFill>
                      <a:schemeClr val="tx1"/>
                    </a:solidFill>
                    <a:latin typeface="+mn-lt"/>
                    <a:ea typeface="+mn-ea"/>
                    <a:cs typeface="+mn-cs"/>
                  </a:rPr>
                  <a:t> 0.0555 or Dollar &gt; 0.5605) is just as reliable at classifying the validation data as any other tree.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Figure 9.12 shows, </a:t>
                </a:r>
                <a:r>
                  <a:rPr lang="en-US" sz="1200" b="0" i="0" u="none" strike="noStrike" kern="1200" baseline="0" dirty="0">
                    <a:solidFill>
                      <a:schemeClr val="tx1"/>
                    </a:solidFill>
                    <a:latin typeface="+mn-lt"/>
                    <a:ea typeface="+mn-ea"/>
                    <a:cs typeface="+mn-cs"/>
                  </a:rPr>
                  <a:t>if the “$” character accounts for no more than 5.55% of the characters, this best-pruned tree classifies an e-mail as </a:t>
                </a:r>
                <a:r>
                  <a:rPr lang="en-US" sz="1200" b="0" i="0" u="none" strike="noStrike" kern="1200" baseline="0" dirty="0" err="1">
                    <a:solidFill>
                      <a:schemeClr val="tx1"/>
                    </a:solidFill>
                    <a:latin typeface="+mn-lt"/>
                    <a:ea typeface="+mn-ea"/>
                    <a:cs typeface="+mn-cs"/>
                  </a:rPr>
                  <a:t>nonspam</a:t>
                </a:r>
                <a:r>
                  <a:rPr lang="en-US" sz="1200" b="0" i="0" u="none" strike="noStrike" kern="1200" baseline="0" dirty="0">
                    <a:solidFill>
                      <a:schemeClr val="tx1"/>
                    </a:solidFill>
                    <a:latin typeface="+mn-lt"/>
                    <a:ea typeface="+mn-ea"/>
                    <a:cs typeface="+mn-cs"/>
                  </a:rPr>
                  <a:t>, otherwise this best-pruned tree classifies an e-mail as 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best-pruned classification tree results in a classification error of 20.9% on the validation set</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53</a:t>
            </a:fld>
            <a:endParaRPr lang="en-US" dirty="0"/>
          </a:p>
        </p:txBody>
      </p:sp>
    </p:spTree>
    <p:extLst>
      <p:ext uri="{BB962C8B-B14F-4D97-AF65-F5344CB8AC3E}">
        <p14:creationId xmlns:p14="http://schemas.microsoft.com/office/powerpoint/2010/main" val="789878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Figure 9.12 shows, if the “$” character accounts for no more than 5.55% of the characters, this best-pruned tree classifies an e-mail as </a:t>
                </a:r>
                <a:r>
                  <a:rPr lang="en-US" sz="1200" b="0" i="0" u="none" strike="noStrike" kern="1200" baseline="0" dirty="0" err="1">
                    <a:solidFill>
                      <a:schemeClr val="tx1"/>
                    </a:solidFill>
                    <a:latin typeface="+mn-lt"/>
                    <a:ea typeface="+mn-ea"/>
                    <a:cs typeface="+mn-cs"/>
                  </a:rPr>
                  <a:t>nonspam</a:t>
                </a:r>
                <a:r>
                  <a:rPr lang="en-US" sz="1200" b="0" i="0" u="none" strike="noStrike" kern="1200" baseline="0" dirty="0">
                    <a:solidFill>
                      <a:schemeClr val="tx1"/>
                    </a:solidFill>
                    <a:latin typeface="+mn-lt"/>
                    <a:ea typeface="+mn-ea"/>
                    <a:cs typeface="+mn-cs"/>
                  </a:rPr>
                  <a:t>, otherwise this best-pruned tree classifies an e-mail as 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best-pruned classification tree results in a classification error of 20.9% on the validation set.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9.9 shows that the classification error on the training set decreases as more decision nodes splitting the observations into smaller partitions are added.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while adding decision nodes at first decreases the classification error on the validation set, too many decision nodes overfits the classification tree to the training data and results in increased error on the validation set.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Table 9.9 suggests that a classification tree partitioning observations into two subsets with a single rule (Dollar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200" b="0" i="0" u="none" strike="noStrike" kern="1200" baseline="0" dirty="0">
                    <a:solidFill>
                      <a:schemeClr val="tx1"/>
                    </a:solidFill>
                    <a:latin typeface="+mn-lt"/>
                    <a:ea typeface="+mn-ea"/>
                    <a:cs typeface="+mn-cs"/>
                  </a:rPr>
                  <a:t> 0.0555 or Dollar &gt; 0.5605) is just as reliable at classifying the validation data as any other tree.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Figure 9.12 shows, </a:t>
                </a:r>
                <a:r>
                  <a:rPr lang="en-US" sz="1200" b="0" i="0" u="none" strike="noStrike" kern="1200" baseline="0" dirty="0">
                    <a:solidFill>
                      <a:schemeClr val="tx1"/>
                    </a:solidFill>
                    <a:latin typeface="+mn-lt"/>
                    <a:ea typeface="+mn-ea"/>
                    <a:cs typeface="+mn-cs"/>
                  </a:rPr>
                  <a:t>if the “$” character accounts for no more than 5.55% of the characters, this best-pruned tree classifies an e-mail as </a:t>
                </a:r>
                <a:r>
                  <a:rPr lang="en-US" sz="1200" b="0" i="0" u="none" strike="noStrike" kern="1200" baseline="0" dirty="0" err="1">
                    <a:solidFill>
                      <a:schemeClr val="tx1"/>
                    </a:solidFill>
                    <a:latin typeface="+mn-lt"/>
                    <a:ea typeface="+mn-ea"/>
                    <a:cs typeface="+mn-cs"/>
                  </a:rPr>
                  <a:t>nonspam</a:t>
                </a:r>
                <a:r>
                  <a:rPr lang="en-US" sz="1200" b="0" i="0" u="none" strike="noStrike" kern="1200" baseline="0" dirty="0">
                    <a:solidFill>
                      <a:schemeClr val="tx1"/>
                    </a:solidFill>
                    <a:latin typeface="+mn-lt"/>
                    <a:ea typeface="+mn-ea"/>
                    <a:cs typeface="+mn-cs"/>
                  </a:rPr>
                  <a:t>, otherwise this best-pruned tree classifies an e-mail as spam.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best-pruned classification tree results in a classification error of 20.9% on the validation set</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54</a:t>
            </a:fld>
            <a:endParaRPr lang="en-US" dirty="0"/>
          </a:p>
        </p:txBody>
      </p:sp>
    </p:spTree>
    <p:extLst>
      <p:ext uri="{BB962C8B-B14F-4D97-AF65-F5344CB8AC3E}">
        <p14:creationId xmlns:p14="http://schemas.microsoft.com/office/powerpoint/2010/main" val="386187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126846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training set may be used to estimate the slope coefficients in a multiple regression model.</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If the validation set is used to identify a “best” model through either comparison with other models or the turning of model parameters, then the estimates of model performance are biased (we tend to overestimate performance).</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97106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31622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FR" sz="1200" b="0" i="0" u="none" strike="noStrike" kern="1200" baseline="0" dirty="0">
                <a:solidFill>
                  <a:schemeClr val="tx1"/>
                </a:solidFill>
                <a:latin typeface="+mn-lt"/>
                <a:ea typeface="+mn-ea"/>
                <a:cs typeface="+mn-cs"/>
              </a:rPr>
              <a:t>Table 9.1 illustrates a classification </a:t>
            </a:r>
            <a:r>
              <a:rPr lang="en-US" sz="1200" b="0" i="0" u="none" strike="noStrike" kern="1200" baseline="0" dirty="0">
                <a:solidFill>
                  <a:schemeClr val="tx1"/>
                </a:solidFill>
                <a:latin typeface="+mn-lt"/>
                <a:ea typeface="+mn-ea"/>
                <a:cs typeface="+mn-cs"/>
              </a:rPr>
              <a:t>confusion matrix resulting from an attempt to classify the customer observations in a subset of data from the file </a:t>
            </a:r>
            <a:r>
              <a:rPr lang="en-US" sz="1200" b="0" i="1" u="none" strike="noStrike" kern="1200" baseline="0" dirty="0">
                <a:solidFill>
                  <a:schemeClr val="tx1"/>
                </a:solidFill>
                <a:latin typeface="+mn-lt"/>
                <a:ea typeface="+mn-ea"/>
                <a:cs typeface="+mn-cs"/>
              </a:rPr>
              <a:t>Optiva.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this table, Class 1 = loan default and Class 0 = no default.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classification confusion matrix is a cross-tabulation of the actual class of each observation and the predicted class of each observation.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From the first row of the matrix in Table 9.1, we see that 7,479 observations corresponding to </a:t>
            </a:r>
            <a:r>
              <a:rPr lang="en-US" sz="1200" b="0" i="0" u="none" strike="noStrike" kern="1200" baseline="0" dirty="0" err="1">
                <a:solidFill>
                  <a:schemeClr val="tx1"/>
                </a:solidFill>
                <a:latin typeface="+mn-lt"/>
                <a:ea typeface="+mn-ea"/>
                <a:cs typeface="+mn-cs"/>
              </a:rPr>
              <a:t>nondefaults</a:t>
            </a:r>
            <a:r>
              <a:rPr lang="en-US" sz="1200" b="0" i="0" u="none" strike="noStrike" kern="1200" baseline="0" dirty="0">
                <a:solidFill>
                  <a:schemeClr val="tx1"/>
                </a:solidFill>
                <a:latin typeface="+mn-lt"/>
                <a:ea typeface="+mn-ea"/>
                <a:cs typeface="+mn-cs"/>
              </a:rPr>
              <a:t> were correctly identified and 5,244 actual </a:t>
            </a:r>
            <a:r>
              <a:rPr lang="en-US" sz="1200" b="0" i="0" u="none" strike="noStrike" kern="1200" baseline="0" dirty="0" err="1">
                <a:solidFill>
                  <a:schemeClr val="tx1"/>
                </a:solidFill>
                <a:latin typeface="+mn-lt"/>
                <a:ea typeface="+mn-ea"/>
                <a:cs typeface="+mn-cs"/>
              </a:rPr>
              <a:t>nondefaults</a:t>
            </a:r>
            <a:r>
              <a:rPr lang="en-US" sz="1200" b="0" i="0" u="none" strike="noStrike" kern="1200" baseline="0" dirty="0">
                <a:solidFill>
                  <a:schemeClr val="tx1"/>
                </a:solidFill>
                <a:latin typeface="+mn-lt"/>
                <a:ea typeface="+mn-ea"/>
                <a:cs typeface="+mn-cs"/>
              </a:rPr>
              <a:t> were incorrectly classified as loan defaults.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From the second row, we observe that 89 actual loan defaults were incorrectly classified as </a:t>
            </a:r>
            <a:r>
              <a:rPr lang="en-US" sz="1200" b="0" i="0" u="none" strike="noStrike" kern="1200" baseline="0" dirty="0" err="1">
                <a:solidFill>
                  <a:schemeClr val="tx1"/>
                </a:solidFill>
                <a:latin typeface="+mn-lt"/>
                <a:ea typeface="+mn-ea"/>
                <a:cs typeface="+mn-cs"/>
              </a:rPr>
              <a:t>nondefaults</a:t>
            </a:r>
            <a:r>
              <a:rPr lang="en-US" sz="1200" b="0" i="0" u="none" strike="noStrike" kern="1200" baseline="0" dirty="0">
                <a:solidFill>
                  <a:schemeClr val="tx1"/>
                </a:solidFill>
                <a:latin typeface="+mn-lt"/>
                <a:ea typeface="+mn-ea"/>
                <a:cs typeface="+mn-cs"/>
              </a:rPr>
              <a:t>, whereas 146 observations corresponding to loan defaults were correctly identified. </a:t>
            </a:r>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1492652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Most classification algorithms first estimate an observation’s probability of Class 1 membership and then classify the observation into Class 1 if this probability meets or exceeds a specified </a:t>
            </a:r>
            <a:r>
              <a:rPr lang="en-US" sz="1200" b="1" i="0" u="none" strike="noStrike" kern="1200" baseline="0" dirty="0">
                <a:solidFill>
                  <a:schemeClr val="tx1"/>
                </a:solidFill>
                <a:latin typeface="+mn-lt"/>
                <a:ea typeface="+mn-ea"/>
                <a:cs typeface="+mn-cs"/>
              </a:rPr>
              <a:t>cutoff value </a:t>
            </a:r>
            <a:r>
              <a:rPr lang="en-US" sz="1200" b="0" i="0" u="none" strike="noStrike" kern="1200" baseline="0" dirty="0">
                <a:solidFill>
                  <a:schemeClr val="tx1"/>
                </a:solidFill>
                <a:latin typeface="+mn-lt"/>
                <a:ea typeface="+mn-ea"/>
                <a:cs typeface="+mn-cs"/>
              </a:rPr>
              <a:t>(the default cutoff value is 0.5).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choice of cutoff value affects the type of classification error.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As we decrease the cutoff value, more observations will be classified as Class 1, thereby increasing the likelihood that a Class 1 observation will be correctly classified as Class 1; that is, Class 1 error will decrease.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as a side effect, more Class 0 observations will be incorrectly classified as Class 1; that is, Class 0 error will rise.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3436642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demonstrate how the choice of cutoff value affects classification error, Table 9.2 shows a list of 50 observations (11 of which are actual Class 1 members) and an estimated probability of Class 1 membership produced by the classification algorithm.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44258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2" name="Text Placeholder 5">
            <a:extLst>
              <a:ext uri="{FF2B5EF4-FFF2-40B4-BE49-F238E27FC236}">
                <a16:creationId xmlns:a16="http://schemas.microsoft.com/office/drawing/2014/main" id="{E6079336-E5CB-40BE-BE97-295EA128270A}"/>
              </a:ext>
            </a:extLst>
          </p:cNvPr>
          <p:cNvSpPr>
            <a:spLocks noGrp="1"/>
          </p:cNvSpPr>
          <p:nvPr>
            <p:ph type="body" sz="quarter" idx="12"/>
          </p:nvPr>
        </p:nvSpPr>
        <p:spPr>
          <a:xfrm>
            <a:off x="838200" y="1463040"/>
            <a:ext cx="10515600" cy="637598"/>
          </a:xfrm>
        </p:spPr>
        <p:txBody>
          <a:bodyPr>
            <a:noAutofit/>
          </a:bodyPr>
          <a:lstStyle/>
          <a:p>
            <a:pPr lvl="0"/>
            <a:endParaRPr lang="en-US" dirty="0"/>
          </a:p>
        </p:txBody>
      </p:sp>
      <p:sp>
        <p:nvSpPr>
          <p:cNvPr id="14" name="Title Placeholder 1">
            <a:extLst>
              <a:ext uri="{FF2B5EF4-FFF2-40B4-BE49-F238E27FC236}">
                <a16:creationId xmlns:a16="http://schemas.microsoft.com/office/drawing/2014/main" id="{5FF43538-015F-4A1D-AD99-D3939912638D}"/>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15" name="Text Placeholder 4">
            <a:extLst>
              <a:ext uri="{FF2B5EF4-FFF2-40B4-BE49-F238E27FC236}">
                <a16:creationId xmlns:a16="http://schemas.microsoft.com/office/drawing/2014/main" id="{4689F1A6-9259-40A5-A371-56FD729305CB}"/>
              </a:ext>
            </a:extLst>
          </p:cNvPr>
          <p:cNvSpPr>
            <a:spLocks noGrp="1"/>
          </p:cNvSpPr>
          <p:nvPr>
            <p:ph type="body" sz="quarter" idx="14"/>
          </p:nvPr>
        </p:nvSpPr>
        <p:spPr>
          <a:xfrm>
            <a:off x="838198" y="4932404"/>
            <a:ext cx="4191000" cy="752623"/>
          </a:xfrm>
        </p:spPr>
        <p:txBody>
          <a:bodyPr>
            <a:noAutofit/>
          </a:bodyPr>
          <a:lstStyle/>
          <a:p>
            <a:pPr lvl="0"/>
            <a:endParaRPr lang="en-US" dirty="0"/>
          </a:p>
        </p:txBody>
      </p:sp>
      <p:sp>
        <p:nvSpPr>
          <p:cNvPr id="16" name="Text Placeholder 6">
            <a:extLst>
              <a:ext uri="{FF2B5EF4-FFF2-40B4-BE49-F238E27FC236}">
                <a16:creationId xmlns:a16="http://schemas.microsoft.com/office/drawing/2014/main" id="{D6EC6899-2295-456F-A50C-40692C3BCECC}"/>
              </a:ext>
            </a:extLst>
          </p:cNvPr>
          <p:cNvSpPr>
            <a:spLocks noGrp="1"/>
          </p:cNvSpPr>
          <p:nvPr>
            <p:ph type="body" sz="quarter" idx="15"/>
          </p:nvPr>
        </p:nvSpPr>
        <p:spPr>
          <a:xfrm>
            <a:off x="838198" y="2665513"/>
            <a:ext cx="4191002" cy="1117600"/>
          </a:xfrm>
        </p:spPr>
        <p:txBody>
          <a:bodyPr>
            <a:noAutofit/>
          </a:bodyPr>
          <a:lstStyle/>
          <a:p>
            <a:pPr lvl="0"/>
            <a:endParaRPr lang="en-US" dirty="0"/>
          </a:p>
        </p:txBody>
      </p:sp>
      <p:sp>
        <p:nvSpPr>
          <p:cNvPr id="17" name="Text Placeholder 10">
            <a:extLst>
              <a:ext uri="{FF2B5EF4-FFF2-40B4-BE49-F238E27FC236}">
                <a16:creationId xmlns:a16="http://schemas.microsoft.com/office/drawing/2014/main" id="{1731F56A-F122-43FD-A21C-2186B172919B}"/>
              </a:ext>
            </a:extLst>
          </p:cNvPr>
          <p:cNvSpPr>
            <a:spLocks noGrp="1"/>
          </p:cNvSpPr>
          <p:nvPr>
            <p:ph type="body" sz="quarter" idx="16"/>
          </p:nvPr>
        </p:nvSpPr>
        <p:spPr>
          <a:xfrm>
            <a:off x="5151123" y="2663926"/>
            <a:ext cx="4023358" cy="1119187"/>
          </a:xfrm>
        </p:spPr>
        <p:txBody>
          <a:bodyPr>
            <a:noAutofit/>
          </a:bodyPr>
          <a:lstStyle>
            <a:lvl1pPr marL="0" indent="0">
              <a:buNone/>
              <a:defRPr/>
            </a:lvl1pPr>
          </a:lstStyle>
          <a:p>
            <a:pPr lvl="0"/>
            <a:endParaRPr lang="en-US" dirty="0"/>
          </a:p>
        </p:txBody>
      </p:sp>
      <p:sp>
        <p:nvSpPr>
          <p:cNvPr id="18" name="Text Placeholder 8">
            <a:extLst>
              <a:ext uri="{FF2B5EF4-FFF2-40B4-BE49-F238E27FC236}">
                <a16:creationId xmlns:a16="http://schemas.microsoft.com/office/drawing/2014/main" id="{DFCBF4D2-3395-4AC8-8611-2DF8766D475B}"/>
              </a:ext>
            </a:extLst>
          </p:cNvPr>
          <p:cNvSpPr>
            <a:spLocks noGrp="1"/>
          </p:cNvSpPr>
          <p:nvPr>
            <p:ph type="body" sz="quarter" idx="17"/>
          </p:nvPr>
        </p:nvSpPr>
        <p:spPr>
          <a:xfrm>
            <a:off x="838200" y="3962400"/>
            <a:ext cx="4191000" cy="795338"/>
          </a:xfrm>
        </p:spPr>
        <p:txBody>
          <a:bodyPr>
            <a:noAutofit/>
          </a:bodyPr>
          <a:lstStyle/>
          <a:p>
            <a:pPr lvl="0"/>
            <a:endParaRPr lang="en-US" dirty="0"/>
          </a:p>
        </p:txBody>
      </p:sp>
      <p:sp>
        <p:nvSpPr>
          <p:cNvPr id="19" name="Text Placeholder 12">
            <a:extLst>
              <a:ext uri="{FF2B5EF4-FFF2-40B4-BE49-F238E27FC236}">
                <a16:creationId xmlns:a16="http://schemas.microsoft.com/office/drawing/2014/main" id="{F4E16FF0-6496-4CD7-8C5E-68B8E388042E}"/>
              </a:ext>
            </a:extLst>
          </p:cNvPr>
          <p:cNvSpPr>
            <a:spLocks noGrp="1"/>
          </p:cNvSpPr>
          <p:nvPr>
            <p:ph type="body" sz="quarter" idx="18"/>
          </p:nvPr>
        </p:nvSpPr>
        <p:spPr>
          <a:xfrm>
            <a:off x="5151438" y="3962400"/>
            <a:ext cx="4022725" cy="969963"/>
          </a:xfrm>
        </p:spPr>
        <p:txBody>
          <a:bodyPr>
            <a:noAutofit/>
          </a:bodyPr>
          <a:lstStyle/>
          <a:p>
            <a:pPr lvl="0"/>
            <a:endParaRPr lang="en-US" dirty="0"/>
          </a:p>
        </p:txBody>
      </p:sp>
      <p:sp>
        <p:nvSpPr>
          <p:cNvPr id="3" name="Picture Placeholder 2">
            <a:extLst>
              <a:ext uri="{FF2B5EF4-FFF2-40B4-BE49-F238E27FC236}">
                <a16:creationId xmlns:a16="http://schemas.microsoft.com/office/drawing/2014/main" id="{A7D3D31C-1188-4F61-B19A-3E6BFC0D9833}"/>
              </a:ext>
            </a:extLst>
          </p:cNvPr>
          <p:cNvSpPr>
            <a:spLocks noGrp="1"/>
          </p:cNvSpPr>
          <p:nvPr>
            <p:ph type="pic" sz="quarter" idx="19"/>
          </p:nvPr>
        </p:nvSpPr>
        <p:spPr>
          <a:xfrm>
            <a:off x="9398000" y="2663825"/>
            <a:ext cx="2425700" cy="1119188"/>
          </a:xfrm>
        </p:spPr>
        <p:txBody>
          <a:bodyPr/>
          <a:lstStyle>
            <a:lvl1pPr marL="0" indent="0">
              <a:buNone/>
              <a:defRPr/>
            </a:lvl1pPr>
          </a:lstStyle>
          <a:p>
            <a:endParaRPr lang="en-US" dirty="0"/>
          </a:p>
        </p:txBody>
      </p:sp>
      <p:sp>
        <p:nvSpPr>
          <p:cNvPr id="5" name="Picture Placeholder 4">
            <a:extLst>
              <a:ext uri="{FF2B5EF4-FFF2-40B4-BE49-F238E27FC236}">
                <a16:creationId xmlns:a16="http://schemas.microsoft.com/office/drawing/2014/main" id="{A677B54F-C458-4DFF-ACC8-37CE3916EF76}"/>
              </a:ext>
            </a:extLst>
          </p:cNvPr>
          <p:cNvSpPr>
            <a:spLocks noGrp="1"/>
          </p:cNvSpPr>
          <p:nvPr>
            <p:ph type="pic" sz="quarter" idx="20"/>
          </p:nvPr>
        </p:nvSpPr>
        <p:spPr>
          <a:xfrm>
            <a:off x="9398000" y="3962400"/>
            <a:ext cx="2425700" cy="1231900"/>
          </a:xfrm>
        </p:spPr>
        <p:txBody>
          <a:bodyPr/>
          <a:lstStyle>
            <a:lvl1pPr marL="0" indent="0">
              <a:buNone/>
              <a:defRPr/>
            </a:lvl1pPr>
          </a:lstStyle>
          <a:p>
            <a:endParaRPr lang="en-US"/>
          </a:p>
        </p:txBody>
      </p:sp>
    </p:spTree>
    <p:extLst>
      <p:ext uri="{BB962C8B-B14F-4D97-AF65-F5344CB8AC3E}">
        <p14:creationId xmlns:p14="http://schemas.microsoft.com/office/powerpoint/2010/main" val="217022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2" name="Text Placeholder 5">
            <a:extLst>
              <a:ext uri="{FF2B5EF4-FFF2-40B4-BE49-F238E27FC236}">
                <a16:creationId xmlns:a16="http://schemas.microsoft.com/office/drawing/2014/main" id="{E6079336-E5CB-40BE-BE97-295EA128270A}"/>
              </a:ext>
            </a:extLst>
          </p:cNvPr>
          <p:cNvSpPr>
            <a:spLocks noGrp="1"/>
          </p:cNvSpPr>
          <p:nvPr>
            <p:ph type="body" sz="quarter" idx="12"/>
          </p:nvPr>
        </p:nvSpPr>
        <p:spPr>
          <a:xfrm>
            <a:off x="838200" y="1463040"/>
            <a:ext cx="10515600" cy="637598"/>
          </a:xfrm>
        </p:spPr>
        <p:txBody>
          <a:bodyPr>
            <a:noAutofit/>
          </a:bodyPr>
          <a:lstStyle/>
          <a:p>
            <a:pPr lvl="0"/>
            <a:endParaRPr lang="en-US" dirty="0"/>
          </a:p>
        </p:txBody>
      </p:sp>
      <p:sp>
        <p:nvSpPr>
          <p:cNvPr id="14" name="Title Placeholder 1">
            <a:extLst>
              <a:ext uri="{FF2B5EF4-FFF2-40B4-BE49-F238E27FC236}">
                <a16:creationId xmlns:a16="http://schemas.microsoft.com/office/drawing/2014/main" id="{5FF43538-015F-4A1D-AD99-D3939912638D}"/>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15" name="Text Placeholder 4">
            <a:extLst>
              <a:ext uri="{FF2B5EF4-FFF2-40B4-BE49-F238E27FC236}">
                <a16:creationId xmlns:a16="http://schemas.microsoft.com/office/drawing/2014/main" id="{4689F1A6-9259-40A5-A371-56FD729305CB}"/>
              </a:ext>
            </a:extLst>
          </p:cNvPr>
          <p:cNvSpPr>
            <a:spLocks noGrp="1"/>
          </p:cNvSpPr>
          <p:nvPr>
            <p:ph type="body" sz="quarter" idx="14"/>
          </p:nvPr>
        </p:nvSpPr>
        <p:spPr>
          <a:xfrm>
            <a:off x="838198" y="4932404"/>
            <a:ext cx="4191000" cy="752623"/>
          </a:xfrm>
        </p:spPr>
        <p:txBody>
          <a:bodyPr>
            <a:noAutofit/>
          </a:bodyPr>
          <a:lstStyle/>
          <a:p>
            <a:pPr lvl="0"/>
            <a:endParaRPr lang="en-US" dirty="0"/>
          </a:p>
        </p:txBody>
      </p:sp>
      <p:sp>
        <p:nvSpPr>
          <p:cNvPr id="16" name="Text Placeholder 6">
            <a:extLst>
              <a:ext uri="{FF2B5EF4-FFF2-40B4-BE49-F238E27FC236}">
                <a16:creationId xmlns:a16="http://schemas.microsoft.com/office/drawing/2014/main" id="{D6EC6899-2295-456F-A50C-40692C3BCECC}"/>
              </a:ext>
            </a:extLst>
          </p:cNvPr>
          <p:cNvSpPr>
            <a:spLocks noGrp="1"/>
          </p:cNvSpPr>
          <p:nvPr>
            <p:ph type="body" sz="quarter" idx="15"/>
          </p:nvPr>
        </p:nvSpPr>
        <p:spPr>
          <a:xfrm>
            <a:off x="838198" y="2665513"/>
            <a:ext cx="4191002" cy="1117600"/>
          </a:xfrm>
        </p:spPr>
        <p:txBody>
          <a:bodyPr>
            <a:noAutofit/>
          </a:bodyPr>
          <a:lstStyle/>
          <a:p>
            <a:pPr lvl="0"/>
            <a:endParaRPr lang="en-US" dirty="0"/>
          </a:p>
        </p:txBody>
      </p:sp>
      <p:sp>
        <p:nvSpPr>
          <p:cNvPr id="17" name="Text Placeholder 10">
            <a:extLst>
              <a:ext uri="{FF2B5EF4-FFF2-40B4-BE49-F238E27FC236}">
                <a16:creationId xmlns:a16="http://schemas.microsoft.com/office/drawing/2014/main" id="{1731F56A-F122-43FD-A21C-2186B172919B}"/>
              </a:ext>
            </a:extLst>
          </p:cNvPr>
          <p:cNvSpPr>
            <a:spLocks noGrp="1"/>
          </p:cNvSpPr>
          <p:nvPr>
            <p:ph type="body" sz="quarter" idx="16"/>
          </p:nvPr>
        </p:nvSpPr>
        <p:spPr>
          <a:xfrm>
            <a:off x="5151123" y="2663926"/>
            <a:ext cx="4023358" cy="1119187"/>
          </a:xfrm>
        </p:spPr>
        <p:txBody>
          <a:bodyPr>
            <a:noAutofit/>
          </a:bodyPr>
          <a:lstStyle>
            <a:lvl1pPr marL="0" indent="0">
              <a:buNone/>
              <a:defRPr/>
            </a:lvl1pPr>
          </a:lstStyle>
          <a:p>
            <a:pPr lvl="0"/>
            <a:endParaRPr lang="en-US" dirty="0"/>
          </a:p>
        </p:txBody>
      </p:sp>
      <p:sp>
        <p:nvSpPr>
          <p:cNvPr id="18" name="Text Placeholder 8">
            <a:extLst>
              <a:ext uri="{FF2B5EF4-FFF2-40B4-BE49-F238E27FC236}">
                <a16:creationId xmlns:a16="http://schemas.microsoft.com/office/drawing/2014/main" id="{DFCBF4D2-3395-4AC8-8611-2DF8766D475B}"/>
              </a:ext>
            </a:extLst>
          </p:cNvPr>
          <p:cNvSpPr>
            <a:spLocks noGrp="1"/>
          </p:cNvSpPr>
          <p:nvPr>
            <p:ph type="body" sz="quarter" idx="17"/>
          </p:nvPr>
        </p:nvSpPr>
        <p:spPr>
          <a:xfrm>
            <a:off x="838200" y="3962400"/>
            <a:ext cx="4191000" cy="795338"/>
          </a:xfrm>
        </p:spPr>
        <p:txBody>
          <a:bodyPr>
            <a:noAutofit/>
          </a:bodyPr>
          <a:lstStyle/>
          <a:p>
            <a:pPr lvl="0"/>
            <a:endParaRPr lang="en-US" dirty="0"/>
          </a:p>
        </p:txBody>
      </p:sp>
      <p:sp>
        <p:nvSpPr>
          <p:cNvPr id="19" name="Text Placeholder 12">
            <a:extLst>
              <a:ext uri="{FF2B5EF4-FFF2-40B4-BE49-F238E27FC236}">
                <a16:creationId xmlns:a16="http://schemas.microsoft.com/office/drawing/2014/main" id="{F4E16FF0-6496-4CD7-8C5E-68B8E388042E}"/>
              </a:ext>
            </a:extLst>
          </p:cNvPr>
          <p:cNvSpPr>
            <a:spLocks noGrp="1"/>
          </p:cNvSpPr>
          <p:nvPr>
            <p:ph type="body" sz="quarter" idx="18"/>
          </p:nvPr>
        </p:nvSpPr>
        <p:spPr>
          <a:xfrm>
            <a:off x="5151438" y="3962401"/>
            <a:ext cx="4022725" cy="795338"/>
          </a:xfrm>
        </p:spPr>
        <p:txBody>
          <a:bodyPr>
            <a:noAutofit/>
          </a:bodyPr>
          <a:lstStyle/>
          <a:p>
            <a:pPr lvl="0"/>
            <a:endParaRPr lang="en-US" dirty="0"/>
          </a:p>
        </p:txBody>
      </p:sp>
      <p:sp>
        <p:nvSpPr>
          <p:cNvPr id="3" name="Text Placeholder 2">
            <a:extLst>
              <a:ext uri="{FF2B5EF4-FFF2-40B4-BE49-F238E27FC236}">
                <a16:creationId xmlns:a16="http://schemas.microsoft.com/office/drawing/2014/main" id="{ED6F90AC-E7A5-45E9-985E-CE39C26DB557}"/>
              </a:ext>
            </a:extLst>
          </p:cNvPr>
          <p:cNvSpPr>
            <a:spLocks noGrp="1"/>
          </p:cNvSpPr>
          <p:nvPr>
            <p:ph type="body" sz="quarter" idx="19"/>
          </p:nvPr>
        </p:nvSpPr>
        <p:spPr>
          <a:xfrm>
            <a:off x="9296400" y="2663825"/>
            <a:ext cx="2425700" cy="1119188"/>
          </a:xfrm>
        </p:spPr>
        <p:txBody>
          <a:bodyPr/>
          <a:lstStyle/>
          <a:p>
            <a:pPr lvl="0"/>
            <a:endParaRPr lang="en-US" dirty="0"/>
          </a:p>
        </p:txBody>
      </p:sp>
      <p:sp>
        <p:nvSpPr>
          <p:cNvPr id="5" name="Text Placeholder 4">
            <a:extLst>
              <a:ext uri="{FF2B5EF4-FFF2-40B4-BE49-F238E27FC236}">
                <a16:creationId xmlns:a16="http://schemas.microsoft.com/office/drawing/2014/main" id="{1D5264AE-F891-40A6-8E7D-68CD955369A0}"/>
              </a:ext>
            </a:extLst>
          </p:cNvPr>
          <p:cNvSpPr>
            <a:spLocks noGrp="1"/>
          </p:cNvSpPr>
          <p:nvPr>
            <p:ph type="body" sz="quarter" idx="20"/>
          </p:nvPr>
        </p:nvSpPr>
        <p:spPr>
          <a:xfrm>
            <a:off x="9296400" y="3962400"/>
            <a:ext cx="2425700" cy="795338"/>
          </a:xfrm>
        </p:spPr>
        <p:txBody>
          <a:bodyPr/>
          <a:lstStyle/>
          <a:p>
            <a:pPr lvl="0"/>
            <a:endParaRPr lang="en-US" dirty="0"/>
          </a:p>
        </p:txBody>
      </p:sp>
      <p:sp>
        <p:nvSpPr>
          <p:cNvPr id="7" name="Text Placeholder 6">
            <a:extLst>
              <a:ext uri="{FF2B5EF4-FFF2-40B4-BE49-F238E27FC236}">
                <a16:creationId xmlns:a16="http://schemas.microsoft.com/office/drawing/2014/main" id="{F9904469-379B-43DE-A23E-3E49399C6B20}"/>
              </a:ext>
            </a:extLst>
          </p:cNvPr>
          <p:cNvSpPr>
            <a:spLocks noGrp="1"/>
          </p:cNvSpPr>
          <p:nvPr>
            <p:ph type="body" sz="quarter" idx="21"/>
          </p:nvPr>
        </p:nvSpPr>
        <p:spPr>
          <a:xfrm>
            <a:off x="5151437" y="4932363"/>
            <a:ext cx="4022725" cy="752475"/>
          </a:xfrm>
        </p:spPr>
        <p:txBody>
          <a:bodyPr/>
          <a:lstStyle/>
          <a:p>
            <a:pPr lvl="0"/>
            <a:endParaRPr lang="en-US" dirty="0"/>
          </a:p>
        </p:txBody>
      </p:sp>
      <p:sp>
        <p:nvSpPr>
          <p:cNvPr id="9" name="Text Placeholder 8">
            <a:extLst>
              <a:ext uri="{FF2B5EF4-FFF2-40B4-BE49-F238E27FC236}">
                <a16:creationId xmlns:a16="http://schemas.microsoft.com/office/drawing/2014/main" id="{D90584D3-7B37-48B3-A94E-6D0B28CD31C5}"/>
              </a:ext>
            </a:extLst>
          </p:cNvPr>
          <p:cNvSpPr>
            <a:spLocks noGrp="1"/>
          </p:cNvSpPr>
          <p:nvPr>
            <p:ph type="body" sz="quarter" idx="22"/>
          </p:nvPr>
        </p:nvSpPr>
        <p:spPr>
          <a:xfrm>
            <a:off x="9296400" y="4932363"/>
            <a:ext cx="2425700" cy="795337"/>
          </a:xfrm>
        </p:spPr>
        <p:txBody>
          <a:bodyPr/>
          <a:lstStyle/>
          <a:p>
            <a:pPr lvl="0"/>
            <a:endParaRPr lang="en-US" dirty="0"/>
          </a:p>
        </p:txBody>
      </p:sp>
    </p:spTree>
    <p:extLst>
      <p:ext uri="{BB962C8B-B14F-4D97-AF65-F5344CB8AC3E}">
        <p14:creationId xmlns:p14="http://schemas.microsoft.com/office/powerpoint/2010/main" val="33183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132534-7197-4594-B0E6-D8F937DE394A}"/>
              </a:ext>
            </a:extLst>
          </p:cNvPr>
          <p:cNvSpPr>
            <a:spLocks noGrp="1"/>
          </p:cNvSpPr>
          <p:nvPr>
            <p:ph type="body" sz="quarter" idx="12"/>
          </p:nvPr>
        </p:nvSpPr>
        <p:spPr>
          <a:xfrm>
            <a:off x="838200" y="1463040"/>
            <a:ext cx="10515600" cy="637598"/>
          </a:xfrm>
        </p:spPr>
        <p:txBody>
          <a:bodyPr>
            <a:noAutofit/>
          </a:bodyPr>
          <a:lstStyle/>
          <a:p>
            <a:pPr lvl="0"/>
            <a:endParaRPr lang="en-US" dirty="0"/>
          </a:p>
        </p:txBody>
      </p:sp>
      <p:sp>
        <p:nvSpPr>
          <p:cNvPr id="10" name="Title Placeholder 1">
            <a:extLst>
              <a:ext uri="{FF2B5EF4-FFF2-40B4-BE49-F238E27FC236}">
                <a16:creationId xmlns:a16="http://schemas.microsoft.com/office/drawing/2014/main" id="{922AEDB0-F518-4BE4-9C10-E57E5FF05926}"/>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a16="http://schemas.microsoft.com/office/drawing/2014/main" id="{47A16733-2A98-4F1B-AC1F-5B08435EC256}"/>
              </a:ext>
            </a:extLst>
          </p:cNvPr>
          <p:cNvSpPr>
            <a:spLocks noGrp="1"/>
          </p:cNvSpPr>
          <p:nvPr>
            <p:ph type="body" sz="quarter" idx="14"/>
          </p:nvPr>
        </p:nvSpPr>
        <p:spPr>
          <a:xfrm>
            <a:off x="838200" y="3511550"/>
            <a:ext cx="10515600" cy="1901825"/>
          </a:xfrm>
        </p:spPr>
        <p:txBody>
          <a:bodyPr>
            <a:noAutofit/>
          </a:bodyPr>
          <a:lstStyle/>
          <a:p>
            <a:pPr lvl="0"/>
            <a:endParaRPr lang="en-US" dirty="0"/>
          </a:p>
        </p:txBody>
      </p:sp>
      <p:sp>
        <p:nvSpPr>
          <p:cNvPr id="7" name="Table Placeholder 6">
            <a:extLst>
              <a:ext uri="{FF2B5EF4-FFF2-40B4-BE49-F238E27FC236}">
                <a16:creationId xmlns:a16="http://schemas.microsoft.com/office/drawing/2014/main" id="{252041C4-C0CA-410A-AD83-1776B02261C4}"/>
              </a:ext>
            </a:extLst>
          </p:cNvPr>
          <p:cNvSpPr>
            <a:spLocks noGrp="1"/>
          </p:cNvSpPr>
          <p:nvPr>
            <p:ph type="tbl" sz="quarter" idx="15"/>
          </p:nvPr>
        </p:nvSpPr>
        <p:spPr>
          <a:xfrm>
            <a:off x="838200" y="2638425"/>
            <a:ext cx="10515600" cy="708025"/>
          </a:xfrm>
        </p:spPr>
        <p:txBody>
          <a:bodyPr>
            <a:noAutofit/>
          </a:bodyPr>
          <a:lstStyle/>
          <a:p>
            <a:endParaRPr lang="en-US"/>
          </a:p>
        </p:txBody>
      </p:sp>
    </p:spTree>
    <p:extLst>
      <p:ext uri="{BB962C8B-B14F-4D97-AF65-F5344CB8AC3E}">
        <p14:creationId xmlns:p14="http://schemas.microsoft.com/office/powerpoint/2010/main" val="215355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303D3768-4797-4315-B3BE-E47555E36422}"/>
              </a:ext>
            </a:extLst>
          </p:cNvPr>
          <p:cNvSpPr>
            <a:spLocks noGrp="1"/>
          </p:cNvSpPr>
          <p:nvPr>
            <p:ph type="tbl" sz="quarter" idx="12"/>
          </p:nvPr>
        </p:nvSpPr>
        <p:spPr>
          <a:xfrm>
            <a:off x="838200" y="1463040"/>
            <a:ext cx="10515600" cy="3702050"/>
          </a:xfrm>
        </p:spPr>
        <p:txBody>
          <a:bodyPr>
            <a:noAutofit/>
          </a:bodyPr>
          <a:lstStyle/>
          <a:p>
            <a:endParaRPr lang="en-US"/>
          </a:p>
        </p:txBody>
      </p:sp>
      <p:sp>
        <p:nvSpPr>
          <p:cNvPr id="8" name="Title Placeholder 1">
            <a:extLst>
              <a:ext uri="{FF2B5EF4-FFF2-40B4-BE49-F238E27FC236}">
                <a16:creationId xmlns:a16="http://schemas.microsoft.com/office/drawing/2014/main" id="{03B8FA25-0FFB-4A67-98DD-0539FFCC5461}"/>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255049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571C-2EE6-4BCA-BC9D-DAB077B5FDFE}"/>
              </a:ext>
            </a:extLst>
          </p:cNvPr>
          <p:cNvSpPr>
            <a:spLocks noGrp="1"/>
          </p:cNvSpPr>
          <p:nvPr>
            <p:ph type="title"/>
          </p:nvPr>
        </p:nvSpPr>
        <p:spPr/>
        <p:txBody>
          <a:bodyPr>
            <a:noAutofit/>
          </a:bodyPr>
          <a:lstStyle/>
          <a:p>
            <a:r>
              <a:rPr lang="en-US"/>
              <a:t>Click to edit Master title style</a:t>
            </a:r>
          </a:p>
        </p:txBody>
      </p:sp>
      <p:sp>
        <p:nvSpPr>
          <p:cNvPr id="6" name="Text Placeholder 5">
            <a:extLst>
              <a:ext uri="{FF2B5EF4-FFF2-40B4-BE49-F238E27FC236}">
                <a16:creationId xmlns:a16="http://schemas.microsoft.com/office/drawing/2014/main" id="{47B73989-E7B0-4145-A9EE-90102F3EB7C5}"/>
              </a:ext>
            </a:extLst>
          </p:cNvPr>
          <p:cNvSpPr>
            <a:spLocks noGrp="1"/>
          </p:cNvSpPr>
          <p:nvPr>
            <p:ph type="body" sz="quarter" idx="12"/>
          </p:nvPr>
        </p:nvSpPr>
        <p:spPr>
          <a:xfrm>
            <a:off x="838199" y="1463040"/>
            <a:ext cx="10515601" cy="796668"/>
          </a:xfrm>
        </p:spPr>
        <p:txBody>
          <a:bodyPr>
            <a:noAutofit/>
          </a:bodyPr>
          <a:lstStyle/>
          <a:p>
            <a:pPr lvl="0"/>
            <a:endParaRPr lang="en-US" dirty="0"/>
          </a:p>
        </p:txBody>
      </p:sp>
      <p:sp>
        <p:nvSpPr>
          <p:cNvPr id="8" name="Table Placeholder 7">
            <a:extLst>
              <a:ext uri="{FF2B5EF4-FFF2-40B4-BE49-F238E27FC236}">
                <a16:creationId xmlns:a16="http://schemas.microsoft.com/office/drawing/2014/main" id="{BDDC7081-8999-448E-A439-014AD4748F4B}"/>
              </a:ext>
            </a:extLst>
          </p:cNvPr>
          <p:cNvSpPr>
            <a:spLocks noGrp="1"/>
          </p:cNvSpPr>
          <p:nvPr>
            <p:ph type="tbl" sz="quarter" idx="13"/>
          </p:nvPr>
        </p:nvSpPr>
        <p:spPr>
          <a:xfrm>
            <a:off x="838199" y="2881056"/>
            <a:ext cx="10515601" cy="2870457"/>
          </a:xfrm>
        </p:spPr>
        <p:txBody>
          <a:bodyPr>
            <a:noAutofit/>
          </a:bodyPr>
          <a:lstStyle/>
          <a:p>
            <a:endParaRPr lang="en-US"/>
          </a:p>
        </p:txBody>
      </p:sp>
    </p:spTree>
    <p:extLst>
      <p:ext uri="{BB962C8B-B14F-4D97-AF65-F5344CB8AC3E}">
        <p14:creationId xmlns:p14="http://schemas.microsoft.com/office/powerpoint/2010/main" val="76336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571C-2EE6-4BCA-BC9D-DAB077B5FDFE}"/>
              </a:ext>
            </a:extLst>
          </p:cNvPr>
          <p:cNvSpPr>
            <a:spLocks noGrp="1"/>
          </p:cNvSpPr>
          <p:nvPr>
            <p:ph type="title"/>
          </p:nvPr>
        </p:nvSpPr>
        <p:spPr/>
        <p:txBody>
          <a:bodyPr>
            <a:noAutofit/>
          </a:bodyPr>
          <a:lstStyle/>
          <a:p>
            <a:r>
              <a:rPr lang="en-US"/>
              <a:t>Click to edit Master title style</a:t>
            </a:r>
          </a:p>
        </p:txBody>
      </p:sp>
      <p:sp>
        <p:nvSpPr>
          <p:cNvPr id="6" name="Text Placeholder 5">
            <a:extLst>
              <a:ext uri="{FF2B5EF4-FFF2-40B4-BE49-F238E27FC236}">
                <a16:creationId xmlns:a16="http://schemas.microsoft.com/office/drawing/2014/main" id="{47B73989-E7B0-4145-A9EE-90102F3EB7C5}"/>
              </a:ext>
            </a:extLst>
          </p:cNvPr>
          <p:cNvSpPr>
            <a:spLocks noGrp="1"/>
          </p:cNvSpPr>
          <p:nvPr>
            <p:ph type="body" sz="quarter" idx="12"/>
          </p:nvPr>
        </p:nvSpPr>
        <p:spPr>
          <a:xfrm>
            <a:off x="838199" y="1463040"/>
            <a:ext cx="10515601" cy="796668"/>
          </a:xfrm>
        </p:spPr>
        <p:txBody>
          <a:bodyPr>
            <a:noAutofit/>
          </a:bodyPr>
          <a:lstStyle/>
          <a:p>
            <a:pPr lvl="0"/>
            <a:endParaRPr lang="en-US" dirty="0"/>
          </a:p>
        </p:txBody>
      </p:sp>
      <p:sp>
        <p:nvSpPr>
          <p:cNvPr id="8" name="Table Placeholder 7">
            <a:extLst>
              <a:ext uri="{FF2B5EF4-FFF2-40B4-BE49-F238E27FC236}">
                <a16:creationId xmlns:a16="http://schemas.microsoft.com/office/drawing/2014/main" id="{BDDC7081-8999-448E-A439-014AD4748F4B}"/>
              </a:ext>
            </a:extLst>
          </p:cNvPr>
          <p:cNvSpPr>
            <a:spLocks noGrp="1"/>
          </p:cNvSpPr>
          <p:nvPr>
            <p:ph type="tbl" sz="quarter" idx="13"/>
          </p:nvPr>
        </p:nvSpPr>
        <p:spPr>
          <a:xfrm>
            <a:off x="838199" y="2881057"/>
            <a:ext cx="10515601" cy="796668"/>
          </a:xfrm>
        </p:spPr>
        <p:txBody>
          <a:bodyPr>
            <a:noAutofit/>
          </a:bodyPr>
          <a:lstStyle/>
          <a:p>
            <a:endParaRPr lang="en-US"/>
          </a:p>
        </p:txBody>
      </p:sp>
      <p:sp>
        <p:nvSpPr>
          <p:cNvPr id="7" name="Text Placeholder 6">
            <a:extLst>
              <a:ext uri="{FF2B5EF4-FFF2-40B4-BE49-F238E27FC236}">
                <a16:creationId xmlns:a16="http://schemas.microsoft.com/office/drawing/2014/main" id="{2E99B52B-C3EF-4E10-90AD-3D8995A5BD2F}"/>
              </a:ext>
            </a:extLst>
          </p:cNvPr>
          <p:cNvSpPr>
            <a:spLocks noGrp="1"/>
          </p:cNvSpPr>
          <p:nvPr>
            <p:ph type="body" sz="quarter" idx="14"/>
          </p:nvPr>
        </p:nvSpPr>
        <p:spPr>
          <a:xfrm>
            <a:off x="838200" y="3886200"/>
            <a:ext cx="2880360" cy="1752600"/>
          </a:xfrm>
        </p:spPr>
        <p:txBody>
          <a:bodyPr>
            <a:noAutofit/>
          </a:bodyPr>
          <a:lstStyle/>
          <a:p>
            <a:pPr lvl="0"/>
            <a:endParaRPr lang="en-US" dirty="0"/>
          </a:p>
        </p:txBody>
      </p:sp>
      <p:sp>
        <p:nvSpPr>
          <p:cNvPr id="10" name="Text Placeholder 9">
            <a:extLst>
              <a:ext uri="{FF2B5EF4-FFF2-40B4-BE49-F238E27FC236}">
                <a16:creationId xmlns:a16="http://schemas.microsoft.com/office/drawing/2014/main" id="{0D8C2589-D24F-4A44-8A74-5FA9185404F3}"/>
              </a:ext>
            </a:extLst>
          </p:cNvPr>
          <p:cNvSpPr>
            <a:spLocks noGrp="1"/>
          </p:cNvSpPr>
          <p:nvPr>
            <p:ph type="body" sz="quarter" idx="15"/>
          </p:nvPr>
        </p:nvSpPr>
        <p:spPr>
          <a:xfrm>
            <a:off x="3870960" y="3886200"/>
            <a:ext cx="2880360" cy="1752600"/>
          </a:xfrm>
        </p:spPr>
        <p:txBody>
          <a:bodyPr>
            <a:noAutofit/>
          </a:bodyPr>
          <a:lstStyle/>
          <a:p>
            <a:pPr lvl="0"/>
            <a:endParaRPr lang="en-US" dirty="0"/>
          </a:p>
        </p:txBody>
      </p:sp>
      <p:sp>
        <p:nvSpPr>
          <p:cNvPr id="12" name="Text Placeholder 11">
            <a:extLst>
              <a:ext uri="{FF2B5EF4-FFF2-40B4-BE49-F238E27FC236}">
                <a16:creationId xmlns:a16="http://schemas.microsoft.com/office/drawing/2014/main" id="{37874BD0-1121-49F6-8D82-5A14B1670B53}"/>
              </a:ext>
            </a:extLst>
          </p:cNvPr>
          <p:cNvSpPr>
            <a:spLocks noGrp="1"/>
          </p:cNvSpPr>
          <p:nvPr>
            <p:ph type="body" sz="quarter" idx="16"/>
          </p:nvPr>
        </p:nvSpPr>
        <p:spPr>
          <a:xfrm>
            <a:off x="6904038" y="3886200"/>
            <a:ext cx="4449762" cy="1752600"/>
          </a:xfrm>
        </p:spPr>
        <p:txBody>
          <a:bodyPr>
            <a:noAutofit/>
          </a:bodyPr>
          <a:lstStyle/>
          <a:p>
            <a:pPr lvl="0"/>
            <a:endParaRPr lang="en-US" dirty="0"/>
          </a:p>
        </p:txBody>
      </p:sp>
    </p:spTree>
    <p:extLst>
      <p:ext uri="{BB962C8B-B14F-4D97-AF65-F5344CB8AC3E}">
        <p14:creationId xmlns:p14="http://schemas.microsoft.com/office/powerpoint/2010/main" val="2442512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hasCustomPrompt="1"/>
          </p:nvPr>
        </p:nvSpPr>
        <p:spPr>
          <a:xfrm>
            <a:off x="838200" y="1463040"/>
            <a:ext cx="5181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1463040"/>
            <a:ext cx="5181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121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39788" y="1463040"/>
            <a:ext cx="5157787" cy="739885"/>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839788" y="2298811"/>
            <a:ext cx="5157787" cy="36576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463040"/>
            <a:ext cx="5183188" cy="739886"/>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172200" y="2298811"/>
            <a:ext cx="5183188" cy="36576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838200" y="640080"/>
            <a:ext cx="10515600" cy="727075"/>
          </a:xfrm>
        </p:spPr>
        <p:txBody>
          <a:bodyPr>
            <a:noAutofit/>
          </a:bodyPr>
          <a:lstStyle/>
          <a:p>
            <a:r>
              <a:rPr lang="en-US"/>
              <a:t>Click to edit Master title style</a:t>
            </a:r>
          </a:p>
        </p:txBody>
      </p:sp>
    </p:spTree>
    <p:extLst>
      <p:ext uri="{BB962C8B-B14F-4D97-AF65-F5344CB8AC3E}">
        <p14:creationId xmlns:p14="http://schemas.microsoft.com/office/powerpoint/2010/main" val="1837726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10726310" y="6448508"/>
            <a:ext cx="627490" cy="272967"/>
          </a:xfrm>
          <a:prstGeom prst="rect">
            <a:avLst/>
          </a:prstGeom>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726310" y="6448508"/>
            <a:ext cx="627490" cy="272967"/>
          </a:xfrm>
          <a:prstGeom prst="rect">
            <a:avLst/>
          </a:prstGeom>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hasCustomPrompt="1"/>
          </p:nvPr>
        </p:nvSpPr>
        <p:spPr>
          <a:xfrm>
            <a:off x="838200" y="1463040"/>
            <a:ext cx="10515600" cy="35958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9282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10726310" y="6448508"/>
            <a:ext cx="627490" cy="272967"/>
          </a:xfrm>
          <a:prstGeom prst="rect">
            <a:avLst/>
          </a:prstGeom>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10726310" y="6448508"/>
            <a:ext cx="627490" cy="272967"/>
          </a:xfrm>
          <a:prstGeom prst="rect">
            <a:avLst/>
          </a:prstGeom>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26310" y="6448508"/>
            <a:ext cx="627490" cy="272967"/>
          </a:xfrm>
          <a:prstGeom prst="rect">
            <a:avLst/>
          </a:prstGeom>
        </p:spPr>
        <p:txBody>
          <a:bodyPr/>
          <a:lstStyle/>
          <a:p>
            <a:fld id="{949EBC64-41CB-41B8-B6DF-9B1367312BD4}" type="slidenum">
              <a:rPr lang="en-US" smtClean="0"/>
              <a:t>‹#›</a:t>
            </a:fld>
            <a:endParaRPr lang="en-US"/>
          </a:p>
        </p:txBody>
      </p:sp>
      <p:sp>
        <p:nvSpPr>
          <p:cNvPr id="7" name="Title 1"/>
          <p:cNvSpPr>
            <a:spLocks noGrp="1"/>
          </p:cNvSpPr>
          <p:nvPr>
            <p:ph type="title"/>
          </p:nvPr>
        </p:nvSpPr>
        <p:spPr>
          <a:xfrm>
            <a:off x="838200" y="640080"/>
            <a:ext cx="10515600" cy="727075"/>
          </a:xfrm>
        </p:spPr>
        <p:txBody>
          <a:bodyPr/>
          <a:lstStyle/>
          <a:p>
            <a:r>
              <a:rPr lang="en-US"/>
              <a:t>Click to edit Master title style</a:t>
            </a:r>
          </a:p>
        </p:txBody>
      </p:sp>
    </p:spTree>
    <p:extLst>
      <p:ext uri="{BB962C8B-B14F-4D97-AF65-F5344CB8AC3E}">
        <p14:creationId xmlns:p14="http://schemas.microsoft.com/office/powerpoint/2010/main" val="85052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26310" y="6448508"/>
            <a:ext cx="627490" cy="272967"/>
          </a:xfrm>
          <a:prstGeom prst="rect">
            <a:avLst/>
          </a:prstGeom>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968409"/>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3678147"/>
            <a:ext cx="10515600" cy="228533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7596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4D3D325-AFC7-420E-9B2A-3CD217556ACE}"/>
              </a:ext>
            </a:extLst>
          </p:cNvPr>
          <p:cNvSpPr>
            <a:spLocks noGrp="1"/>
          </p:cNvSpPr>
          <p:nvPr>
            <p:ph type="pic" sz="quarter" idx="12"/>
          </p:nvPr>
        </p:nvSpPr>
        <p:spPr>
          <a:xfrm>
            <a:off x="838200" y="1463040"/>
            <a:ext cx="10515600" cy="3901563"/>
          </a:xfrm>
        </p:spPr>
        <p:txBody>
          <a:bodyPr/>
          <a:lstStyle/>
          <a:p>
            <a:endParaRPr lang="en-US"/>
          </a:p>
        </p:txBody>
      </p:sp>
      <p:sp>
        <p:nvSpPr>
          <p:cNvPr id="7" name="Title Placeholder 1">
            <a:extLst>
              <a:ext uri="{FF2B5EF4-FFF2-40B4-BE49-F238E27FC236}">
                <a16:creationId xmlns:a16="http://schemas.microsoft.com/office/drawing/2014/main" id="{6C6D66A3-8403-4FB3-9983-27AE7C5697F7}"/>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00279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132534-7197-4594-B0E6-D8F937DE394A}"/>
              </a:ext>
            </a:extLst>
          </p:cNvPr>
          <p:cNvSpPr>
            <a:spLocks noGrp="1"/>
          </p:cNvSpPr>
          <p:nvPr>
            <p:ph type="body" sz="quarter" idx="12"/>
          </p:nvPr>
        </p:nvSpPr>
        <p:spPr>
          <a:xfrm>
            <a:off x="838200" y="1463040"/>
            <a:ext cx="10515600" cy="1717675"/>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70D71DF3-4ECB-4006-862E-FC5A432D616B}"/>
              </a:ext>
            </a:extLst>
          </p:cNvPr>
          <p:cNvSpPr>
            <a:spLocks noGrp="1"/>
          </p:cNvSpPr>
          <p:nvPr>
            <p:ph type="pic" sz="quarter" idx="13"/>
          </p:nvPr>
        </p:nvSpPr>
        <p:spPr>
          <a:xfrm>
            <a:off x="838199" y="3798888"/>
            <a:ext cx="10515599" cy="2033587"/>
          </a:xfrm>
        </p:spPr>
        <p:txBody>
          <a:bodyPr/>
          <a:lstStyle/>
          <a:p>
            <a:endParaRPr lang="en-US" dirty="0"/>
          </a:p>
        </p:txBody>
      </p:sp>
      <p:sp>
        <p:nvSpPr>
          <p:cNvPr id="10" name="Title Placeholder 1">
            <a:extLst>
              <a:ext uri="{FF2B5EF4-FFF2-40B4-BE49-F238E27FC236}">
                <a16:creationId xmlns:a16="http://schemas.microsoft.com/office/drawing/2014/main" id="{922AEDB0-F518-4BE4-9C10-E57E5FF05926}"/>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11399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132534-7197-4594-B0E6-D8F937DE394A}"/>
              </a:ext>
            </a:extLst>
          </p:cNvPr>
          <p:cNvSpPr>
            <a:spLocks noGrp="1"/>
          </p:cNvSpPr>
          <p:nvPr>
            <p:ph type="body" sz="quarter" idx="12"/>
          </p:nvPr>
        </p:nvSpPr>
        <p:spPr>
          <a:xfrm>
            <a:off x="838200" y="1463040"/>
            <a:ext cx="3550920" cy="1717675"/>
          </a:xfrm>
        </p:spPr>
        <p:txBody>
          <a:bodyPr>
            <a:noAutofit/>
          </a:bodyPr>
          <a:lstStyle/>
          <a:p>
            <a:pPr lvl="0"/>
            <a:endParaRPr lang="en-US" dirty="0"/>
          </a:p>
        </p:txBody>
      </p:sp>
      <p:sp>
        <p:nvSpPr>
          <p:cNvPr id="8" name="Picture Placeholder 7">
            <a:extLst>
              <a:ext uri="{FF2B5EF4-FFF2-40B4-BE49-F238E27FC236}">
                <a16:creationId xmlns:a16="http://schemas.microsoft.com/office/drawing/2014/main" id="{70D71DF3-4ECB-4006-862E-FC5A432D616B}"/>
              </a:ext>
            </a:extLst>
          </p:cNvPr>
          <p:cNvSpPr>
            <a:spLocks noGrp="1"/>
          </p:cNvSpPr>
          <p:nvPr>
            <p:ph type="pic" sz="quarter" idx="13"/>
          </p:nvPr>
        </p:nvSpPr>
        <p:spPr>
          <a:xfrm>
            <a:off x="838199" y="3798889"/>
            <a:ext cx="2225041" cy="1596072"/>
          </a:xfrm>
        </p:spPr>
        <p:txBody>
          <a:bodyPr/>
          <a:lstStyle/>
          <a:p>
            <a:endParaRPr lang="en-US" dirty="0"/>
          </a:p>
        </p:txBody>
      </p:sp>
      <p:sp>
        <p:nvSpPr>
          <p:cNvPr id="10" name="Title Placeholder 1">
            <a:extLst>
              <a:ext uri="{FF2B5EF4-FFF2-40B4-BE49-F238E27FC236}">
                <a16:creationId xmlns:a16="http://schemas.microsoft.com/office/drawing/2014/main" id="{922AEDB0-F518-4BE4-9C10-E57E5FF05926}"/>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3" name="Picture Placeholder 2">
            <a:extLst>
              <a:ext uri="{FF2B5EF4-FFF2-40B4-BE49-F238E27FC236}">
                <a16:creationId xmlns:a16="http://schemas.microsoft.com/office/drawing/2014/main" id="{6ABFF4F2-B487-4467-B2CE-96BF61BAD43D}"/>
              </a:ext>
            </a:extLst>
          </p:cNvPr>
          <p:cNvSpPr>
            <a:spLocks noGrp="1"/>
          </p:cNvSpPr>
          <p:nvPr>
            <p:ph type="pic" sz="quarter" idx="14"/>
          </p:nvPr>
        </p:nvSpPr>
        <p:spPr>
          <a:xfrm>
            <a:off x="3459163" y="3798888"/>
            <a:ext cx="2636837" cy="1717675"/>
          </a:xfrm>
        </p:spPr>
        <p:txBody>
          <a:bodyPr/>
          <a:lstStyle/>
          <a:p>
            <a:endParaRPr lang="en-US"/>
          </a:p>
        </p:txBody>
      </p:sp>
      <p:sp>
        <p:nvSpPr>
          <p:cNvPr id="7" name="Picture Placeholder 6">
            <a:extLst>
              <a:ext uri="{FF2B5EF4-FFF2-40B4-BE49-F238E27FC236}">
                <a16:creationId xmlns:a16="http://schemas.microsoft.com/office/drawing/2014/main" id="{519A63CC-2952-4935-8B0D-A56D125AEF71}"/>
              </a:ext>
            </a:extLst>
          </p:cNvPr>
          <p:cNvSpPr>
            <a:spLocks noGrp="1"/>
          </p:cNvSpPr>
          <p:nvPr>
            <p:ph type="pic" sz="quarter" idx="15"/>
          </p:nvPr>
        </p:nvSpPr>
        <p:spPr>
          <a:xfrm>
            <a:off x="6324600" y="3798888"/>
            <a:ext cx="2636838" cy="1595437"/>
          </a:xfrm>
        </p:spPr>
        <p:txBody>
          <a:bodyPr/>
          <a:lstStyle/>
          <a:p>
            <a:endParaRPr lang="en-US"/>
          </a:p>
        </p:txBody>
      </p:sp>
      <p:sp>
        <p:nvSpPr>
          <p:cNvPr id="11" name="Text Placeholder 10">
            <a:extLst>
              <a:ext uri="{FF2B5EF4-FFF2-40B4-BE49-F238E27FC236}">
                <a16:creationId xmlns:a16="http://schemas.microsoft.com/office/drawing/2014/main" id="{D26757BF-5E39-47E8-B019-3F6CC1719C52}"/>
              </a:ext>
            </a:extLst>
          </p:cNvPr>
          <p:cNvSpPr>
            <a:spLocks noGrp="1"/>
          </p:cNvSpPr>
          <p:nvPr>
            <p:ph type="body" sz="quarter" idx="16"/>
          </p:nvPr>
        </p:nvSpPr>
        <p:spPr>
          <a:xfrm>
            <a:off x="4617403" y="1463675"/>
            <a:ext cx="2179637" cy="1595437"/>
          </a:xfrm>
        </p:spPr>
        <p:txBody>
          <a:bodyPr/>
          <a:lstStyle/>
          <a:p>
            <a:pPr lvl="0"/>
            <a:endParaRPr lang="en-US" dirty="0"/>
          </a:p>
        </p:txBody>
      </p:sp>
      <p:sp>
        <p:nvSpPr>
          <p:cNvPr id="13" name="Text Placeholder 12">
            <a:extLst>
              <a:ext uri="{FF2B5EF4-FFF2-40B4-BE49-F238E27FC236}">
                <a16:creationId xmlns:a16="http://schemas.microsoft.com/office/drawing/2014/main" id="{7EA70866-B707-4FD1-B41E-DFFFE47F9C77}"/>
              </a:ext>
            </a:extLst>
          </p:cNvPr>
          <p:cNvSpPr>
            <a:spLocks noGrp="1"/>
          </p:cNvSpPr>
          <p:nvPr>
            <p:ph type="body" sz="quarter" idx="17"/>
          </p:nvPr>
        </p:nvSpPr>
        <p:spPr>
          <a:xfrm>
            <a:off x="6964363" y="1463675"/>
            <a:ext cx="4389437" cy="1717675"/>
          </a:xfrm>
        </p:spPr>
        <p:txBody>
          <a:bodyPr/>
          <a:lstStyle/>
          <a:p>
            <a:pPr lvl="0"/>
            <a:endParaRPr lang="en-US" dirty="0"/>
          </a:p>
        </p:txBody>
      </p:sp>
    </p:spTree>
    <p:extLst>
      <p:ext uri="{BB962C8B-B14F-4D97-AF65-F5344CB8AC3E}">
        <p14:creationId xmlns:p14="http://schemas.microsoft.com/office/powerpoint/2010/main" val="313768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132534-7197-4594-B0E6-D8F937DE394A}"/>
              </a:ext>
            </a:extLst>
          </p:cNvPr>
          <p:cNvSpPr>
            <a:spLocks noGrp="1"/>
          </p:cNvSpPr>
          <p:nvPr>
            <p:ph type="body" sz="quarter" idx="12"/>
          </p:nvPr>
        </p:nvSpPr>
        <p:spPr>
          <a:xfrm>
            <a:off x="838200" y="1463040"/>
            <a:ext cx="10515600" cy="637598"/>
          </a:xfrm>
        </p:spPr>
        <p:txBody>
          <a:bodyPr>
            <a:noAutofit/>
          </a:bodyPr>
          <a:lstStyle/>
          <a:p>
            <a:pPr lvl="0"/>
            <a:endParaRPr lang="en-US" dirty="0"/>
          </a:p>
        </p:txBody>
      </p:sp>
      <p:sp>
        <p:nvSpPr>
          <p:cNvPr id="8" name="Picture Placeholder 7">
            <a:extLst>
              <a:ext uri="{FF2B5EF4-FFF2-40B4-BE49-F238E27FC236}">
                <a16:creationId xmlns:a16="http://schemas.microsoft.com/office/drawing/2014/main" id="{70D71DF3-4ECB-4006-862E-FC5A432D616B}"/>
              </a:ext>
            </a:extLst>
          </p:cNvPr>
          <p:cNvSpPr>
            <a:spLocks noGrp="1"/>
          </p:cNvSpPr>
          <p:nvPr>
            <p:ph type="pic" sz="quarter" idx="13"/>
          </p:nvPr>
        </p:nvSpPr>
        <p:spPr>
          <a:xfrm>
            <a:off x="838200" y="2748687"/>
            <a:ext cx="10515599" cy="637599"/>
          </a:xfrm>
        </p:spPr>
        <p:txBody>
          <a:bodyPr>
            <a:noAutofit/>
          </a:bodyPr>
          <a:lstStyle/>
          <a:p>
            <a:endParaRPr lang="en-US" dirty="0"/>
          </a:p>
        </p:txBody>
      </p:sp>
      <p:sp>
        <p:nvSpPr>
          <p:cNvPr id="10" name="Title Placeholder 1">
            <a:extLst>
              <a:ext uri="{FF2B5EF4-FFF2-40B4-BE49-F238E27FC236}">
                <a16:creationId xmlns:a16="http://schemas.microsoft.com/office/drawing/2014/main" id="{922AEDB0-F518-4BE4-9C10-E57E5FF05926}"/>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a16="http://schemas.microsoft.com/office/drawing/2014/main" id="{47A16733-2A98-4F1B-AC1F-5B08435EC256}"/>
              </a:ext>
            </a:extLst>
          </p:cNvPr>
          <p:cNvSpPr>
            <a:spLocks noGrp="1"/>
          </p:cNvSpPr>
          <p:nvPr>
            <p:ph type="body" sz="quarter" idx="14"/>
          </p:nvPr>
        </p:nvSpPr>
        <p:spPr>
          <a:xfrm>
            <a:off x="838200" y="3511550"/>
            <a:ext cx="10515600" cy="1901825"/>
          </a:xfrm>
        </p:spPr>
        <p:txBody>
          <a:bodyPr>
            <a:noAutofit/>
          </a:bodyPr>
          <a:lstStyle/>
          <a:p>
            <a:pPr lvl="0"/>
            <a:endParaRPr lang="en-US" dirty="0"/>
          </a:p>
        </p:txBody>
      </p:sp>
    </p:spTree>
    <p:extLst>
      <p:ext uri="{BB962C8B-B14F-4D97-AF65-F5344CB8AC3E}">
        <p14:creationId xmlns:p14="http://schemas.microsoft.com/office/powerpoint/2010/main" val="14914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132534-7197-4594-B0E6-D8F937DE394A}"/>
              </a:ext>
            </a:extLst>
          </p:cNvPr>
          <p:cNvSpPr>
            <a:spLocks noGrp="1"/>
          </p:cNvSpPr>
          <p:nvPr>
            <p:ph type="body" sz="quarter" idx="12"/>
          </p:nvPr>
        </p:nvSpPr>
        <p:spPr>
          <a:xfrm>
            <a:off x="838200" y="1463040"/>
            <a:ext cx="10515600" cy="637598"/>
          </a:xfrm>
        </p:spPr>
        <p:txBody>
          <a:bodyPr>
            <a:noAutofit/>
          </a:bodyPr>
          <a:lstStyle/>
          <a:p>
            <a:pPr lvl="0"/>
            <a:endParaRPr lang="en-US" dirty="0"/>
          </a:p>
        </p:txBody>
      </p:sp>
      <p:sp>
        <p:nvSpPr>
          <p:cNvPr id="8" name="Picture Placeholder 7">
            <a:extLst>
              <a:ext uri="{FF2B5EF4-FFF2-40B4-BE49-F238E27FC236}">
                <a16:creationId xmlns:a16="http://schemas.microsoft.com/office/drawing/2014/main" id="{70D71DF3-4ECB-4006-862E-FC5A432D616B}"/>
              </a:ext>
            </a:extLst>
          </p:cNvPr>
          <p:cNvSpPr>
            <a:spLocks noGrp="1"/>
          </p:cNvSpPr>
          <p:nvPr>
            <p:ph type="pic" sz="quarter" idx="13"/>
          </p:nvPr>
        </p:nvSpPr>
        <p:spPr>
          <a:xfrm>
            <a:off x="838198" y="3993427"/>
            <a:ext cx="10515599" cy="637599"/>
          </a:xfrm>
        </p:spPr>
        <p:txBody>
          <a:bodyPr>
            <a:noAutofit/>
          </a:bodyPr>
          <a:lstStyle/>
          <a:p>
            <a:endParaRPr lang="en-US" dirty="0"/>
          </a:p>
        </p:txBody>
      </p:sp>
      <p:sp>
        <p:nvSpPr>
          <p:cNvPr id="10" name="Title Placeholder 1">
            <a:extLst>
              <a:ext uri="{FF2B5EF4-FFF2-40B4-BE49-F238E27FC236}">
                <a16:creationId xmlns:a16="http://schemas.microsoft.com/office/drawing/2014/main" id="{922AEDB0-F518-4BE4-9C10-E57E5FF05926}"/>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a16="http://schemas.microsoft.com/office/drawing/2014/main" id="{47A16733-2A98-4F1B-AC1F-5B08435EC256}"/>
              </a:ext>
            </a:extLst>
          </p:cNvPr>
          <p:cNvSpPr>
            <a:spLocks noGrp="1"/>
          </p:cNvSpPr>
          <p:nvPr>
            <p:ph type="body" sz="quarter" idx="14"/>
          </p:nvPr>
        </p:nvSpPr>
        <p:spPr>
          <a:xfrm>
            <a:off x="838198" y="4932404"/>
            <a:ext cx="10515600" cy="752623"/>
          </a:xfrm>
        </p:spPr>
        <p:txBody>
          <a:bodyPr>
            <a:noAutofit/>
          </a:bodyPr>
          <a:lstStyle/>
          <a:p>
            <a:pPr lvl="0"/>
            <a:endParaRPr lang="en-US" dirty="0"/>
          </a:p>
        </p:txBody>
      </p:sp>
      <p:sp>
        <p:nvSpPr>
          <p:cNvPr id="7" name="Text Placeholder 6">
            <a:extLst>
              <a:ext uri="{FF2B5EF4-FFF2-40B4-BE49-F238E27FC236}">
                <a16:creationId xmlns:a16="http://schemas.microsoft.com/office/drawing/2014/main" id="{4A894A42-6EB7-4213-8769-A0C38DB07C4F}"/>
              </a:ext>
            </a:extLst>
          </p:cNvPr>
          <p:cNvSpPr>
            <a:spLocks noGrp="1"/>
          </p:cNvSpPr>
          <p:nvPr>
            <p:ph type="body" sz="quarter" idx="15"/>
          </p:nvPr>
        </p:nvSpPr>
        <p:spPr>
          <a:xfrm>
            <a:off x="838198" y="2665513"/>
            <a:ext cx="4191002" cy="1117600"/>
          </a:xfrm>
        </p:spPr>
        <p:txBody>
          <a:bodyPr>
            <a:noAutofit/>
          </a:bodyPr>
          <a:lstStyle/>
          <a:p>
            <a:pPr lvl="0"/>
            <a:endParaRPr lang="en-US" dirty="0"/>
          </a:p>
        </p:txBody>
      </p:sp>
      <p:sp>
        <p:nvSpPr>
          <p:cNvPr id="11" name="Text Placeholder 10">
            <a:extLst>
              <a:ext uri="{FF2B5EF4-FFF2-40B4-BE49-F238E27FC236}">
                <a16:creationId xmlns:a16="http://schemas.microsoft.com/office/drawing/2014/main" id="{F701777A-2749-489A-971A-49ECC8DE1815}"/>
              </a:ext>
            </a:extLst>
          </p:cNvPr>
          <p:cNvSpPr>
            <a:spLocks noGrp="1"/>
          </p:cNvSpPr>
          <p:nvPr>
            <p:ph type="body" sz="quarter" idx="16"/>
          </p:nvPr>
        </p:nvSpPr>
        <p:spPr>
          <a:xfrm>
            <a:off x="5151123" y="2663926"/>
            <a:ext cx="4023358" cy="1119187"/>
          </a:xfrm>
        </p:spPr>
        <p:txBody>
          <a:bodyPr>
            <a:noAutofit/>
          </a:bodyPr>
          <a:lstStyle>
            <a:lvl1pPr marL="0" indent="0">
              <a:buNone/>
              <a:defRPr/>
            </a:lvl1pPr>
          </a:lstStyle>
          <a:p>
            <a:pPr lvl="0"/>
            <a:endParaRPr lang="en-US" dirty="0"/>
          </a:p>
        </p:txBody>
      </p:sp>
    </p:spTree>
    <p:extLst>
      <p:ext uri="{BB962C8B-B14F-4D97-AF65-F5344CB8AC3E}">
        <p14:creationId xmlns:p14="http://schemas.microsoft.com/office/powerpoint/2010/main" val="130355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2" name="Text Placeholder 5">
            <a:extLst>
              <a:ext uri="{FF2B5EF4-FFF2-40B4-BE49-F238E27FC236}">
                <a16:creationId xmlns:a16="http://schemas.microsoft.com/office/drawing/2014/main" id="{E6079336-E5CB-40BE-BE97-295EA128270A}"/>
              </a:ext>
            </a:extLst>
          </p:cNvPr>
          <p:cNvSpPr>
            <a:spLocks noGrp="1"/>
          </p:cNvSpPr>
          <p:nvPr>
            <p:ph type="body" sz="quarter" idx="12"/>
          </p:nvPr>
        </p:nvSpPr>
        <p:spPr>
          <a:xfrm>
            <a:off x="838200" y="1463040"/>
            <a:ext cx="10515600" cy="637598"/>
          </a:xfrm>
        </p:spPr>
        <p:txBody>
          <a:bodyPr>
            <a:noAutofit/>
          </a:bodyPr>
          <a:lstStyle/>
          <a:p>
            <a:pPr lvl="0"/>
            <a:endParaRPr lang="en-US" dirty="0"/>
          </a:p>
        </p:txBody>
      </p:sp>
      <p:sp>
        <p:nvSpPr>
          <p:cNvPr id="14" name="Title Placeholder 1">
            <a:extLst>
              <a:ext uri="{FF2B5EF4-FFF2-40B4-BE49-F238E27FC236}">
                <a16:creationId xmlns:a16="http://schemas.microsoft.com/office/drawing/2014/main" id="{5FF43538-015F-4A1D-AD99-D3939912638D}"/>
              </a:ext>
            </a:extLst>
          </p:cNvPr>
          <p:cNvSpPr>
            <a:spLocks noGrp="1"/>
          </p:cNvSpPr>
          <p:nvPr>
            <p:ph type="title"/>
          </p:nvPr>
        </p:nvSpPr>
        <p:spPr>
          <a:xfrm>
            <a:off x="838200" y="640080"/>
            <a:ext cx="10515600" cy="731520"/>
          </a:xfrm>
          <a:prstGeom prst="rect">
            <a:avLst/>
          </a:prstGeom>
        </p:spPr>
        <p:txBody>
          <a:bodyPr vert="horz" lIns="91440" tIns="45720" rIns="91440" bIns="45720" rtlCol="0" anchor="ctr">
            <a:noAutofit/>
          </a:bodyPr>
          <a:lstStyle/>
          <a:p>
            <a:r>
              <a:rPr lang="en-US" dirty="0"/>
              <a:t>Click to edit Master title style</a:t>
            </a:r>
          </a:p>
        </p:txBody>
      </p:sp>
      <p:sp>
        <p:nvSpPr>
          <p:cNvPr id="15" name="Text Placeholder 4">
            <a:extLst>
              <a:ext uri="{FF2B5EF4-FFF2-40B4-BE49-F238E27FC236}">
                <a16:creationId xmlns:a16="http://schemas.microsoft.com/office/drawing/2014/main" id="{4689F1A6-9259-40A5-A371-56FD729305CB}"/>
              </a:ext>
            </a:extLst>
          </p:cNvPr>
          <p:cNvSpPr>
            <a:spLocks noGrp="1"/>
          </p:cNvSpPr>
          <p:nvPr>
            <p:ph type="body" sz="quarter" idx="14"/>
          </p:nvPr>
        </p:nvSpPr>
        <p:spPr>
          <a:xfrm>
            <a:off x="838198" y="4932404"/>
            <a:ext cx="10515600" cy="752623"/>
          </a:xfrm>
        </p:spPr>
        <p:txBody>
          <a:bodyPr>
            <a:noAutofit/>
          </a:bodyPr>
          <a:lstStyle/>
          <a:p>
            <a:pPr lvl="0"/>
            <a:endParaRPr lang="en-US" dirty="0"/>
          </a:p>
        </p:txBody>
      </p:sp>
      <p:sp>
        <p:nvSpPr>
          <p:cNvPr id="16" name="Text Placeholder 6">
            <a:extLst>
              <a:ext uri="{FF2B5EF4-FFF2-40B4-BE49-F238E27FC236}">
                <a16:creationId xmlns:a16="http://schemas.microsoft.com/office/drawing/2014/main" id="{D6EC6899-2295-456F-A50C-40692C3BCECC}"/>
              </a:ext>
            </a:extLst>
          </p:cNvPr>
          <p:cNvSpPr>
            <a:spLocks noGrp="1"/>
          </p:cNvSpPr>
          <p:nvPr>
            <p:ph type="body" sz="quarter" idx="15"/>
          </p:nvPr>
        </p:nvSpPr>
        <p:spPr>
          <a:xfrm>
            <a:off x="838198" y="2665513"/>
            <a:ext cx="4191002" cy="1117600"/>
          </a:xfrm>
        </p:spPr>
        <p:txBody>
          <a:bodyPr>
            <a:noAutofit/>
          </a:bodyPr>
          <a:lstStyle/>
          <a:p>
            <a:pPr lvl="0"/>
            <a:endParaRPr lang="en-US" dirty="0"/>
          </a:p>
        </p:txBody>
      </p:sp>
      <p:sp>
        <p:nvSpPr>
          <p:cNvPr id="17" name="Text Placeholder 10">
            <a:extLst>
              <a:ext uri="{FF2B5EF4-FFF2-40B4-BE49-F238E27FC236}">
                <a16:creationId xmlns:a16="http://schemas.microsoft.com/office/drawing/2014/main" id="{1731F56A-F122-43FD-A21C-2186B172919B}"/>
              </a:ext>
            </a:extLst>
          </p:cNvPr>
          <p:cNvSpPr>
            <a:spLocks noGrp="1"/>
          </p:cNvSpPr>
          <p:nvPr>
            <p:ph type="body" sz="quarter" idx="16"/>
          </p:nvPr>
        </p:nvSpPr>
        <p:spPr>
          <a:xfrm>
            <a:off x="5151123" y="2663926"/>
            <a:ext cx="4023358" cy="1119187"/>
          </a:xfrm>
        </p:spPr>
        <p:txBody>
          <a:bodyPr>
            <a:noAutofit/>
          </a:bodyPr>
          <a:lstStyle>
            <a:lvl1pPr marL="0" indent="0">
              <a:buNone/>
              <a:defRPr/>
            </a:lvl1pPr>
          </a:lstStyle>
          <a:p>
            <a:pPr lvl="0"/>
            <a:endParaRPr lang="en-US" dirty="0"/>
          </a:p>
        </p:txBody>
      </p:sp>
      <p:sp>
        <p:nvSpPr>
          <p:cNvPr id="18" name="Text Placeholder 8">
            <a:extLst>
              <a:ext uri="{FF2B5EF4-FFF2-40B4-BE49-F238E27FC236}">
                <a16:creationId xmlns:a16="http://schemas.microsoft.com/office/drawing/2014/main" id="{DFCBF4D2-3395-4AC8-8611-2DF8766D475B}"/>
              </a:ext>
            </a:extLst>
          </p:cNvPr>
          <p:cNvSpPr>
            <a:spLocks noGrp="1"/>
          </p:cNvSpPr>
          <p:nvPr>
            <p:ph type="body" sz="quarter" idx="17"/>
          </p:nvPr>
        </p:nvSpPr>
        <p:spPr>
          <a:xfrm>
            <a:off x="838200" y="3962400"/>
            <a:ext cx="4191000" cy="795338"/>
          </a:xfrm>
        </p:spPr>
        <p:txBody>
          <a:bodyPr>
            <a:noAutofit/>
          </a:bodyPr>
          <a:lstStyle/>
          <a:p>
            <a:pPr lvl="0"/>
            <a:endParaRPr lang="en-US" dirty="0"/>
          </a:p>
        </p:txBody>
      </p:sp>
      <p:sp>
        <p:nvSpPr>
          <p:cNvPr id="19" name="Text Placeholder 12">
            <a:extLst>
              <a:ext uri="{FF2B5EF4-FFF2-40B4-BE49-F238E27FC236}">
                <a16:creationId xmlns:a16="http://schemas.microsoft.com/office/drawing/2014/main" id="{F4E16FF0-6496-4CD7-8C5E-68B8E388042E}"/>
              </a:ext>
            </a:extLst>
          </p:cNvPr>
          <p:cNvSpPr>
            <a:spLocks noGrp="1"/>
          </p:cNvSpPr>
          <p:nvPr>
            <p:ph type="body" sz="quarter" idx="18"/>
          </p:nvPr>
        </p:nvSpPr>
        <p:spPr>
          <a:xfrm>
            <a:off x="5151438" y="3962400"/>
            <a:ext cx="4022725" cy="969963"/>
          </a:xfrm>
        </p:spPr>
        <p:txBody>
          <a:bodyPr>
            <a:noAutofit/>
          </a:bodyPr>
          <a:lstStyle/>
          <a:p>
            <a:pPr lvl="0"/>
            <a:endParaRPr lang="en-US" dirty="0"/>
          </a:p>
        </p:txBody>
      </p:sp>
    </p:spTree>
    <p:extLst>
      <p:ext uri="{BB962C8B-B14F-4D97-AF65-F5344CB8AC3E}">
        <p14:creationId xmlns:p14="http://schemas.microsoft.com/office/powerpoint/2010/main" val="298739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a:spLocks noChangeArrowheads="1"/>
          </p:cNvSpPr>
          <p:nvPr userDrawn="1"/>
        </p:nvSpPr>
        <p:spPr bwMode="auto">
          <a:xfrm>
            <a:off x="838200" y="6448508"/>
            <a:ext cx="1830859" cy="212879"/>
          </a:xfrm>
          <a:prstGeom prst="rect">
            <a:avLst/>
          </a:prstGeom>
          <a:noFill/>
          <a:ln w="12700">
            <a:noFill/>
            <a:miter lim="800000"/>
            <a:headEnd/>
            <a:tailEnd/>
          </a:ln>
          <a:effectLst/>
        </p:spPr>
        <p:txBody>
          <a:bodyPr wrap="square" lIns="90488" tIns="44450" rIns="90488" bIns="44450">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algn="l">
              <a:defRPr/>
            </a:pPr>
            <a:r>
              <a:rPr lang="en-US" sz="800" dirty="0">
                <a:solidFill>
                  <a:srgbClr val="000000"/>
                </a:solidFill>
                <a:effectLst/>
                <a:latin typeface="+mj-lt"/>
                <a:cs typeface="Arial" panose="020B0604020202020204" pitchFamily="34" charset="0"/>
              </a:rPr>
              <a:t>© 2019 Cengage. All Rights Reserved.  </a:t>
            </a:r>
          </a:p>
        </p:txBody>
      </p:sp>
      <p:sp>
        <p:nvSpPr>
          <p:cNvPr id="5" name="Rectangle 4"/>
          <p:cNvSpPr/>
          <p:nvPr userDrawn="1"/>
        </p:nvSpPr>
        <p:spPr>
          <a:xfrm>
            <a:off x="0" y="0"/>
            <a:ext cx="12192000" cy="464388"/>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64388"/>
            <a:ext cx="12192000" cy="9144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6111241"/>
            <a:ext cx="12192000" cy="137160"/>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248401"/>
            <a:ext cx="12192000" cy="9144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2" r:id="rId5"/>
    <p:sldLayoutId id="2147483672" r:id="rId6"/>
    <p:sldLayoutId id="2147483664" r:id="rId7"/>
    <p:sldLayoutId id="2147483665" r:id="rId8"/>
    <p:sldLayoutId id="2147483666" r:id="rId9"/>
    <p:sldLayoutId id="2147483673" r:id="rId10"/>
    <p:sldLayoutId id="2147483671" r:id="rId11"/>
    <p:sldLayoutId id="2147483667" r:id="rId12"/>
    <p:sldLayoutId id="2147483668" r:id="rId13"/>
    <p:sldLayoutId id="2147483669" r:id="rId14"/>
    <p:sldLayoutId id="2147483670" r:id="rId15"/>
    <p:sldLayoutId id="2147483652" r:id="rId16"/>
    <p:sldLayoutId id="2147483653" r:id="rId17"/>
    <p:sldLayoutId id="2147483654" r:id="rId18"/>
    <p:sldLayoutId id="2147483655" r:id="rId19"/>
    <p:sldLayoutId id="2147483656" r:id="rId20"/>
    <p:sldLayoutId id="2147483657"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49EBC64-41CB-41B8-B6DF-9B1367312B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a:spLocks noChangeArrowheads="1"/>
          </p:cNvSpPr>
          <p:nvPr userDrawn="1"/>
        </p:nvSpPr>
        <p:spPr bwMode="auto">
          <a:xfrm>
            <a:off x="838200" y="6448510"/>
            <a:ext cx="9442837" cy="190438"/>
          </a:xfrm>
          <a:prstGeom prst="rect">
            <a:avLst/>
          </a:prstGeom>
          <a:noFill/>
          <a:ln w="12700">
            <a:noFill/>
            <a:miter lim="800000"/>
            <a:headEnd/>
            <a:tailEnd/>
          </a:ln>
          <a:effectLst/>
        </p:spPr>
        <p:txBody>
          <a:bodyPr wrap="square" lIns="67866" tIns="33338" rIns="67866" bIns="33338">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2019 Cengage. All Rights Reserved</a:t>
            </a:r>
            <a:r>
              <a:rPr kumimoji="0" lang="en-US" sz="6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a:t>
            </a:r>
          </a:p>
        </p:txBody>
      </p:sp>
      <p:sp>
        <p:nvSpPr>
          <p:cNvPr id="8" name="Rectangle 7"/>
          <p:cNvSpPr/>
          <p:nvPr userDrawn="1"/>
        </p:nvSpPr>
        <p:spPr>
          <a:xfrm>
            <a:off x="0" y="0"/>
            <a:ext cx="12192000" cy="464388"/>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0" y="464388"/>
            <a:ext cx="12192000" cy="9144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6111241"/>
            <a:ext cx="12192000" cy="137160"/>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6248401"/>
            <a:ext cx="12192000" cy="9144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533C622-4667-4B35-8935-249647502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45556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49EBC64-41CB-41B8-B6DF-9B1367312B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a:spLocks noChangeArrowheads="1"/>
          </p:cNvSpPr>
          <p:nvPr userDrawn="1"/>
        </p:nvSpPr>
        <p:spPr bwMode="auto">
          <a:xfrm>
            <a:off x="838200" y="6448510"/>
            <a:ext cx="9442837" cy="190438"/>
          </a:xfrm>
          <a:prstGeom prst="rect">
            <a:avLst/>
          </a:prstGeom>
          <a:noFill/>
          <a:ln w="12700">
            <a:noFill/>
            <a:miter lim="800000"/>
            <a:headEnd/>
            <a:tailEnd/>
          </a:ln>
          <a:effectLst/>
        </p:spPr>
        <p:txBody>
          <a:bodyPr wrap="square" lIns="67866" tIns="33338" rIns="67866" bIns="33338">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2019 Cengage. All Rights Reserved</a:t>
            </a:r>
            <a:r>
              <a:rPr kumimoji="0" lang="en-US" sz="6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a:t>
            </a:r>
          </a:p>
        </p:txBody>
      </p:sp>
      <p:sp>
        <p:nvSpPr>
          <p:cNvPr id="8" name="Rectangle 7"/>
          <p:cNvSpPr/>
          <p:nvPr userDrawn="1"/>
        </p:nvSpPr>
        <p:spPr>
          <a:xfrm>
            <a:off x="0" y="0"/>
            <a:ext cx="12192000" cy="464388"/>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0" y="464388"/>
            <a:ext cx="12192000" cy="9144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6111241"/>
            <a:ext cx="12192000" cy="137160"/>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6248401"/>
            <a:ext cx="12192000" cy="9144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533C622-4667-4B35-8935-249647502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914134"/>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2.xml"/><Relationship Id="rId7" Type="http://schemas.openxmlformats.org/officeDocument/2006/relationships/image" Target="../media/image20.wmf"/><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9.wmf"/><Relationship Id="rId4" Type="http://schemas.openxmlformats.org/officeDocument/2006/relationships/oleObject" Target="../embeddings/oleObject11.bin"/><Relationship Id="rId9" Type="http://schemas.openxmlformats.org/officeDocument/2006/relationships/image" Target="../media/image21.wmf"/></Relationships>
</file>

<file path=ppt/slides/_rels/slide3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3.xml"/><Relationship Id="rId7" Type="http://schemas.openxmlformats.org/officeDocument/2006/relationships/image" Target="../media/image23.wmf"/><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Predictive Data Mining</a:t>
            </a:r>
          </a:p>
        </p:txBody>
      </p:sp>
      <p:sp>
        <p:nvSpPr>
          <p:cNvPr id="5" name="Subtitle 4"/>
          <p:cNvSpPr>
            <a:spLocks noGrp="1"/>
          </p:cNvSpPr>
          <p:nvPr>
            <p:ph type="subTitle" idx="1"/>
          </p:nvPr>
        </p:nvSpPr>
        <p:spPr/>
        <p:txBody>
          <a:bodyPr/>
          <a:lstStyle/>
          <a:p>
            <a:r>
              <a:rPr lang="en-US" dirty="0"/>
              <a:t>Chapter 9</a:t>
            </a:r>
          </a:p>
        </p:txBody>
      </p:sp>
    </p:spTree>
    <p:extLst>
      <p:ext uri="{BB962C8B-B14F-4D97-AF65-F5344CB8AC3E}">
        <p14:creationId xmlns:p14="http://schemas.microsoft.com/office/powerpoint/2010/main" val="339907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1 of 19)</a:t>
            </a:r>
          </a:p>
        </p:txBody>
      </p:sp>
      <p:sp>
        <p:nvSpPr>
          <p:cNvPr id="3" name="Content Placeholder 2"/>
          <p:cNvSpPr>
            <a:spLocks noGrp="1"/>
          </p:cNvSpPr>
          <p:nvPr>
            <p:ph idx="1"/>
          </p:nvPr>
        </p:nvSpPr>
        <p:spPr>
          <a:prstGeom prst="rect">
            <a:avLst/>
          </a:prstGeom>
          <a:ln>
            <a:noFill/>
          </a:ln>
        </p:spPr>
        <p:txBody>
          <a:bodyPr/>
          <a:lstStyle/>
          <a:p>
            <a:pPr marL="0" indent="0">
              <a:buNone/>
            </a:pPr>
            <a:r>
              <a:rPr lang="en-US" dirty="0"/>
              <a:t>Evaluating the Classification of Categorical Outcomes:</a:t>
            </a:r>
          </a:p>
          <a:p>
            <a:pPr marL="457200"/>
            <a:r>
              <a:rPr lang="en-US" sz="2600" dirty="0"/>
              <a:t>By counting the classification errors on a sufficiently large validation set and/or test set that is representative of the population, we will generate an accurate measure of the model’s classification performance.</a:t>
            </a:r>
          </a:p>
          <a:p>
            <a:pPr marL="457200"/>
            <a:r>
              <a:rPr lang="en-US" sz="2600" dirty="0"/>
              <a:t>Classification</a:t>
            </a:r>
            <a:r>
              <a:rPr lang="en-US" sz="2600" b="1" dirty="0"/>
              <a:t> confusion matrix</a:t>
            </a:r>
            <a:r>
              <a:rPr lang="en-US" sz="2600" dirty="0"/>
              <a:t>: Displays a model’s correct and incorrect classifications.</a:t>
            </a:r>
          </a:p>
          <a:p>
            <a:pPr marL="342900" indent="-342900"/>
            <a:endParaRPr lang="en-US" dirty="0"/>
          </a:p>
          <a:p>
            <a:pPr marL="342900" indent="-342900"/>
            <a:endParaRPr lang="en-US" dirty="0"/>
          </a:p>
          <a:p>
            <a:endParaRPr lang="en-US" dirty="0"/>
          </a:p>
        </p:txBody>
      </p:sp>
    </p:spTree>
    <p:extLst>
      <p:ext uri="{BB962C8B-B14F-4D97-AF65-F5344CB8AC3E}">
        <p14:creationId xmlns:p14="http://schemas.microsoft.com/office/powerpoint/2010/main" val="2020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1"/>
            <a:ext cx="10515600" cy="727075"/>
          </a:xfrm>
          <a:ln>
            <a:noFill/>
          </a:ln>
        </p:spPr>
        <p:txBody>
          <a:bodyPr>
            <a:normAutofit/>
          </a:bodyPr>
          <a:lstStyle/>
          <a:p>
            <a:r>
              <a:rPr lang="en-US" dirty="0"/>
              <a:t>Performance Measures </a:t>
            </a:r>
            <a:r>
              <a:rPr lang="en-US" sz="3600" dirty="0"/>
              <a:t>(Slide 2 of 19)</a:t>
            </a:r>
          </a:p>
        </p:txBody>
      </p:sp>
      <p:sp>
        <p:nvSpPr>
          <p:cNvPr id="3" name="Content Placeholder 2"/>
          <p:cNvSpPr>
            <a:spLocks noGrp="1"/>
          </p:cNvSpPr>
          <p:nvPr>
            <p:ph type="body" sz="quarter" idx="12"/>
          </p:nvPr>
        </p:nvSpPr>
        <p:spPr>
          <a:prstGeom prst="rect">
            <a:avLst/>
          </a:prstGeom>
          <a:ln>
            <a:noFill/>
          </a:ln>
        </p:spPr>
        <p:txBody>
          <a:bodyPr/>
          <a:lstStyle/>
          <a:p>
            <a:pPr marL="0" indent="0">
              <a:buNone/>
            </a:pPr>
            <a:r>
              <a:rPr lang="en-US" dirty="0"/>
              <a:t>Table 9.1: Confusion Matrix</a:t>
            </a:r>
          </a:p>
          <a:p>
            <a:endParaRPr lang="en-US" dirty="0"/>
          </a:p>
        </p:txBody>
      </p:sp>
      <p:pic>
        <p:nvPicPr>
          <p:cNvPr id="13" name="Picture Placeholder 12" descr="The table illustrates a confusion matrix. Actual class is shown in the first column. The first row contains a 0 and the second row contains a 1. Predicted class is shown in the next two columns. Below the 0 column in the first row is n sub 00 = 7,479. In the second row is n sub 10 = 89. Below the 1 column in the first row is n sub 01 = 5,244. In the second row is n sub 11 =146.">
            <a:extLst>
              <a:ext uri="{FF2B5EF4-FFF2-40B4-BE49-F238E27FC236}">
                <a16:creationId xmlns:a16="http://schemas.microsoft.com/office/drawing/2014/main" id="{DAB0CA30-D60F-4856-A222-3E1B4DC4346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11180" t="22880" r="15114" b="11730"/>
          <a:stretch/>
        </p:blipFill>
        <p:spPr>
          <a:xfrm>
            <a:off x="3082522" y="1985475"/>
            <a:ext cx="6026956" cy="1478871"/>
          </a:xfrm>
        </p:spPr>
      </p:pic>
      <p:sp>
        <p:nvSpPr>
          <p:cNvPr id="11" name="Text Placeholder 10">
            <a:extLst>
              <a:ext uri="{FF2B5EF4-FFF2-40B4-BE49-F238E27FC236}">
                <a16:creationId xmlns:a16="http://schemas.microsoft.com/office/drawing/2014/main" id="{B25E209A-37A5-44D8-9263-E5089CB6E7F4}"/>
              </a:ext>
            </a:extLst>
          </p:cNvPr>
          <p:cNvSpPr>
            <a:spLocks noGrp="1"/>
          </p:cNvSpPr>
          <p:nvPr>
            <p:ph type="body" sz="quarter" idx="14"/>
          </p:nvPr>
        </p:nvSpPr>
        <p:spPr>
          <a:xfrm>
            <a:off x="838200" y="3611608"/>
            <a:ext cx="10515600" cy="1901825"/>
          </a:xfrm>
        </p:spPr>
        <p:txBody>
          <a:bodyPr/>
          <a:lstStyle/>
          <a:p>
            <a:pPr marL="457200">
              <a:spcBef>
                <a:spcPts val="1200"/>
              </a:spcBef>
            </a:pPr>
            <a:r>
              <a:rPr lang="en-US" sz="2600" dirty="0"/>
              <a:t>Many measures of classification performance are based on the confusion matrix.</a:t>
            </a:r>
          </a:p>
          <a:p>
            <a:pPr marL="457200">
              <a:spcBef>
                <a:spcPts val="1200"/>
              </a:spcBef>
            </a:pPr>
            <a:r>
              <a:rPr lang="en-US" sz="2600" b="1" dirty="0"/>
              <a:t>Overall error rate:</a:t>
            </a:r>
            <a:r>
              <a:rPr lang="en-US" sz="2600" dirty="0"/>
              <a:t> Percentage of misclassified observations:</a:t>
            </a:r>
          </a:p>
          <a:p>
            <a:endParaRPr lang="en-US" dirty="0"/>
          </a:p>
        </p:txBody>
      </p:sp>
      <p:graphicFrame>
        <p:nvGraphicFramePr>
          <p:cNvPr id="14" name="Object 13">
            <a:extLst>
              <a:ext uri="{FF2B5EF4-FFF2-40B4-BE49-F238E27FC236}">
                <a16:creationId xmlns:a16="http://schemas.microsoft.com/office/drawing/2014/main" id="{1B2BF638-6F79-4F93-B23B-DB69509932AB}"/>
              </a:ext>
            </a:extLst>
          </p:cNvPr>
          <p:cNvGraphicFramePr>
            <a:graphicFrameLocks noChangeAspect="1"/>
          </p:cNvGraphicFramePr>
          <p:nvPr>
            <p:extLst>
              <p:ext uri="{D42A27DB-BD31-4B8C-83A1-F6EECF244321}">
                <p14:modId xmlns:p14="http://schemas.microsoft.com/office/powerpoint/2010/main" val="2839392806"/>
              </p:ext>
            </p:extLst>
          </p:nvPr>
        </p:nvGraphicFramePr>
        <p:xfrm>
          <a:off x="3580064" y="4956284"/>
          <a:ext cx="5031872" cy="877352"/>
        </p:xfrm>
        <a:graphic>
          <a:graphicData uri="http://schemas.openxmlformats.org/presentationml/2006/ole">
            <mc:AlternateContent xmlns:mc="http://schemas.openxmlformats.org/markup-compatibility/2006">
              <mc:Choice xmlns:v="urn:schemas-microsoft-com:vml" Requires="v">
                <p:oleObj spid="_x0000_s57386" name="Equation" r:id="rId5" imgW="2476440" imgH="431640" progId="Equation.DSMT4">
                  <p:embed/>
                </p:oleObj>
              </mc:Choice>
              <mc:Fallback>
                <p:oleObj name="Equation" r:id="rId5" imgW="2476440" imgH="431640" progId="Equation.DSMT4">
                  <p:embed/>
                  <p:pic>
                    <p:nvPicPr>
                      <p:cNvPr id="0" name=""/>
                      <p:cNvPicPr/>
                      <p:nvPr/>
                    </p:nvPicPr>
                    <p:blipFill>
                      <a:blip r:embed="rId6"/>
                      <a:stretch>
                        <a:fillRect/>
                      </a:stretch>
                    </p:blipFill>
                    <p:spPr>
                      <a:xfrm>
                        <a:off x="3580064" y="4956284"/>
                        <a:ext cx="5031872" cy="877352"/>
                      </a:xfrm>
                      <a:prstGeom prst="rect">
                        <a:avLst/>
                      </a:prstGeom>
                    </p:spPr>
                  </p:pic>
                </p:oleObj>
              </mc:Fallback>
            </mc:AlternateContent>
          </a:graphicData>
        </a:graphic>
      </p:graphicFrame>
    </p:spTree>
    <p:extLst>
      <p:ext uri="{BB962C8B-B14F-4D97-AF65-F5344CB8AC3E}">
        <p14:creationId xmlns:p14="http://schemas.microsoft.com/office/powerpoint/2010/main" val="233865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 </a:t>
            </a:r>
            <a:r>
              <a:rPr lang="en-US" sz="3600" dirty="0"/>
              <a:t>(Slide 3 of 19)</a:t>
            </a:r>
          </a:p>
        </p:txBody>
      </p:sp>
      <p:sp>
        <p:nvSpPr>
          <p:cNvPr id="3" name="Content Placeholder 2"/>
          <p:cNvSpPr>
            <a:spLocks noGrp="1"/>
          </p:cNvSpPr>
          <p:nvPr>
            <p:ph idx="1"/>
          </p:nvPr>
        </p:nvSpPr>
        <p:spPr/>
        <p:txBody>
          <a:bodyPr/>
          <a:lstStyle/>
          <a:p>
            <a:pPr marL="0" indent="0">
              <a:buNone/>
            </a:pPr>
            <a:r>
              <a:rPr lang="en-US" dirty="0"/>
              <a:t>Evaluating the Classification of Categorical Outcomes (cont.):</a:t>
            </a:r>
          </a:p>
          <a:p>
            <a:pPr marL="457200"/>
            <a:r>
              <a:rPr lang="en-US" sz="2600" dirty="0"/>
              <a:t>One minus the overall error rate is often referred to as the </a:t>
            </a:r>
            <a:r>
              <a:rPr lang="en-US" sz="2600" b="1" dirty="0"/>
              <a:t>accuracy</a:t>
            </a:r>
            <a:r>
              <a:rPr lang="en-US" sz="2600" dirty="0"/>
              <a:t> of the model.</a:t>
            </a:r>
          </a:p>
          <a:p>
            <a:pPr marL="457200"/>
            <a:r>
              <a:rPr lang="en-US" sz="2600" dirty="0"/>
              <a:t>While overall error rate conveys an aggregate measure of misclassification, it counts as misclassifying an actual Class 0 observation as a Class 1 observation (a </a:t>
            </a:r>
            <a:r>
              <a:rPr lang="en-US" sz="2600" b="1" dirty="0"/>
              <a:t>false positive</a:t>
            </a:r>
            <a:r>
              <a:rPr lang="en-US" sz="2600" dirty="0"/>
              <a:t>) the same as misclassifying an actual Class 1 observation as a Class 0 observation (a </a:t>
            </a:r>
            <a:r>
              <a:rPr lang="en-US" sz="2600" b="1" dirty="0"/>
              <a:t>false negative</a:t>
            </a:r>
            <a:r>
              <a:rPr lang="en-US" sz="2600" dirty="0"/>
              <a:t>).</a:t>
            </a:r>
          </a:p>
        </p:txBody>
      </p:sp>
    </p:spTree>
    <p:extLst>
      <p:ext uri="{BB962C8B-B14F-4D97-AF65-F5344CB8AC3E}">
        <p14:creationId xmlns:p14="http://schemas.microsoft.com/office/powerpoint/2010/main" val="269158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4 of 19)</a:t>
            </a:r>
          </a:p>
        </p:txBody>
      </p:sp>
      <p:sp>
        <p:nvSpPr>
          <p:cNvPr id="3" name="Content Placeholder 2"/>
          <p:cNvSpPr>
            <a:spLocks noGrp="1"/>
          </p:cNvSpPr>
          <p:nvPr>
            <p:ph type="body" sz="quarter" idx="12"/>
          </p:nvPr>
        </p:nvSpPr>
        <p:spPr>
          <a:prstGeom prst="rect">
            <a:avLst/>
          </a:prstGeom>
          <a:ln>
            <a:noFill/>
          </a:ln>
        </p:spPr>
        <p:txBody>
          <a:bodyPr/>
          <a:lstStyle/>
          <a:p>
            <a:pPr marL="0" indent="0">
              <a:buNone/>
            </a:pPr>
            <a:r>
              <a:rPr lang="en-US" dirty="0"/>
              <a:t>Evaluating the Classification of Categorical Outcomes (cont.):</a:t>
            </a:r>
          </a:p>
          <a:p>
            <a:pPr marL="457200"/>
            <a:r>
              <a:rPr lang="en-US" sz="2600" dirty="0"/>
              <a:t>To account for the asymmetric costs in misclassification, we define the error rate with respect to the individual classes:</a:t>
            </a:r>
          </a:p>
          <a:p>
            <a:pPr marL="914400" lvl="1">
              <a:spcBef>
                <a:spcPts val="1200"/>
              </a:spcBef>
            </a:pPr>
            <a:r>
              <a:rPr lang="en-US" sz="2600" b="1" dirty="0"/>
              <a:t>Class 1 error rate </a:t>
            </a:r>
            <a:r>
              <a:rPr lang="en-US" sz="2600" dirty="0"/>
              <a:t>=</a:t>
            </a:r>
          </a:p>
        </p:txBody>
      </p:sp>
      <p:graphicFrame>
        <p:nvGraphicFramePr>
          <p:cNvPr id="12" name="Object 11">
            <a:extLst>
              <a:ext uri="{FF2B5EF4-FFF2-40B4-BE49-F238E27FC236}">
                <a16:creationId xmlns:a16="http://schemas.microsoft.com/office/drawing/2014/main" id="{4264A3F6-3560-4699-B738-1969A40CBC4B}"/>
              </a:ext>
            </a:extLst>
          </p:cNvPr>
          <p:cNvGraphicFramePr>
            <a:graphicFrameLocks noChangeAspect="1"/>
          </p:cNvGraphicFramePr>
          <p:nvPr>
            <p:extLst>
              <p:ext uri="{D42A27DB-BD31-4B8C-83A1-F6EECF244321}">
                <p14:modId xmlns:p14="http://schemas.microsoft.com/office/powerpoint/2010/main" val="2285328706"/>
              </p:ext>
            </p:extLst>
          </p:nvPr>
        </p:nvGraphicFramePr>
        <p:xfrm>
          <a:off x="4543877" y="2715844"/>
          <a:ext cx="991507" cy="783982"/>
        </p:xfrm>
        <a:graphic>
          <a:graphicData uri="http://schemas.openxmlformats.org/presentationml/2006/ole">
            <mc:AlternateContent xmlns:mc="http://schemas.openxmlformats.org/markup-compatibility/2006">
              <mc:Choice xmlns:v="urn:schemas-microsoft-com:vml" Requires="v">
                <p:oleObj spid="_x0000_s58446" name="Equation" r:id="rId4" imgW="545760" imgH="431640" progId="Equation.DSMT4">
                  <p:embed/>
                </p:oleObj>
              </mc:Choice>
              <mc:Fallback>
                <p:oleObj name="Equation" r:id="rId4" imgW="545760" imgH="431640" progId="Equation.DSMT4">
                  <p:embed/>
                  <p:pic>
                    <p:nvPicPr>
                      <p:cNvPr id="0" name=""/>
                      <p:cNvPicPr/>
                      <p:nvPr/>
                    </p:nvPicPr>
                    <p:blipFill>
                      <a:blip r:embed="rId5"/>
                      <a:stretch>
                        <a:fillRect/>
                      </a:stretch>
                    </p:blipFill>
                    <p:spPr>
                      <a:xfrm>
                        <a:off x="4543877" y="2715844"/>
                        <a:ext cx="991507" cy="783982"/>
                      </a:xfrm>
                      <a:prstGeom prst="rect">
                        <a:avLst/>
                      </a:prstGeom>
                    </p:spPr>
                  </p:pic>
                </p:oleObj>
              </mc:Fallback>
            </mc:AlternateContent>
          </a:graphicData>
        </a:graphic>
      </p:graphicFrame>
      <p:sp>
        <p:nvSpPr>
          <p:cNvPr id="6" name="Text Placeholder 5">
            <a:extLst>
              <a:ext uri="{FF2B5EF4-FFF2-40B4-BE49-F238E27FC236}">
                <a16:creationId xmlns:a16="http://schemas.microsoft.com/office/drawing/2014/main" id="{B535F10F-658A-4892-AF74-23C1F5623B7B}"/>
              </a:ext>
            </a:extLst>
          </p:cNvPr>
          <p:cNvSpPr>
            <a:spLocks noGrp="1"/>
          </p:cNvSpPr>
          <p:nvPr>
            <p:ph type="body" sz="quarter" idx="15"/>
          </p:nvPr>
        </p:nvSpPr>
        <p:spPr>
          <a:xfrm>
            <a:off x="838200" y="3748623"/>
            <a:ext cx="10515600" cy="637598"/>
          </a:xfrm>
        </p:spPr>
        <p:txBody>
          <a:bodyPr/>
          <a:lstStyle/>
          <a:p>
            <a:pPr marL="914400" lvl="1"/>
            <a:r>
              <a:rPr lang="en-US" sz="2600" b="1" dirty="0"/>
              <a:t>Class 0 error rate </a:t>
            </a:r>
            <a:r>
              <a:rPr lang="en-US" sz="2600" dirty="0"/>
              <a:t>=</a:t>
            </a:r>
          </a:p>
          <a:p>
            <a:endParaRPr lang="en-US" dirty="0"/>
          </a:p>
        </p:txBody>
      </p:sp>
      <p:graphicFrame>
        <p:nvGraphicFramePr>
          <p:cNvPr id="13" name="Object 12">
            <a:extLst>
              <a:ext uri="{FF2B5EF4-FFF2-40B4-BE49-F238E27FC236}">
                <a16:creationId xmlns:a16="http://schemas.microsoft.com/office/drawing/2014/main" id="{2A9D3821-99E4-40A3-8359-7F2D126F83A4}"/>
              </a:ext>
            </a:extLst>
          </p:cNvPr>
          <p:cNvGraphicFramePr>
            <a:graphicFrameLocks noChangeAspect="1"/>
          </p:cNvGraphicFramePr>
          <p:nvPr>
            <p:extLst>
              <p:ext uri="{D42A27DB-BD31-4B8C-83A1-F6EECF244321}">
                <p14:modId xmlns:p14="http://schemas.microsoft.com/office/powerpoint/2010/main" val="3905639395"/>
              </p:ext>
            </p:extLst>
          </p:nvPr>
        </p:nvGraphicFramePr>
        <p:xfrm>
          <a:off x="4520972" y="3601996"/>
          <a:ext cx="1014412" cy="784225"/>
        </p:xfrm>
        <a:graphic>
          <a:graphicData uri="http://schemas.openxmlformats.org/presentationml/2006/ole">
            <mc:AlternateContent xmlns:mc="http://schemas.openxmlformats.org/markup-compatibility/2006">
              <mc:Choice xmlns:v="urn:schemas-microsoft-com:vml" Requires="v">
                <p:oleObj spid="_x0000_s58447" name="Equation" r:id="rId6" imgW="558720" imgH="431640" progId="Equation.DSMT4">
                  <p:embed/>
                </p:oleObj>
              </mc:Choice>
              <mc:Fallback>
                <p:oleObj name="Equation" r:id="rId6" imgW="558720" imgH="431640" progId="Equation.DSMT4">
                  <p:embed/>
                  <p:pic>
                    <p:nvPicPr>
                      <p:cNvPr id="12" name="Object 11">
                        <a:extLst>
                          <a:ext uri="{FF2B5EF4-FFF2-40B4-BE49-F238E27FC236}">
                            <a16:creationId xmlns:a16="http://schemas.microsoft.com/office/drawing/2014/main" id="{4264A3F6-3560-4699-B738-1969A40CBC4B}"/>
                          </a:ext>
                        </a:extLst>
                      </p:cNvPr>
                      <p:cNvPicPr/>
                      <p:nvPr/>
                    </p:nvPicPr>
                    <p:blipFill>
                      <a:blip r:embed="rId7"/>
                      <a:stretch>
                        <a:fillRect/>
                      </a:stretch>
                    </p:blipFill>
                    <p:spPr>
                      <a:xfrm>
                        <a:off x="4520972" y="3601996"/>
                        <a:ext cx="1014412" cy="784225"/>
                      </a:xfrm>
                      <a:prstGeom prst="rect">
                        <a:avLst/>
                      </a:prstGeom>
                    </p:spPr>
                  </p:pic>
                </p:oleObj>
              </mc:Fallback>
            </mc:AlternateContent>
          </a:graphicData>
        </a:graphic>
      </p:graphicFrame>
      <p:sp>
        <p:nvSpPr>
          <p:cNvPr id="8" name="Text Placeholder 7">
            <a:extLst>
              <a:ext uri="{FF2B5EF4-FFF2-40B4-BE49-F238E27FC236}">
                <a16:creationId xmlns:a16="http://schemas.microsoft.com/office/drawing/2014/main" id="{7CFC5443-3D2F-412C-8036-2D33AA207AC5}"/>
              </a:ext>
            </a:extLst>
          </p:cNvPr>
          <p:cNvSpPr>
            <a:spLocks noGrp="1"/>
          </p:cNvSpPr>
          <p:nvPr>
            <p:ph type="body" sz="quarter" idx="17"/>
          </p:nvPr>
        </p:nvSpPr>
        <p:spPr>
          <a:xfrm>
            <a:off x="838200" y="4599622"/>
            <a:ext cx="10515600" cy="795338"/>
          </a:xfrm>
        </p:spPr>
        <p:txBody>
          <a:bodyPr/>
          <a:lstStyle/>
          <a:p>
            <a:pPr marL="457200"/>
            <a:r>
              <a:rPr lang="en-US" sz="2600" b="1" dirty="0"/>
              <a:t>Cutoff value</a:t>
            </a:r>
            <a:r>
              <a:rPr lang="en-US" sz="2600" dirty="0"/>
              <a:t>:</a:t>
            </a:r>
            <a:r>
              <a:rPr lang="en-US" sz="2600" b="1" dirty="0"/>
              <a:t> </a:t>
            </a:r>
            <a:r>
              <a:rPr lang="en-US" sz="2600" dirty="0"/>
              <a:t>Probability value used to understand the tradeoff between Class 1 error rate and Class 0 error rate.</a:t>
            </a:r>
          </a:p>
          <a:p>
            <a:endParaRPr lang="en-US" sz="2600" dirty="0"/>
          </a:p>
        </p:txBody>
      </p:sp>
    </p:spTree>
    <p:extLst>
      <p:ext uri="{BB962C8B-B14F-4D97-AF65-F5344CB8AC3E}">
        <p14:creationId xmlns:p14="http://schemas.microsoft.com/office/powerpoint/2010/main" val="239016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5 of 19)</a:t>
            </a:r>
            <a:endParaRPr lang="en-US" dirty="0"/>
          </a:p>
        </p:txBody>
      </p:sp>
      <p:sp>
        <p:nvSpPr>
          <p:cNvPr id="3" name="Text Placeholder 2">
            <a:extLst>
              <a:ext uri="{FF2B5EF4-FFF2-40B4-BE49-F238E27FC236}">
                <a16:creationId xmlns:a16="http://schemas.microsoft.com/office/drawing/2014/main" id="{4F376D6F-29F7-41C7-BCE0-374DBF3C745D}"/>
              </a:ext>
            </a:extLst>
          </p:cNvPr>
          <p:cNvSpPr>
            <a:spLocks noGrp="1"/>
          </p:cNvSpPr>
          <p:nvPr>
            <p:ph type="body" sz="quarter" idx="12"/>
          </p:nvPr>
        </p:nvSpPr>
        <p:spPr>
          <a:xfrm>
            <a:off x="838199" y="1463040"/>
            <a:ext cx="3703321" cy="796668"/>
          </a:xfrm>
        </p:spPr>
        <p:txBody>
          <a:bodyPr/>
          <a:lstStyle/>
          <a:p>
            <a:pPr marL="0" indent="0">
              <a:buNone/>
            </a:pPr>
            <a:r>
              <a:rPr lang="en-US" dirty="0"/>
              <a:t>Table 9.2: Classification Probabilities</a:t>
            </a:r>
          </a:p>
        </p:txBody>
      </p:sp>
      <p:graphicFrame>
        <p:nvGraphicFramePr>
          <p:cNvPr id="8" name="Table Placeholder 7">
            <a:extLst>
              <a:ext uri="{FF2B5EF4-FFF2-40B4-BE49-F238E27FC236}">
                <a16:creationId xmlns:a16="http://schemas.microsoft.com/office/drawing/2014/main" id="{408B00EB-0CE9-4AE5-9B9D-34CC8DFA2383}"/>
              </a:ext>
            </a:extLst>
          </p:cNvPr>
          <p:cNvGraphicFramePr>
            <a:graphicFrameLocks noGrp="1"/>
          </p:cNvGraphicFramePr>
          <p:nvPr>
            <p:ph type="tbl" sz="quarter" idx="13"/>
            <p:extLst>
              <p:ext uri="{D42A27DB-BD31-4B8C-83A1-F6EECF244321}">
                <p14:modId xmlns:p14="http://schemas.microsoft.com/office/powerpoint/2010/main" val="1528219433"/>
              </p:ext>
            </p:extLst>
          </p:nvPr>
        </p:nvGraphicFramePr>
        <p:xfrm>
          <a:off x="5516880" y="1463040"/>
          <a:ext cx="5836920" cy="4282377"/>
        </p:xfrm>
        <a:graphic>
          <a:graphicData uri="http://schemas.openxmlformats.org/drawingml/2006/table">
            <a:tbl>
              <a:tblPr firstRow="1" bandRow="1">
                <a:tableStyleId>{5940675A-B579-460E-94D1-54222C63F5DA}</a:tableStyleId>
              </a:tblPr>
              <a:tblGrid>
                <a:gridCol w="1459230">
                  <a:extLst>
                    <a:ext uri="{9D8B030D-6E8A-4147-A177-3AD203B41FA5}">
                      <a16:colId xmlns:a16="http://schemas.microsoft.com/office/drawing/2014/main" val="204784288"/>
                    </a:ext>
                  </a:extLst>
                </a:gridCol>
                <a:gridCol w="1459230">
                  <a:extLst>
                    <a:ext uri="{9D8B030D-6E8A-4147-A177-3AD203B41FA5}">
                      <a16:colId xmlns:a16="http://schemas.microsoft.com/office/drawing/2014/main" val="2291322279"/>
                    </a:ext>
                  </a:extLst>
                </a:gridCol>
                <a:gridCol w="1459230">
                  <a:extLst>
                    <a:ext uri="{9D8B030D-6E8A-4147-A177-3AD203B41FA5}">
                      <a16:colId xmlns:a16="http://schemas.microsoft.com/office/drawing/2014/main" val="588370855"/>
                    </a:ext>
                  </a:extLst>
                </a:gridCol>
                <a:gridCol w="1459230">
                  <a:extLst>
                    <a:ext uri="{9D8B030D-6E8A-4147-A177-3AD203B41FA5}">
                      <a16:colId xmlns:a16="http://schemas.microsoft.com/office/drawing/2014/main" val="3504409037"/>
                    </a:ext>
                  </a:extLst>
                </a:gridCol>
              </a:tblGrid>
              <a:tr h="370840">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Actual Class</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Probability of Class 1</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Actual Class</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Probability of Class 1</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674137147"/>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1</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1.00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0.66</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0589025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1</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1.00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0.65</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7249485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1.00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1</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0.64</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28961850"/>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1</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1.00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0.62</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99171150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1.00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0.60</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64036752"/>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0.90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0.51</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35496976"/>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1</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0.90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0.49</a:t>
                      </a:r>
                      <a:endParaRPr lang="en-US" sz="18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68432079"/>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0.88</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0.49</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80705989"/>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0.88</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0.46</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00577712"/>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1</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rial" panose="020B0604020202020204" pitchFamily="34" charset="0"/>
                        </a:rPr>
                        <a:t>0.88</a:t>
                      </a:r>
                      <a:endParaRPr lang="en-US" sz="18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rial" panose="020B0604020202020204" pitchFamily="34" charset="0"/>
                        </a:rPr>
                        <a:t>0.46</a:t>
                      </a:r>
                      <a:endParaRPr lang="en-US" sz="1800"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35323375"/>
                  </a:ext>
                </a:extLst>
              </a:tr>
            </a:tbl>
          </a:graphicData>
        </a:graphic>
      </p:graphicFrame>
    </p:spTree>
    <p:extLst>
      <p:ext uri="{BB962C8B-B14F-4D97-AF65-F5344CB8AC3E}">
        <p14:creationId xmlns:p14="http://schemas.microsoft.com/office/powerpoint/2010/main" val="80936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6 of 19)</a:t>
            </a:r>
            <a:endParaRPr lang="en-US" dirty="0"/>
          </a:p>
        </p:txBody>
      </p:sp>
      <p:sp>
        <p:nvSpPr>
          <p:cNvPr id="3" name="Text Placeholder 2">
            <a:extLst>
              <a:ext uri="{FF2B5EF4-FFF2-40B4-BE49-F238E27FC236}">
                <a16:creationId xmlns:a16="http://schemas.microsoft.com/office/drawing/2014/main" id="{4F376D6F-29F7-41C7-BCE0-374DBF3C745D}"/>
              </a:ext>
            </a:extLst>
          </p:cNvPr>
          <p:cNvSpPr>
            <a:spLocks noGrp="1"/>
          </p:cNvSpPr>
          <p:nvPr>
            <p:ph type="body" sz="quarter" idx="12"/>
          </p:nvPr>
        </p:nvSpPr>
        <p:spPr>
          <a:xfrm>
            <a:off x="838199" y="1463040"/>
            <a:ext cx="3703321" cy="796668"/>
          </a:xfrm>
        </p:spPr>
        <p:txBody>
          <a:bodyPr/>
          <a:lstStyle/>
          <a:p>
            <a:pPr marL="0" indent="0">
              <a:buNone/>
            </a:pPr>
            <a:r>
              <a:rPr lang="en-US" dirty="0"/>
              <a:t>Table 9.2: Classification Probabilities (cont.)</a:t>
            </a:r>
          </a:p>
        </p:txBody>
      </p:sp>
      <p:graphicFrame>
        <p:nvGraphicFramePr>
          <p:cNvPr id="8" name="Table Placeholder 7">
            <a:extLst>
              <a:ext uri="{FF2B5EF4-FFF2-40B4-BE49-F238E27FC236}">
                <a16:creationId xmlns:a16="http://schemas.microsoft.com/office/drawing/2014/main" id="{408B00EB-0CE9-4AE5-9B9D-34CC8DFA2383}"/>
              </a:ext>
            </a:extLst>
          </p:cNvPr>
          <p:cNvGraphicFramePr>
            <a:graphicFrameLocks noGrp="1"/>
          </p:cNvGraphicFramePr>
          <p:nvPr>
            <p:ph type="tbl" sz="quarter" idx="13"/>
            <p:extLst>
              <p:ext uri="{D42A27DB-BD31-4B8C-83A1-F6EECF244321}">
                <p14:modId xmlns:p14="http://schemas.microsoft.com/office/powerpoint/2010/main" val="1635154101"/>
              </p:ext>
            </p:extLst>
          </p:nvPr>
        </p:nvGraphicFramePr>
        <p:xfrm>
          <a:off x="5516880" y="1463040"/>
          <a:ext cx="5836920" cy="4282377"/>
        </p:xfrm>
        <a:graphic>
          <a:graphicData uri="http://schemas.openxmlformats.org/drawingml/2006/table">
            <a:tbl>
              <a:tblPr firstRow="1" bandRow="1">
                <a:tableStyleId>{5940675A-B579-460E-94D1-54222C63F5DA}</a:tableStyleId>
              </a:tblPr>
              <a:tblGrid>
                <a:gridCol w="1459230">
                  <a:extLst>
                    <a:ext uri="{9D8B030D-6E8A-4147-A177-3AD203B41FA5}">
                      <a16:colId xmlns:a16="http://schemas.microsoft.com/office/drawing/2014/main" val="204784288"/>
                    </a:ext>
                  </a:extLst>
                </a:gridCol>
                <a:gridCol w="1459230">
                  <a:extLst>
                    <a:ext uri="{9D8B030D-6E8A-4147-A177-3AD203B41FA5}">
                      <a16:colId xmlns:a16="http://schemas.microsoft.com/office/drawing/2014/main" val="2291322279"/>
                    </a:ext>
                  </a:extLst>
                </a:gridCol>
                <a:gridCol w="1459230">
                  <a:extLst>
                    <a:ext uri="{9D8B030D-6E8A-4147-A177-3AD203B41FA5}">
                      <a16:colId xmlns:a16="http://schemas.microsoft.com/office/drawing/2014/main" val="588370855"/>
                    </a:ext>
                  </a:extLst>
                </a:gridCol>
                <a:gridCol w="1459230">
                  <a:extLst>
                    <a:ext uri="{9D8B030D-6E8A-4147-A177-3AD203B41FA5}">
                      <a16:colId xmlns:a16="http://schemas.microsoft.com/office/drawing/2014/main" val="3504409037"/>
                    </a:ext>
                  </a:extLst>
                </a:gridCol>
              </a:tblGrid>
              <a:tr h="370840">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Actual Class</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Probability of Class 1</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Actual Class</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Probability of Class 1</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674137147"/>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0.45</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589025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0.87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0.45</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249485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0.45</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28961850"/>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0.86</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0.44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9171150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0.86</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0.44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4036752"/>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0.86</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0.30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35496976"/>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0.86</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0.28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8432079"/>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0.85</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0.26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80705989"/>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0.24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0577712"/>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0.84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0.22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5323375"/>
                  </a:ext>
                </a:extLst>
              </a:tr>
            </a:tbl>
          </a:graphicData>
        </a:graphic>
      </p:graphicFrame>
    </p:spTree>
    <p:extLst>
      <p:ext uri="{BB962C8B-B14F-4D97-AF65-F5344CB8AC3E}">
        <p14:creationId xmlns:p14="http://schemas.microsoft.com/office/powerpoint/2010/main" val="2926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7 of 19)</a:t>
            </a:r>
            <a:endParaRPr lang="en-US" dirty="0"/>
          </a:p>
        </p:txBody>
      </p:sp>
      <p:sp>
        <p:nvSpPr>
          <p:cNvPr id="3" name="Text Placeholder 2">
            <a:extLst>
              <a:ext uri="{FF2B5EF4-FFF2-40B4-BE49-F238E27FC236}">
                <a16:creationId xmlns:a16="http://schemas.microsoft.com/office/drawing/2014/main" id="{4F376D6F-29F7-41C7-BCE0-374DBF3C745D}"/>
              </a:ext>
            </a:extLst>
          </p:cNvPr>
          <p:cNvSpPr>
            <a:spLocks noGrp="1"/>
          </p:cNvSpPr>
          <p:nvPr>
            <p:ph type="body" sz="quarter" idx="12"/>
          </p:nvPr>
        </p:nvSpPr>
        <p:spPr>
          <a:xfrm>
            <a:off x="838199" y="1463040"/>
            <a:ext cx="3703321" cy="796668"/>
          </a:xfrm>
        </p:spPr>
        <p:txBody>
          <a:bodyPr/>
          <a:lstStyle/>
          <a:p>
            <a:pPr marL="0" indent="0">
              <a:buNone/>
            </a:pPr>
            <a:r>
              <a:rPr lang="en-US" dirty="0"/>
              <a:t>Table 9.2: Classification Probabilities (cont.)</a:t>
            </a:r>
          </a:p>
        </p:txBody>
      </p:sp>
      <p:graphicFrame>
        <p:nvGraphicFramePr>
          <p:cNvPr id="8" name="Table Placeholder 7">
            <a:extLst>
              <a:ext uri="{FF2B5EF4-FFF2-40B4-BE49-F238E27FC236}">
                <a16:creationId xmlns:a16="http://schemas.microsoft.com/office/drawing/2014/main" id="{408B00EB-0CE9-4AE5-9B9D-34CC8DFA2383}"/>
              </a:ext>
            </a:extLst>
          </p:cNvPr>
          <p:cNvGraphicFramePr>
            <a:graphicFrameLocks noGrp="1"/>
          </p:cNvGraphicFramePr>
          <p:nvPr>
            <p:ph type="tbl" sz="quarter" idx="13"/>
            <p:extLst>
              <p:ext uri="{D42A27DB-BD31-4B8C-83A1-F6EECF244321}">
                <p14:modId xmlns:p14="http://schemas.microsoft.com/office/powerpoint/2010/main" val="195604709"/>
              </p:ext>
            </p:extLst>
          </p:nvPr>
        </p:nvGraphicFramePr>
        <p:xfrm>
          <a:off x="5516880" y="1463040"/>
          <a:ext cx="5836920" cy="2428177"/>
        </p:xfrm>
        <a:graphic>
          <a:graphicData uri="http://schemas.openxmlformats.org/drawingml/2006/table">
            <a:tbl>
              <a:tblPr firstRow="1" bandRow="1">
                <a:tableStyleId>{5940675A-B579-460E-94D1-54222C63F5DA}</a:tableStyleId>
              </a:tblPr>
              <a:tblGrid>
                <a:gridCol w="1459230">
                  <a:extLst>
                    <a:ext uri="{9D8B030D-6E8A-4147-A177-3AD203B41FA5}">
                      <a16:colId xmlns:a16="http://schemas.microsoft.com/office/drawing/2014/main" val="204784288"/>
                    </a:ext>
                  </a:extLst>
                </a:gridCol>
                <a:gridCol w="1459230">
                  <a:extLst>
                    <a:ext uri="{9D8B030D-6E8A-4147-A177-3AD203B41FA5}">
                      <a16:colId xmlns:a16="http://schemas.microsoft.com/office/drawing/2014/main" val="2291322279"/>
                    </a:ext>
                  </a:extLst>
                </a:gridCol>
                <a:gridCol w="1459230">
                  <a:extLst>
                    <a:ext uri="{9D8B030D-6E8A-4147-A177-3AD203B41FA5}">
                      <a16:colId xmlns:a16="http://schemas.microsoft.com/office/drawing/2014/main" val="588370855"/>
                    </a:ext>
                  </a:extLst>
                </a:gridCol>
                <a:gridCol w="1459230">
                  <a:extLst>
                    <a:ext uri="{9D8B030D-6E8A-4147-A177-3AD203B41FA5}">
                      <a16:colId xmlns:a16="http://schemas.microsoft.com/office/drawing/2014/main" val="3504409037"/>
                    </a:ext>
                  </a:extLst>
                </a:gridCol>
              </a:tblGrid>
              <a:tr h="370840">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Actual Class</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Probability of Class 1</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Actual Class</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rial" panose="020B0604020202020204" pitchFamily="34" charset="0"/>
                        </a:rPr>
                        <a:t>Probability of Class 1</a:t>
                      </a:r>
                      <a:endParaRPr lang="en-US" sz="1800" b="1"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674137147"/>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0.83</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0.21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589025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0.68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0.04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2494858"/>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0.67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0.04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28961850"/>
                  </a:ext>
                </a:extLst>
              </a:tr>
              <a:tr h="370840">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0.67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0.01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91711508"/>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0.67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0.00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4036752"/>
                  </a:ext>
                </a:extLst>
              </a:tr>
            </a:tbl>
          </a:graphicData>
        </a:graphic>
      </p:graphicFrame>
    </p:spTree>
    <p:extLst>
      <p:ext uri="{BB962C8B-B14F-4D97-AF65-F5344CB8AC3E}">
        <p14:creationId xmlns:p14="http://schemas.microsoft.com/office/powerpoint/2010/main" val="86429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8 of 19)</a:t>
            </a:r>
            <a:endParaRPr lang="en-US" dirty="0"/>
          </a:p>
        </p:txBody>
      </p:sp>
      <p:sp>
        <p:nvSpPr>
          <p:cNvPr id="3" name="Text Placeholder 2">
            <a:extLst>
              <a:ext uri="{FF2B5EF4-FFF2-40B4-BE49-F238E27FC236}">
                <a16:creationId xmlns:a16="http://schemas.microsoft.com/office/drawing/2014/main" id="{1EACDF94-825C-4D38-B57E-8C0BD1E4B173}"/>
              </a:ext>
            </a:extLst>
          </p:cNvPr>
          <p:cNvSpPr>
            <a:spLocks noGrp="1"/>
          </p:cNvSpPr>
          <p:nvPr>
            <p:ph type="body" sz="quarter" idx="12"/>
          </p:nvPr>
        </p:nvSpPr>
        <p:spPr>
          <a:xfrm>
            <a:off x="838200" y="1463040"/>
            <a:ext cx="10515600" cy="1717675"/>
          </a:xfrm>
        </p:spPr>
        <p:txBody>
          <a:bodyPr/>
          <a:lstStyle/>
          <a:p>
            <a:pPr marL="0" indent="0">
              <a:buNone/>
            </a:pPr>
            <a:r>
              <a:rPr lang="en-US" dirty="0"/>
              <a:t>Table 9.3: Confusion Matrices for Various Cutoff Values</a:t>
            </a:r>
          </a:p>
        </p:txBody>
      </p:sp>
      <p:pic>
        <p:nvPicPr>
          <p:cNvPr id="15" name="Picture Placeholder 14" descr="The first table shows the confusion matrix for the cutoff value of 0.75. Actual class is shown in the first column. The first row contains a 0 and the second row contains a 1. Predicted class is shown in the next column, subdivided into column 0 and column 1. Below column 0 in the first row is n sub 00 = 24. In the second row is n sub 10 = 5. Below column 1 in the first row is n sub 01 = 15. In the second row is n sub 11 = 6. In the second table for the cutoff value of 0.75, there are four columns. In the first column, actual class is shown for 0 in the first row, 1 in the second row, and overall in the third row. The number of cases is shown in the second column. The first row is n sub 00 + n sub 01 = 39. The second row is n sub 10 + n sub 11 = 11. The third row is n sub 00 + n sub 01 + n sub 10 + n sub 11 = 50. The number of errors is shown in the third column. The first row is n sub 01 = 15. The second row is n sub 10 = 5. The third row is n sub 01 + n sub 10 = 20. The error rate as a percentage is shown in the fourth column. The first row is 38.46. The second row is 45.45. The third row is 40.00.">
            <a:extLst>
              <a:ext uri="{FF2B5EF4-FFF2-40B4-BE49-F238E27FC236}">
                <a16:creationId xmlns:a16="http://schemas.microsoft.com/office/drawing/2014/main" id="{31133F5B-EE2E-4C21-BD36-68BBE684561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9494" t="4265" r="9546" b="67912"/>
          <a:stretch/>
        </p:blipFill>
        <p:spPr>
          <a:xfrm>
            <a:off x="2252945" y="2704466"/>
            <a:ext cx="7686109" cy="2830194"/>
          </a:xfrm>
        </p:spPr>
      </p:pic>
    </p:spTree>
    <p:extLst>
      <p:ext uri="{BB962C8B-B14F-4D97-AF65-F5344CB8AC3E}">
        <p14:creationId xmlns:p14="http://schemas.microsoft.com/office/powerpoint/2010/main" val="329039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9 of 19)</a:t>
            </a:r>
            <a:endParaRPr lang="en-US" dirty="0"/>
          </a:p>
        </p:txBody>
      </p:sp>
      <p:sp>
        <p:nvSpPr>
          <p:cNvPr id="3" name="Text Placeholder 2">
            <a:extLst>
              <a:ext uri="{FF2B5EF4-FFF2-40B4-BE49-F238E27FC236}">
                <a16:creationId xmlns:a16="http://schemas.microsoft.com/office/drawing/2014/main" id="{1EACDF94-825C-4D38-B57E-8C0BD1E4B173}"/>
              </a:ext>
            </a:extLst>
          </p:cNvPr>
          <p:cNvSpPr>
            <a:spLocks noGrp="1"/>
          </p:cNvSpPr>
          <p:nvPr>
            <p:ph type="body" sz="quarter" idx="12"/>
          </p:nvPr>
        </p:nvSpPr>
        <p:spPr>
          <a:xfrm>
            <a:off x="838200" y="1463040"/>
            <a:ext cx="10515600" cy="1717675"/>
          </a:xfrm>
        </p:spPr>
        <p:txBody>
          <a:bodyPr/>
          <a:lstStyle/>
          <a:p>
            <a:pPr marL="0" indent="0">
              <a:buNone/>
            </a:pPr>
            <a:r>
              <a:rPr lang="en-US" dirty="0"/>
              <a:t>Table 9.3: Classification Confusion Matrices and Error Rates for Various Cutoff Values (cont.)</a:t>
            </a:r>
          </a:p>
        </p:txBody>
      </p:sp>
      <p:pic>
        <p:nvPicPr>
          <p:cNvPr id="17" name="Picture Placeholder 16" descr="The first table shows the confusion matrix for the cutoff value of 0.50. Actual class is shown in the first column. The first row contains a 0 and the second row contains a 1. Predicted class is shown in the next column, subdivided into column 0 and column 1. Below column 0 in the first row is n sub 00 = 15. In the second row is n sub 10 = 4. Below column 1 in the first row is n sub 01 = 24. In the second row is n sub 11 =7. In the second table for the cutoff value of 0.50, there are four columns. In the first column, actual class is shown for 0 in the first row, 1 in the second row, and overall in the third row. The number of cases is shown in the second column. The first row is 39. The second row is 11. The third row is is 50. The number of errors is shown in the third column. The first row is 24. The second row is 4. The third row is 28. The error rate as a percentage is shown in the fourth column. The first row is 61.54. The second row is 36.36. The third row is 56.00.">
            <a:extLst>
              <a:ext uri="{FF2B5EF4-FFF2-40B4-BE49-F238E27FC236}">
                <a16:creationId xmlns:a16="http://schemas.microsoft.com/office/drawing/2014/main" id="{7BDEBA98-1010-42B4-ACAC-058DBBDE07D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8376" t="35505" r="8112" b="35434"/>
          <a:stretch/>
        </p:blipFill>
        <p:spPr>
          <a:xfrm>
            <a:off x="2029968" y="2559367"/>
            <a:ext cx="7928580" cy="2956209"/>
          </a:xfrm>
        </p:spPr>
      </p:pic>
    </p:spTree>
    <p:extLst>
      <p:ext uri="{BB962C8B-B14F-4D97-AF65-F5344CB8AC3E}">
        <p14:creationId xmlns:p14="http://schemas.microsoft.com/office/powerpoint/2010/main" val="151138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10 of 19)</a:t>
            </a:r>
            <a:endParaRPr lang="en-US" dirty="0"/>
          </a:p>
        </p:txBody>
      </p:sp>
      <p:sp>
        <p:nvSpPr>
          <p:cNvPr id="3" name="Text Placeholder 2">
            <a:extLst>
              <a:ext uri="{FF2B5EF4-FFF2-40B4-BE49-F238E27FC236}">
                <a16:creationId xmlns:a16="http://schemas.microsoft.com/office/drawing/2014/main" id="{1EACDF94-825C-4D38-B57E-8C0BD1E4B173}"/>
              </a:ext>
            </a:extLst>
          </p:cNvPr>
          <p:cNvSpPr>
            <a:spLocks noGrp="1"/>
          </p:cNvSpPr>
          <p:nvPr>
            <p:ph type="body" sz="quarter" idx="12"/>
          </p:nvPr>
        </p:nvSpPr>
        <p:spPr>
          <a:xfrm>
            <a:off x="838200" y="1463040"/>
            <a:ext cx="10515600" cy="1717675"/>
          </a:xfrm>
        </p:spPr>
        <p:txBody>
          <a:bodyPr/>
          <a:lstStyle/>
          <a:p>
            <a:pPr marL="0" indent="0">
              <a:buNone/>
            </a:pPr>
            <a:r>
              <a:rPr lang="en-US" dirty="0"/>
              <a:t>Table 9.3: Classification Confusion Matrices and Error Rates for Various Cutoff Values (cont.)</a:t>
            </a:r>
          </a:p>
        </p:txBody>
      </p:sp>
      <p:pic>
        <p:nvPicPr>
          <p:cNvPr id="19" name="Picture Placeholder 18" descr="The first table shows the confusion matrix for the cutoff value of 0.25. Actual class is shown in the first column. The first row contains a 0 and the second row contains a 1. Predicted class is shown in the next column, subdivided into column 0 and column 1. Below column 0 in the first row is n sub 00 = 6. In the second row is n sub 10 = 1. Below column 1 in the first row is n sub 01 = 33. In the second row is n sub 11 =10. In the second table for the cutoff value of 0.25, there are four columns. In the first column, actual class is shown for 0 in the first row, 1 in the second row, and overall in the third row. The number of cases is shown in the second column. The first row is 39. The second row is 11. The third row is is 50. The number of errors is shown in the third column. The first row is 33. The second row is 1. The third row is 34. The error rate as a percentage is shown in the fourth column. The first row is 84.62. The second row is 9.09. The third row is 68.00.">
            <a:extLst>
              <a:ext uri="{FF2B5EF4-FFF2-40B4-BE49-F238E27FC236}">
                <a16:creationId xmlns:a16="http://schemas.microsoft.com/office/drawing/2014/main" id="{FCF90D96-C2B6-43D5-A905-E67F5F49D04C}"/>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7657" t="68096" r="6585" b="2462"/>
          <a:stretch/>
        </p:blipFill>
        <p:spPr>
          <a:xfrm>
            <a:off x="2025093" y="2614296"/>
            <a:ext cx="8141814" cy="2994965"/>
          </a:xfrm>
        </p:spPr>
      </p:pic>
    </p:spTree>
    <p:extLst>
      <p:ext uri="{BB962C8B-B14F-4D97-AF65-F5344CB8AC3E}">
        <p14:creationId xmlns:p14="http://schemas.microsoft.com/office/powerpoint/2010/main" val="428519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Introduction </a:t>
            </a:r>
            <a:r>
              <a:rPr lang="en-US" sz="3600" dirty="0"/>
              <a:t>(Slide 1 of 2)</a:t>
            </a:r>
          </a:p>
        </p:txBody>
      </p:sp>
      <p:sp>
        <p:nvSpPr>
          <p:cNvPr id="3" name="Content Placeholder 2"/>
          <p:cNvSpPr>
            <a:spLocks noGrp="1"/>
          </p:cNvSpPr>
          <p:nvPr>
            <p:ph idx="1"/>
          </p:nvPr>
        </p:nvSpPr>
        <p:spPr>
          <a:prstGeom prst="rect">
            <a:avLst/>
          </a:prstGeom>
          <a:ln>
            <a:noFill/>
          </a:ln>
        </p:spPr>
        <p:txBody>
          <a:bodyPr/>
          <a:lstStyle/>
          <a:p>
            <a:pPr marL="480060" indent="-342900"/>
            <a:r>
              <a:rPr lang="en-US" dirty="0"/>
              <a:t>An </a:t>
            </a:r>
            <a:r>
              <a:rPr lang="en-US" b="1" dirty="0"/>
              <a:t>observation</a:t>
            </a:r>
            <a:r>
              <a:rPr lang="en-US" dirty="0"/>
              <a:t>, or </a:t>
            </a:r>
            <a:r>
              <a:rPr lang="en-US" b="1" dirty="0"/>
              <a:t>record</a:t>
            </a:r>
            <a:r>
              <a:rPr lang="en-US" dirty="0"/>
              <a:t>, is the set of recorded values of </a:t>
            </a:r>
            <a:r>
              <a:rPr lang="en-US" b="1" dirty="0"/>
              <a:t>variables</a:t>
            </a:r>
            <a:r>
              <a:rPr lang="en-US" dirty="0"/>
              <a:t> associated with a single entity.</a:t>
            </a:r>
          </a:p>
          <a:p>
            <a:pPr marL="480060" indent="-342900"/>
            <a:r>
              <a:rPr lang="en-US" b="1" dirty="0"/>
              <a:t>Supervised learning</a:t>
            </a:r>
            <a:r>
              <a:rPr lang="en-US" dirty="0"/>
              <a:t>: Data mining methods for predicting an outcome based on a set of input variables, or </a:t>
            </a:r>
            <a:r>
              <a:rPr lang="en-US" b="1" dirty="0"/>
              <a:t>features.</a:t>
            </a:r>
          </a:p>
          <a:p>
            <a:pPr marL="480060" indent="-342900"/>
            <a:r>
              <a:rPr lang="en-US" dirty="0"/>
              <a:t>Supervised learning can be used for:</a:t>
            </a:r>
          </a:p>
          <a:p>
            <a:pPr marL="937260" lvl="1" indent="-342900"/>
            <a:r>
              <a:rPr lang="en-US" sz="2600" b="1" dirty="0"/>
              <a:t>Estimation</a:t>
            </a:r>
            <a:r>
              <a:rPr lang="en-US" sz="2600" dirty="0"/>
              <a:t> of a continuous outcome.</a:t>
            </a:r>
          </a:p>
          <a:p>
            <a:pPr marL="937260" lvl="1" indent="-342900"/>
            <a:r>
              <a:rPr lang="en-US" sz="2600" b="1" dirty="0"/>
              <a:t>Classification</a:t>
            </a:r>
            <a:r>
              <a:rPr lang="en-US" sz="2600" dirty="0"/>
              <a:t> of a categorical outcome.</a:t>
            </a:r>
          </a:p>
          <a:p>
            <a:endParaRPr lang="en-US" dirty="0"/>
          </a:p>
          <a:p>
            <a:endParaRPr lang="en-US" dirty="0"/>
          </a:p>
          <a:p>
            <a:pPr marL="937260" lvl="1" indent="-342900"/>
            <a:endParaRPr lang="en-US" dirty="0"/>
          </a:p>
          <a:p>
            <a:pPr marL="937260" lvl="1" indent="-342900"/>
            <a:endParaRPr lang="en-US" dirty="0"/>
          </a:p>
        </p:txBody>
      </p:sp>
    </p:spTree>
    <p:extLst>
      <p:ext uri="{BB962C8B-B14F-4D97-AF65-F5344CB8AC3E}">
        <p14:creationId xmlns:p14="http://schemas.microsoft.com/office/powerpoint/2010/main" val="78268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11 of 19)</a:t>
            </a:r>
            <a:endParaRPr lang="en-US" dirty="0"/>
          </a:p>
        </p:txBody>
      </p:sp>
      <p:sp>
        <p:nvSpPr>
          <p:cNvPr id="3" name="Text Placeholder 2">
            <a:extLst>
              <a:ext uri="{FF2B5EF4-FFF2-40B4-BE49-F238E27FC236}">
                <a16:creationId xmlns:a16="http://schemas.microsoft.com/office/drawing/2014/main" id="{3D1F8B68-E19B-443C-A307-47F827C75152}"/>
              </a:ext>
            </a:extLst>
          </p:cNvPr>
          <p:cNvSpPr>
            <a:spLocks noGrp="1"/>
          </p:cNvSpPr>
          <p:nvPr>
            <p:ph type="body" sz="quarter" idx="12"/>
          </p:nvPr>
        </p:nvSpPr>
        <p:spPr>
          <a:xfrm>
            <a:off x="838200" y="1463040"/>
            <a:ext cx="3835400" cy="1851660"/>
          </a:xfrm>
        </p:spPr>
        <p:txBody>
          <a:bodyPr/>
          <a:lstStyle/>
          <a:p>
            <a:pPr marL="0" indent="0">
              <a:buNone/>
            </a:pPr>
            <a:r>
              <a:rPr lang="en-US" dirty="0"/>
              <a:t>Figure 9.1: Classification Error Rates vs. Cutoff Value</a:t>
            </a:r>
          </a:p>
        </p:txBody>
      </p:sp>
      <p:pic>
        <p:nvPicPr>
          <p:cNvPr id="9" name="Picture Placeholder 8" descr="The graph plots error rate versus cutoff value. A vertical line is drawn at 0.45. The class 1 error rate rises from (0, 0%) to (1, 70%) in step wise. The class 0 error rate falls from (0, 100%) to (1, 5%) in step wise. All numbers are estimates.">
            <a:extLst>
              <a:ext uri="{FF2B5EF4-FFF2-40B4-BE49-F238E27FC236}">
                <a16:creationId xmlns:a16="http://schemas.microsoft.com/office/drawing/2014/main" id="{1729EB8F-6DB3-45E5-9C26-FD4B15170E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9786" t="11098" r="8365" b="7283"/>
          <a:stretch/>
        </p:blipFill>
        <p:spPr>
          <a:xfrm>
            <a:off x="4904542" y="1604010"/>
            <a:ext cx="6563558" cy="4060190"/>
          </a:xfrm>
        </p:spPr>
      </p:pic>
    </p:spTree>
    <p:extLst>
      <p:ext uri="{BB962C8B-B14F-4D97-AF65-F5344CB8AC3E}">
        <p14:creationId xmlns:p14="http://schemas.microsoft.com/office/powerpoint/2010/main" val="133179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12 of 19)</a:t>
            </a:r>
          </a:p>
        </p:txBody>
      </p:sp>
      <p:sp>
        <p:nvSpPr>
          <p:cNvPr id="6" name="Content Placeholder 2"/>
          <p:cNvSpPr>
            <a:spLocks noGrp="1"/>
          </p:cNvSpPr>
          <p:nvPr>
            <p:ph idx="1"/>
          </p:nvPr>
        </p:nvSpPr>
        <p:spPr>
          <a:prstGeom prst="rect">
            <a:avLst/>
          </a:prstGeom>
          <a:ln>
            <a:noFill/>
          </a:ln>
        </p:spPr>
        <p:txBody>
          <a:bodyPr>
            <a:noAutofit/>
          </a:bodyPr>
          <a:lstStyle/>
          <a:p>
            <a:pPr marL="0" indent="0">
              <a:lnSpc>
                <a:spcPct val="100000"/>
              </a:lnSpc>
              <a:spcBef>
                <a:spcPts val="0"/>
              </a:spcBef>
              <a:spcAft>
                <a:spcPts val="600"/>
              </a:spcAft>
              <a:buNone/>
            </a:pPr>
            <a:r>
              <a:rPr lang="en-US" dirty="0"/>
              <a:t>Evaluating the Classification of Categorical Outcomes (cont.):</a:t>
            </a:r>
          </a:p>
          <a:p>
            <a:pPr marL="457200">
              <a:spcBef>
                <a:spcPts val="0"/>
              </a:spcBef>
              <a:spcAft>
                <a:spcPts val="600"/>
              </a:spcAft>
            </a:pPr>
            <a:r>
              <a:rPr lang="en-US" sz="2600" b="1" dirty="0"/>
              <a:t>Cumulative lift chart:</a:t>
            </a:r>
            <a:r>
              <a:rPr lang="en-US" sz="2600" dirty="0"/>
              <a:t> Compares the number of actual Class 1 observations identified if considered in decreasing order of their estimated probability of being in Class 1 and compares this to the number of actual Class 1 observations identified if randomly selected.</a:t>
            </a:r>
          </a:p>
          <a:p>
            <a:pPr marL="457200">
              <a:spcBef>
                <a:spcPts val="0"/>
              </a:spcBef>
              <a:spcAft>
                <a:spcPts val="600"/>
              </a:spcAft>
            </a:pPr>
            <a:r>
              <a:rPr lang="en-US" sz="2600" b="1" dirty="0"/>
              <a:t>Decile-wise lift chart:</a:t>
            </a:r>
            <a:r>
              <a:rPr lang="en-US" sz="2600" dirty="0"/>
              <a:t> Another way to view how much better a classifier is at identifying Class 1 observations than random classification.</a:t>
            </a:r>
          </a:p>
          <a:p>
            <a:pPr marL="457200">
              <a:spcBef>
                <a:spcPts val="0"/>
              </a:spcBef>
            </a:pPr>
            <a:r>
              <a:rPr lang="en-US" sz="2600" dirty="0"/>
              <a:t>Observations are ordered in decreasing probability of Class 1 membership and then considered in 10 equal-sized groups.</a:t>
            </a:r>
          </a:p>
          <a:p>
            <a:pPr marL="937260" lvl="1" indent="-342900">
              <a:lnSpc>
                <a:spcPct val="100000"/>
              </a:lnSpc>
              <a:spcBef>
                <a:spcPts val="0"/>
              </a:spcBef>
            </a:pPr>
            <a:endParaRPr lang="en-US" dirty="0"/>
          </a:p>
          <a:p>
            <a:endParaRPr lang="en-US" b="1" dirty="0"/>
          </a:p>
          <a:p>
            <a:pPr marL="342900" indent="-342900"/>
            <a:endParaRPr lang="en-US" dirty="0"/>
          </a:p>
          <a:p>
            <a:pPr marL="342900" indent="-342900"/>
            <a:endParaRPr lang="en-US" dirty="0"/>
          </a:p>
          <a:p>
            <a:endParaRPr lang="en-US" dirty="0"/>
          </a:p>
        </p:txBody>
      </p:sp>
    </p:spTree>
    <p:extLst>
      <p:ext uri="{BB962C8B-B14F-4D97-AF65-F5344CB8AC3E}">
        <p14:creationId xmlns:p14="http://schemas.microsoft.com/office/powerpoint/2010/main" val="4126373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13 of 19)</a:t>
            </a:r>
            <a:endParaRPr lang="en-US" dirty="0"/>
          </a:p>
        </p:txBody>
      </p:sp>
      <p:sp>
        <p:nvSpPr>
          <p:cNvPr id="3" name="Text Placeholder 2">
            <a:extLst>
              <a:ext uri="{FF2B5EF4-FFF2-40B4-BE49-F238E27FC236}">
                <a16:creationId xmlns:a16="http://schemas.microsoft.com/office/drawing/2014/main" id="{78648DB4-C28D-4248-A315-2B9671680A11}"/>
              </a:ext>
            </a:extLst>
          </p:cNvPr>
          <p:cNvSpPr>
            <a:spLocks noGrp="1"/>
          </p:cNvSpPr>
          <p:nvPr>
            <p:ph type="body" sz="quarter" idx="12"/>
          </p:nvPr>
        </p:nvSpPr>
        <p:spPr/>
        <p:txBody>
          <a:bodyPr/>
          <a:lstStyle/>
          <a:p>
            <a:pPr marL="0" indent="0">
              <a:buNone/>
            </a:pPr>
            <a:r>
              <a:rPr lang="en-US" dirty="0"/>
              <a:t>Figure 9.2: Cumulative and Decile-Wise Lift Charts</a:t>
            </a:r>
          </a:p>
        </p:txBody>
      </p:sp>
      <p:pic>
        <p:nvPicPr>
          <p:cNvPr id="9" name="Picture Placeholder 8" descr="The line graph is a cumulative lift chart that plots cumulative versus number of cases. Two cumulative class 1 lines are plotted using data from Table 9.2. One line is for records when sorted using predicted values. Point (10,5) is marked on this line. The other line is for records using average. Point (10, 2.2) is marked on this lline. Next to the line graph is a bar graph that plots decile mean per global mean versus deciles. The results are as follows. 1, 2.7; 2, 1.7; 3, 0.7; 4, null; 5, null; 6, 0.7; 7, 0.7; 8, 1.7; 9, 0.7; 10, null. All values estimated.">
            <a:extLst>
              <a:ext uri="{FF2B5EF4-FFF2-40B4-BE49-F238E27FC236}">
                <a16:creationId xmlns:a16="http://schemas.microsoft.com/office/drawing/2014/main" id="{8231D483-5170-4126-9AF6-FFAB2B3917B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3370" b="7259"/>
          <a:stretch/>
        </p:blipFill>
        <p:spPr>
          <a:xfrm>
            <a:off x="838200" y="2230756"/>
            <a:ext cx="10515599" cy="3344544"/>
          </a:xfrm>
        </p:spPr>
      </p:pic>
    </p:spTree>
    <p:extLst>
      <p:ext uri="{BB962C8B-B14F-4D97-AF65-F5344CB8AC3E}">
        <p14:creationId xmlns:p14="http://schemas.microsoft.com/office/powerpoint/2010/main" val="1116588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 </a:t>
            </a:r>
            <a:r>
              <a:rPr lang="en-US" sz="3600" dirty="0"/>
              <a:t>(Slide 14 of 19)</a:t>
            </a:r>
          </a:p>
        </p:txBody>
      </p:sp>
      <p:sp>
        <p:nvSpPr>
          <p:cNvPr id="3" name="Content Placeholder 2"/>
          <p:cNvSpPr>
            <a:spLocks noGrp="1"/>
          </p:cNvSpPr>
          <p:nvPr>
            <p:ph type="body" sz="quarter" idx="12"/>
          </p:nvPr>
        </p:nvSpPr>
        <p:spPr>
          <a:xfrm>
            <a:off x="838200" y="1463040"/>
            <a:ext cx="10515600" cy="1241928"/>
          </a:xfrm>
        </p:spPr>
        <p:txBody>
          <a:bodyPr/>
          <a:lstStyle/>
          <a:p>
            <a:pPr marL="0" indent="0">
              <a:lnSpc>
                <a:spcPct val="100000"/>
              </a:lnSpc>
              <a:spcBef>
                <a:spcPts val="0"/>
              </a:spcBef>
              <a:buNone/>
            </a:pPr>
            <a:r>
              <a:rPr lang="en-US" dirty="0"/>
              <a:t>Evaluating the Classification of Categorical Outcomes (cont.):</a:t>
            </a:r>
          </a:p>
          <a:p>
            <a:pPr marL="457200"/>
            <a:r>
              <a:rPr lang="en-US" sz="2600" dirty="0"/>
              <a:t>The ability to correctly predict Class 1 (positive) observations is commonly expressed as </a:t>
            </a:r>
            <a:r>
              <a:rPr lang="en-US" sz="2600" b="1" dirty="0"/>
              <a:t>sensitivity</a:t>
            </a:r>
            <a:r>
              <a:rPr lang="en-US" sz="2600" dirty="0"/>
              <a:t>, or </a:t>
            </a:r>
            <a:r>
              <a:rPr lang="en-US" sz="2600" b="1" dirty="0"/>
              <a:t>recall</a:t>
            </a:r>
            <a:r>
              <a:rPr lang="en-US" sz="2600" dirty="0"/>
              <a:t>, and is calculated as:</a:t>
            </a:r>
          </a:p>
        </p:txBody>
      </p:sp>
      <p:graphicFrame>
        <p:nvGraphicFramePr>
          <p:cNvPr id="8" name="Object 7">
            <a:extLst>
              <a:ext uri="{FF2B5EF4-FFF2-40B4-BE49-F238E27FC236}">
                <a16:creationId xmlns:a16="http://schemas.microsoft.com/office/drawing/2014/main" id="{93EB4C8C-1CEC-41CE-95F5-910956783492}"/>
              </a:ext>
            </a:extLst>
          </p:cNvPr>
          <p:cNvGraphicFramePr>
            <a:graphicFrameLocks noChangeAspect="1"/>
          </p:cNvGraphicFramePr>
          <p:nvPr>
            <p:extLst>
              <p:ext uri="{D42A27DB-BD31-4B8C-83A1-F6EECF244321}">
                <p14:modId xmlns:p14="http://schemas.microsoft.com/office/powerpoint/2010/main" val="508437014"/>
              </p:ext>
            </p:extLst>
          </p:nvPr>
        </p:nvGraphicFramePr>
        <p:xfrm>
          <a:off x="2588936" y="2704968"/>
          <a:ext cx="7032625" cy="1017588"/>
        </p:xfrm>
        <a:graphic>
          <a:graphicData uri="http://schemas.openxmlformats.org/presentationml/2006/ole">
            <mc:AlternateContent xmlns:mc="http://schemas.openxmlformats.org/markup-compatibility/2006">
              <mc:Choice xmlns:v="urn:schemas-microsoft-com:vml" Requires="v">
                <p:oleObj spid="_x0000_s55381" name="Equation" r:id="rId3" imgW="2984400" imgH="431640" progId="Equation.DSMT4">
                  <p:embed/>
                </p:oleObj>
              </mc:Choice>
              <mc:Fallback>
                <p:oleObj name="Equation" r:id="rId3" imgW="2984400" imgH="431640" progId="Equation.DSMT4">
                  <p:embed/>
                  <p:pic>
                    <p:nvPicPr>
                      <p:cNvPr id="0" name=""/>
                      <p:cNvPicPr/>
                      <p:nvPr/>
                    </p:nvPicPr>
                    <p:blipFill>
                      <a:blip r:embed="rId4"/>
                      <a:stretch>
                        <a:fillRect/>
                      </a:stretch>
                    </p:blipFill>
                    <p:spPr>
                      <a:xfrm>
                        <a:off x="2588936" y="2704968"/>
                        <a:ext cx="7032625" cy="1017588"/>
                      </a:xfrm>
                      <a:prstGeom prst="rect">
                        <a:avLst/>
                      </a:prstGeom>
                    </p:spPr>
                  </p:pic>
                </p:oleObj>
              </mc:Fallback>
            </mc:AlternateContent>
          </a:graphicData>
        </a:graphic>
      </p:graphicFrame>
      <p:sp>
        <p:nvSpPr>
          <p:cNvPr id="7" name="Text Placeholder 6">
            <a:extLst>
              <a:ext uri="{FF2B5EF4-FFF2-40B4-BE49-F238E27FC236}">
                <a16:creationId xmlns:a16="http://schemas.microsoft.com/office/drawing/2014/main" id="{B31FBC61-C16B-471E-8D5D-CD9DA21B2A3E}"/>
              </a:ext>
            </a:extLst>
          </p:cNvPr>
          <p:cNvSpPr>
            <a:spLocks noGrp="1"/>
          </p:cNvSpPr>
          <p:nvPr>
            <p:ph type="body" sz="quarter" idx="14"/>
          </p:nvPr>
        </p:nvSpPr>
        <p:spPr>
          <a:xfrm>
            <a:off x="838199" y="3847990"/>
            <a:ext cx="10515600" cy="1901825"/>
          </a:xfrm>
        </p:spPr>
        <p:txBody>
          <a:bodyPr/>
          <a:lstStyle/>
          <a:p>
            <a:pPr marL="457200"/>
            <a:r>
              <a:rPr lang="en-US" sz="2600" dirty="0"/>
              <a:t>The ability to correctly predict Class 0 (negative) observations is commonly expressed as </a:t>
            </a:r>
            <a:r>
              <a:rPr lang="en-US" sz="2600" b="1" dirty="0"/>
              <a:t>specificity</a:t>
            </a:r>
            <a:r>
              <a:rPr lang="en-US" sz="2600" dirty="0"/>
              <a:t> and is calculated as:</a:t>
            </a:r>
          </a:p>
          <a:p>
            <a:endParaRPr lang="en-US" dirty="0"/>
          </a:p>
        </p:txBody>
      </p:sp>
      <p:graphicFrame>
        <p:nvGraphicFramePr>
          <p:cNvPr id="9" name="Object 8">
            <a:extLst>
              <a:ext uri="{FF2B5EF4-FFF2-40B4-BE49-F238E27FC236}">
                <a16:creationId xmlns:a16="http://schemas.microsoft.com/office/drawing/2014/main" id="{68EB1CE7-E5B5-48A5-8E14-4FE12CF8A24C}"/>
              </a:ext>
            </a:extLst>
          </p:cNvPr>
          <p:cNvGraphicFramePr>
            <a:graphicFrameLocks noChangeAspect="1"/>
          </p:cNvGraphicFramePr>
          <p:nvPr>
            <p:extLst>
              <p:ext uri="{D42A27DB-BD31-4B8C-83A1-F6EECF244321}">
                <p14:modId xmlns:p14="http://schemas.microsoft.com/office/powerpoint/2010/main" val="3435828183"/>
              </p:ext>
            </p:extLst>
          </p:nvPr>
        </p:nvGraphicFramePr>
        <p:xfrm>
          <a:off x="2579686" y="4672564"/>
          <a:ext cx="7032625" cy="1017588"/>
        </p:xfrm>
        <a:graphic>
          <a:graphicData uri="http://schemas.openxmlformats.org/presentationml/2006/ole">
            <mc:AlternateContent xmlns:mc="http://schemas.openxmlformats.org/markup-compatibility/2006">
              <mc:Choice xmlns:v="urn:schemas-microsoft-com:vml" Requires="v">
                <p:oleObj spid="_x0000_s55382" name="Equation" r:id="rId5" imgW="2984400" imgH="431640" progId="Equation.DSMT4">
                  <p:embed/>
                </p:oleObj>
              </mc:Choice>
              <mc:Fallback>
                <p:oleObj name="Equation" r:id="rId5" imgW="2984400" imgH="431640" progId="Equation.DSMT4">
                  <p:embed/>
                  <p:pic>
                    <p:nvPicPr>
                      <p:cNvPr id="8" name="Object 7">
                        <a:extLst>
                          <a:ext uri="{FF2B5EF4-FFF2-40B4-BE49-F238E27FC236}">
                            <a16:creationId xmlns:a16="http://schemas.microsoft.com/office/drawing/2014/main" id="{93EB4C8C-1CEC-41CE-95F5-910956783492}"/>
                          </a:ext>
                        </a:extLst>
                      </p:cNvPr>
                      <p:cNvPicPr/>
                      <p:nvPr/>
                    </p:nvPicPr>
                    <p:blipFill>
                      <a:blip r:embed="rId6"/>
                      <a:stretch>
                        <a:fillRect/>
                      </a:stretch>
                    </p:blipFill>
                    <p:spPr>
                      <a:xfrm>
                        <a:off x="2579686" y="4672564"/>
                        <a:ext cx="7032625" cy="1017588"/>
                      </a:xfrm>
                      <a:prstGeom prst="rect">
                        <a:avLst/>
                      </a:prstGeom>
                    </p:spPr>
                  </p:pic>
                </p:oleObj>
              </mc:Fallback>
            </mc:AlternateContent>
          </a:graphicData>
        </a:graphic>
      </p:graphicFrame>
    </p:spTree>
    <p:extLst>
      <p:ext uri="{BB962C8B-B14F-4D97-AF65-F5344CB8AC3E}">
        <p14:creationId xmlns:p14="http://schemas.microsoft.com/office/powerpoint/2010/main" val="422822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 </a:t>
            </a:r>
            <a:r>
              <a:rPr lang="en-US" sz="3600" dirty="0"/>
              <a:t>(Slide 15 of 19)</a:t>
            </a:r>
          </a:p>
        </p:txBody>
      </p:sp>
      <p:sp>
        <p:nvSpPr>
          <p:cNvPr id="3" name="Content Placeholder 2"/>
          <p:cNvSpPr>
            <a:spLocks noGrp="1"/>
          </p:cNvSpPr>
          <p:nvPr>
            <p:ph type="body" sz="quarter" idx="12"/>
          </p:nvPr>
        </p:nvSpPr>
        <p:spPr>
          <a:xfrm>
            <a:off x="838200" y="1463040"/>
            <a:ext cx="10515600" cy="1661160"/>
          </a:xfrm>
        </p:spPr>
        <p:txBody>
          <a:bodyPr/>
          <a:lstStyle/>
          <a:p>
            <a:pPr marL="0" indent="0">
              <a:lnSpc>
                <a:spcPct val="100000"/>
              </a:lnSpc>
              <a:buNone/>
            </a:pPr>
            <a:r>
              <a:rPr lang="en-US" dirty="0"/>
              <a:t>Evaluating the Classification of Categorical Outcomes (cont.):</a:t>
            </a:r>
          </a:p>
          <a:p>
            <a:pPr marL="457200"/>
            <a:r>
              <a:rPr lang="en-US" sz="2600" b="1" dirty="0"/>
              <a:t>Precision</a:t>
            </a:r>
            <a:r>
              <a:rPr lang="en-US" sz="2600" dirty="0"/>
              <a:t> is a measure that corresponds to the proportion of observations predicted to be Class 1 by a classifier that are actually in Class 1:</a:t>
            </a:r>
            <a:endParaRPr lang="en-US" dirty="0"/>
          </a:p>
        </p:txBody>
      </p:sp>
      <p:graphicFrame>
        <p:nvGraphicFramePr>
          <p:cNvPr id="8" name="Object 7">
            <a:extLst>
              <a:ext uri="{FF2B5EF4-FFF2-40B4-BE49-F238E27FC236}">
                <a16:creationId xmlns:a16="http://schemas.microsoft.com/office/drawing/2014/main" id="{B109D8C7-1397-4429-BEC6-F009AE32EE50}"/>
              </a:ext>
            </a:extLst>
          </p:cNvPr>
          <p:cNvGraphicFramePr>
            <a:graphicFrameLocks noChangeAspect="1"/>
          </p:cNvGraphicFramePr>
          <p:nvPr>
            <p:extLst>
              <p:ext uri="{D42A27DB-BD31-4B8C-83A1-F6EECF244321}">
                <p14:modId xmlns:p14="http://schemas.microsoft.com/office/powerpoint/2010/main" val="8211757"/>
              </p:ext>
            </p:extLst>
          </p:nvPr>
        </p:nvGraphicFramePr>
        <p:xfrm>
          <a:off x="4597400" y="3051154"/>
          <a:ext cx="2997200" cy="1019048"/>
        </p:xfrm>
        <a:graphic>
          <a:graphicData uri="http://schemas.openxmlformats.org/presentationml/2006/ole">
            <mc:AlternateContent xmlns:mc="http://schemas.openxmlformats.org/markup-compatibility/2006">
              <mc:Choice xmlns:v="urn:schemas-microsoft-com:vml" Requires="v">
                <p:oleObj spid="_x0000_s56403" name="Equation" r:id="rId3" imgW="1269720" imgH="431640" progId="Equation.DSMT4">
                  <p:embed/>
                </p:oleObj>
              </mc:Choice>
              <mc:Fallback>
                <p:oleObj name="Equation" r:id="rId3" imgW="1269720" imgH="431640" progId="Equation.DSMT4">
                  <p:embed/>
                  <p:pic>
                    <p:nvPicPr>
                      <p:cNvPr id="0" name=""/>
                      <p:cNvPicPr/>
                      <p:nvPr/>
                    </p:nvPicPr>
                    <p:blipFill>
                      <a:blip r:embed="rId4"/>
                      <a:stretch>
                        <a:fillRect/>
                      </a:stretch>
                    </p:blipFill>
                    <p:spPr>
                      <a:xfrm>
                        <a:off x="4597400" y="3051154"/>
                        <a:ext cx="2997200" cy="1019048"/>
                      </a:xfrm>
                      <a:prstGeom prst="rect">
                        <a:avLst/>
                      </a:prstGeom>
                    </p:spPr>
                  </p:pic>
                </p:oleObj>
              </mc:Fallback>
            </mc:AlternateContent>
          </a:graphicData>
        </a:graphic>
      </p:graphicFrame>
      <p:sp>
        <p:nvSpPr>
          <p:cNvPr id="7" name="Text Placeholder 6">
            <a:extLst>
              <a:ext uri="{FF2B5EF4-FFF2-40B4-BE49-F238E27FC236}">
                <a16:creationId xmlns:a16="http://schemas.microsoft.com/office/drawing/2014/main" id="{574F8C6A-C840-4742-B5CD-6B040F9C6CEB}"/>
              </a:ext>
            </a:extLst>
          </p:cNvPr>
          <p:cNvSpPr>
            <a:spLocks noGrp="1"/>
          </p:cNvSpPr>
          <p:nvPr>
            <p:ph type="body" sz="quarter" idx="14"/>
          </p:nvPr>
        </p:nvSpPr>
        <p:spPr>
          <a:xfrm>
            <a:off x="838200" y="4210051"/>
            <a:ext cx="10515600" cy="857250"/>
          </a:xfrm>
        </p:spPr>
        <p:txBody>
          <a:bodyPr/>
          <a:lstStyle/>
          <a:p>
            <a:pPr marL="457200"/>
            <a:r>
              <a:rPr lang="en-US" sz="2600" dirty="0"/>
              <a:t>The </a:t>
            </a:r>
            <a:r>
              <a:rPr lang="en-US" sz="2600" b="1" dirty="0"/>
              <a:t>F1 Score </a:t>
            </a:r>
            <a:r>
              <a:rPr lang="en-US" sz="2600" dirty="0"/>
              <a:t>combines precision and sensitivity into a single measure and is defined as:</a:t>
            </a:r>
          </a:p>
          <a:p>
            <a:endParaRPr lang="en-US" dirty="0"/>
          </a:p>
        </p:txBody>
      </p:sp>
      <p:graphicFrame>
        <p:nvGraphicFramePr>
          <p:cNvPr id="9" name="Object 8">
            <a:extLst>
              <a:ext uri="{FF2B5EF4-FFF2-40B4-BE49-F238E27FC236}">
                <a16:creationId xmlns:a16="http://schemas.microsoft.com/office/drawing/2014/main" id="{B09A912C-150F-4119-94B4-690D5177CB13}"/>
              </a:ext>
            </a:extLst>
          </p:cNvPr>
          <p:cNvGraphicFramePr>
            <a:graphicFrameLocks noChangeAspect="1"/>
          </p:cNvGraphicFramePr>
          <p:nvPr>
            <p:extLst>
              <p:ext uri="{D42A27DB-BD31-4B8C-83A1-F6EECF244321}">
                <p14:modId xmlns:p14="http://schemas.microsoft.com/office/powerpoint/2010/main" val="3424528584"/>
              </p:ext>
            </p:extLst>
          </p:nvPr>
        </p:nvGraphicFramePr>
        <p:xfrm>
          <a:off x="4192587" y="4885372"/>
          <a:ext cx="3806825" cy="1019175"/>
        </p:xfrm>
        <a:graphic>
          <a:graphicData uri="http://schemas.openxmlformats.org/presentationml/2006/ole">
            <mc:AlternateContent xmlns:mc="http://schemas.openxmlformats.org/markup-compatibility/2006">
              <mc:Choice xmlns:v="urn:schemas-microsoft-com:vml" Requires="v">
                <p:oleObj spid="_x0000_s56404" name="Equation" r:id="rId5" imgW="1612800" imgH="431640" progId="Equation.DSMT4">
                  <p:embed/>
                </p:oleObj>
              </mc:Choice>
              <mc:Fallback>
                <p:oleObj name="Equation" r:id="rId5" imgW="1612800" imgH="431640" progId="Equation.DSMT4">
                  <p:embed/>
                  <p:pic>
                    <p:nvPicPr>
                      <p:cNvPr id="8" name="Object 7">
                        <a:extLst>
                          <a:ext uri="{FF2B5EF4-FFF2-40B4-BE49-F238E27FC236}">
                            <a16:creationId xmlns:a16="http://schemas.microsoft.com/office/drawing/2014/main" id="{B109D8C7-1397-4429-BEC6-F009AE32EE50}"/>
                          </a:ext>
                        </a:extLst>
                      </p:cNvPr>
                      <p:cNvPicPr/>
                      <p:nvPr/>
                    </p:nvPicPr>
                    <p:blipFill>
                      <a:blip r:embed="rId6"/>
                      <a:stretch>
                        <a:fillRect/>
                      </a:stretch>
                    </p:blipFill>
                    <p:spPr>
                      <a:xfrm>
                        <a:off x="4192587" y="4885372"/>
                        <a:ext cx="3806825" cy="1019175"/>
                      </a:xfrm>
                      <a:prstGeom prst="rect">
                        <a:avLst/>
                      </a:prstGeom>
                    </p:spPr>
                  </p:pic>
                </p:oleObj>
              </mc:Fallback>
            </mc:AlternateContent>
          </a:graphicData>
        </a:graphic>
      </p:graphicFrame>
    </p:spTree>
    <p:extLst>
      <p:ext uri="{BB962C8B-B14F-4D97-AF65-F5344CB8AC3E}">
        <p14:creationId xmlns:p14="http://schemas.microsoft.com/office/powerpoint/2010/main" val="350310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 </a:t>
            </a:r>
            <a:r>
              <a:rPr lang="en-US" sz="3600" dirty="0"/>
              <a:t>(Slide 16 of 19)</a:t>
            </a:r>
          </a:p>
        </p:txBody>
      </p:sp>
      <p:sp>
        <p:nvSpPr>
          <p:cNvPr id="5" name="Content Placeholder 4"/>
          <p:cNvSpPr>
            <a:spLocks noGrp="1"/>
          </p:cNvSpPr>
          <p:nvPr>
            <p:ph idx="1"/>
          </p:nvPr>
        </p:nvSpPr>
        <p:spPr/>
        <p:txBody>
          <a:bodyPr/>
          <a:lstStyle/>
          <a:p>
            <a:pPr marL="0" indent="0">
              <a:lnSpc>
                <a:spcPct val="100000"/>
              </a:lnSpc>
              <a:buNone/>
            </a:pPr>
            <a:r>
              <a:rPr lang="en-US" dirty="0"/>
              <a:t>Evaluating the Classification of Categorical Outcomes (cont.):</a:t>
            </a:r>
          </a:p>
          <a:p>
            <a:r>
              <a:rPr lang="en-US" sz="2600" dirty="0"/>
              <a:t>The </a:t>
            </a:r>
            <a:r>
              <a:rPr lang="en-US" sz="2600" b="1" dirty="0"/>
              <a:t>receiver operating characteristic (ROC) curve </a:t>
            </a:r>
            <a:r>
              <a:rPr lang="en-US" sz="2600" dirty="0"/>
              <a:t>is an alternative graphical approach for displaying the tradeoff between a classifier’s ability to correctly identify Class 1 observations and its Class 0 error rate.</a:t>
            </a:r>
          </a:p>
          <a:p>
            <a:r>
              <a:rPr lang="en-US" sz="2600" dirty="0"/>
              <a:t>In general, we can evaluate the quality of a classifier by computing the </a:t>
            </a:r>
            <a:r>
              <a:rPr lang="en-US" sz="2600" b="1" dirty="0"/>
              <a:t>area under the ROC curve</a:t>
            </a:r>
            <a:r>
              <a:rPr lang="en-US" sz="2600" dirty="0"/>
              <a:t>, often referred to as the AUC.</a:t>
            </a:r>
          </a:p>
          <a:p>
            <a:r>
              <a:rPr lang="en-US" sz="2600" dirty="0"/>
              <a:t>The greater the area under the ROC curve (i.e., the larger the AUC), the better the classifier performs.</a:t>
            </a:r>
          </a:p>
          <a:p>
            <a:endParaRPr lang="en-US" dirty="0"/>
          </a:p>
        </p:txBody>
      </p:sp>
    </p:spTree>
    <p:extLst>
      <p:ext uri="{BB962C8B-B14F-4D97-AF65-F5344CB8AC3E}">
        <p14:creationId xmlns:p14="http://schemas.microsoft.com/office/powerpoint/2010/main" val="41627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Performance Measures </a:t>
            </a:r>
            <a:r>
              <a:rPr lang="en-US" sz="3600" dirty="0"/>
              <a:t>(Slide 17 of 19)</a:t>
            </a:r>
            <a:endParaRPr lang="en-US" dirty="0"/>
          </a:p>
        </p:txBody>
      </p:sp>
      <p:sp>
        <p:nvSpPr>
          <p:cNvPr id="3" name="Text Placeholder 2">
            <a:extLst>
              <a:ext uri="{FF2B5EF4-FFF2-40B4-BE49-F238E27FC236}">
                <a16:creationId xmlns:a16="http://schemas.microsoft.com/office/drawing/2014/main" id="{6FBAB1EB-3BB0-44F8-BF3E-206C9D595378}"/>
              </a:ext>
            </a:extLst>
          </p:cNvPr>
          <p:cNvSpPr>
            <a:spLocks noGrp="1"/>
          </p:cNvSpPr>
          <p:nvPr>
            <p:ph type="body" sz="quarter" idx="12"/>
          </p:nvPr>
        </p:nvSpPr>
        <p:spPr>
          <a:xfrm>
            <a:off x="838201" y="1463040"/>
            <a:ext cx="3022600" cy="1717675"/>
          </a:xfrm>
        </p:spPr>
        <p:txBody>
          <a:bodyPr/>
          <a:lstStyle/>
          <a:p>
            <a:pPr marL="0" indent="0">
              <a:buNone/>
            </a:pPr>
            <a:r>
              <a:rPr lang="en-US" dirty="0"/>
              <a:t>Figure 9.3: Receiver Operating Characteristic (ROC) Curve</a:t>
            </a:r>
          </a:p>
        </p:txBody>
      </p:sp>
      <p:pic>
        <p:nvPicPr>
          <p:cNvPr id="9" name="Picture Placeholder 8" descr="The graph plots sensitivity versus class 0 error rate = 1 minus specificity. The graph shows r o c curve which rises from (0.00, 0.00) to (1.00, 1.00). The r o c curve is approximated by a diagonal line.">
            <a:extLst>
              <a:ext uri="{FF2B5EF4-FFF2-40B4-BE49-F238E27FC236}">
                <a16:creationId xmlns:a16="http://schemas.microsoft.com/office/drawing/2014/main" id="{5C1101E1-9CE8-4C73-A3F8-420E0AF5D27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1473" t="11042" r="10749" b="5376"/>
          <a:stretch/>
        </p:blipFill>
        <p:spPr>
          <a:xfrm>
            <a:off x="4454219" y="1463040"/>
            <a:ext cx="7265717" cy="4264660"/>
          </a:xfrm>
        </p:spPr>
      </p:pic>
    </p:spTree>
    <p:extLst>
      <p:ext uri="{BB962C8B-B14F-4D97-AF65-F5344CB8AC3E}">
        <p14:creationId xmlns:p14="http://schemas.microsoft.com/office/powerpoint/2010/main" val="1101486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 </a:t>
            </a:r>
            <a:r>
              <a:rPr lang="en-US" sz="3600" dirty="0"/>
              <a:t>(Slide 18 of 19)</a:t>
            </a:r>
          </a:p>
        </p:txBody>
      </p:sp>
      <p:sp>
        <p:nvSpPr>
          <p:cNvPr id="3" name="Content Placeholder 2"/>
          <p:cNvSpPr>
            <a:spLocks noGrp="1"/>
          </p:cNvSpPr>
          <p:nvPr>
            <p:ph type="body" sz="quarter" idx="12"/>
          </p:nvPr>
        </p:nvSpPr>
        <p:spPr>
          <a:xfrm>
            <a:off x="838200" y="1463040"/>
            <a:ext cx="10515600" cy="1521460"/>
          </a:xfrm>
        </p:spPr>
        <p:txBody>
          <a:bodyPr>
            <a:noAutofit/>
          </a:bodyPr>
          <a:lstStyle/>
          <a:p>
            <a:pPr marL="0" indent="0">
              <a:buNone/>
            </a:pPr>
            <a:r>
              <a:rPr lang="en-US" dirty="0"/>
              <a:t>Evaluating the Estimation of Continuous Outcomes:</a:t>
            </a:r>
          </a:p>
          <a:p>
            <a:pPr marL="457200">
              <a:spcBef>
                <a:spcPts val="0"/>
              </a:spcBef>
            </a:pPr>
            <a:r>
              <a:rPr lang="en-US" sz="2600" dirty="0"/>
              <a:t>The measures of accuracy are some function of the error in estimating an outcome for an observation </a:t>
            </a:r>
            <a:r>
              <a:rPr lang="en-US" sz="2600" i="1" dirty="0" err="1"/>
              <a:t>i</a:t>
            </a:r>
            <a:r>
              <a:rPr lang="en-US" sz="2600" i="1" dirty="0"/>
              <a:t>.</a:t>
            </a:r>
            <a:endParaRPr lang="en-US" sz="2600" dirty="0"/>
          </a:p>
          <a:p>
            <a:pPr marL="457200">
              <a:spcBef>
                <a:spcPts val="0"/>
              </a:spcBef>
            </a:pPr>
            <a:r>
              <a:rPr lang="en-US" sz="2600" dirty="0"/>
              <a:t>Two common measures are:</a:t>
            </a:r>
          </a:p>
          <a:p>
            <a:pPr marL="914400" lvl="1">
              <a:spcBef>
                <a:spcPts val="1200"/>
              </a:spcBef>
            </a:pPr>
            <a:r>
              <a:rPr lang="en-US" b="1" dirty="0"/>
              <a:t>Average error =</a:t>
            </a:r>
            <a:endParaRPr lang="en-US" i="1" dirty="0"/>
          </a:p>
          <a:p>
            <a:endParaRPr lang="en-US" dirty="0"/>
          </a:p>
        </p:txBody>
      </p:sp>
      <p:graphicFrame>
        <p:nvGraphicFramePr>
          <p:cNvPr id="13" name="Object 12">
            <a:extLst>
              <a:ext uri="{FF2B5EF4-FFF2-40B4-BE49-F238E27FC236}">
                <a16:creationId xmlns:a16="http://schemas.microsoft.com/office/drawing/2014/main" id="{19CA0E90-9A86-4FFD-9D67-09208D2653A7}"/>
              </a:ext>
            </a:extLst>
          </p:cNvPr>
          <p:cNvGraphicFramePr>
            <a:graphicFrameLocks noChangeAspect="1"/>
          </p:cNvGraphicFramePr>
          <p:nvPr>
            <p:extLst>
              <p:ext uri="{D42A27DB-BD31-4B8C-83A1-F6EECF244321}">
                <p14:modId xmlns:p14="http://schemas.microsoft.com/office/powerpoint/2010/main" val="3940241335"/>
              </p:ext>
            </p:extLst>
          </p:nvPr>
        </p:nvGraphicFramePr>
        <p:xfrm>
          <a:off x="3888467" y="2959100"/>
          <a:ext cx="1272887" cy="571500"/>
        </p:xfrm>
        <a:graphic>
          <a:graphicData uri="http://schemas.openxmlformats.org/presentationml/2006/ole">
            <mc:AlternateContent xmlns:mc="http://schemas.openxmlformats.org/markup-compatibility/2006">
              <mc:Choice xmlns:v="urn:schemas-microsoft-com:vml" Requires="v">
                <p:oleObj spid="_x0000_s59503" name="Equation" r:id="rId3" imgW="622080" imgH="279360" progId="Equation.DSMT4">
                  <p:embed/>
                </p:oleObj>
              </mc:Choice>
              <mc:Fallback>
                <p:oleObj name="Equation" r:id="rId3" imgW="622080" imgH="279360" progId="Equation.DSMT4">
                  <p:embed/>
                  <p:pic>
                    <p:nvPicPr>
                      <p:cNvPr id="0" name=""/>
                      <p:cNvPicPr/>
                      <p:nvPr/>
                    </p:nvPicPr>
                    <p:blipFill>
                      <a:blip r:embed="rId4"/>
                      <a:stretch>
                        <a:fillRect/>
                      </a:stretch>
                    </p:blipFill>
                    <p:spPr>
                      <a:xfrm>
                        <a:off x="3888467" y="2959100"/>
                        <a:ext cx="1272887" cy="571500"/>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47FEE0BD-0238-4BBE-8B94-6AAF04F873A7}"/>
              </a:ext>
            </a:extLst>
          </p:cNvPr>
          <p:cNvSpPr>
            <a:spLocks noGrp="1"/>
          </p:cNvSpPr>
          <p:nvPr>
            <p:ph type="body" sz="quarter" idx="15"/>
          </p:nvPr>
        </p:nvSpPr>
        <p:spPr>
          <a:xfrm>
            <a:off x="838200" y="3629066"/>
            <a:ext cx="10515600" cy="560845"/>
          </a:xfrm>
        </p:spPr>
        <p:txBody>
          <a:bodyPr/>
          <a:lstStyle/>
          <a:p>
            <a:pPr marL="914400" lvl="1">
              <a:spcBef>
                <a:spcPts val="0"/>
              </a:spcBef>
            </a:pPr>
            <a:r>
              <a:rPr lang="en-US" b="1" dirty="0"/>
              <a:t>Root mean squared error </a:t>
            </a:r>
            <a:r>
              <a:rPr lang="en-US" dirty="0"/>
              <a:t>(RMSE) =</a:t>
            </a:r>
            <a:endParaRPr lang="en-US" sz="2600" i="1" dirty="0">
              <a:latin typeface="Cambria Math"/>
            </a:endParaRPr>
          </a:p>
        </p:txBody>
      </p:sp>
      <p:graphicFrame>
        <p:nvGraphicFramePr>
          <p:cNvPr id="14" name="Object 13">
            <a:extLst>
              <a:ext uri="{FF2B5EF4-FFF2-40B4-BE49-F238E27FC236}">
                <a16:creationId xmlns:a16="http://schemas.microsoft.com/office/drawing/2014/main" id="{8BA845FA-7D63-4F13-BEC7-8F8B85806FF0}"/>
              </a:ext>
            </a:extLst>
          </p:cNvPr>
          <p:cNvGraphicFramePr>
            <a:graphicFrameLocks noChangeAspect="1"/>
          </p:cNvGraphicFramePr>
          <p:nvPr>
            <p:extLst>
              <p:ext uri="{D42A27DB-BD31-4B8C-83A1-F6EECF244321}">
                <p14:modId xmlns:p14="http://schemas.microsoft.com/office/powerpoint/2010/main" val="1815739092"/>
              </p:ext>
            </p:extLst>
          </p:nvPr>
        </p:nvGraphicFramePr>
        <p:xfrm>
          <a:off x="6291181" y="3451224"/>
          <a:ext cx="1533525" cy="674687"/>
        </p:xfrm>
        <a:graphic>
          <a:graphicData uri="http://schemas.openxmlformats.org/presentationml/2006/ole">
            <mc:AlternateContent xmlns:mc="http://schemas.openxmlformats.org/markup-compatibility/2006">
              <mc:Choice xmlns:v="urn:schemas-microsoft-com:vml" Requires="v">
                <p:oleObj spid="_x0000_s59504" name="Equation" r:id="rId5" imgW="749160" imgH="330120" progId="Equation.DSMT4">
                  <p:embed/>
                </p:oleObj>
              </mc:Choice>
              <mc:Fallback>
                <p:oleObj name="Equation" r:id="rId5" imgW="749160" imgH="330120" progId="Equation.DSMT4">
                  <p:embed/>
                  <p:pic>
                    <p:nvPicPr>
                      <p:cNvPr id="13" name="Object 12">
                        <a:extLst>
                          <a:ext uri="{FF2B5EF4-FFF2-40B4-BE49-F238E27FC236}">
                            <a16:creationId xmlns:a16="http://schemas.microsoft.com/office/drawing/2014/main" id="{19CA0E90-9A86-4FFD-9D67-09208D2653A7}"/>
                          </a:ext>
                        </a:extLst>
                      </p:cNvPr>
                      <p:cNvPicPr/>
                      <p:nvPr/>
                    </p:nvPicPr>
                    <p:blipFill>
                      <a:blip r:embed="rId6"/>
                      <a:stretch>
                        <a:fillRect/>
                      </a:stretch>
                    </p:blipFill>
                    <p:spPr>
                      <a:xfrm>
                        <a:off x="6291181" y="3451224"/>
                        <a:ext cx="1533525" cy="674687"/>
                      </a:xfrm>
                      <a:prstGeom prst="rect">
                        <a:avLst/>
                      </a:prstGeom>
                    </p:spPr>
                  </p:pic>
                </p:oleObj>
              </mc:Fallback>
            </mc:AlternateContent>
          </a:graphicData>
        </a:graphic>
      </p:graphicFrame>
      <p:sp>
        <p:nvSpPr>
          <p:cNvPr id="6" name="Text Placeholder 5">
            <a:extLst>
              <a:ext uri="{FF2B5EF4-FFF2-40B4-BE49-F238E27FC236}">
                <a16:creationId xmlns:a16="http://schemas.microsoft.com/office/drawing/2014/main" id="{3881EE44-5F6F-4718-8109-3A96E5330D62}"/>
              </a:ext>
            </a:extLst>
          </p:cNvPr>
          <p:cNvSpPr>
            <a:spLocks noGrp="1"/>
          </p:cNvSpPr>
          <p:nvPr>
            <p:ph type="body" sz="quarter" idx="16"/>
          </p:nvPr>
        </p:nvSpPr>
        <p:spPr>
          <a:xfrm>
            <a:off x="838200" y="4078362"/>
            <a:ext cx="1308100" cy="471487"/>
          </a:xfrm>
        </p:spPr>
        <p:txBody>
          <a:bodyPr/>
          <a:lstStyle/>
          <a:p>
            <a:pPr marL="968375" lvl="2" indent="0">
              <a:spcBef>
                <a:spcPts val="1200"/>
              </a:spcBef>
              <a:spcAft>
                <a:spcPts val="300"/>
              </a:spcAft>
              <a:buNone/>
            </a:pPr>
            <a:r>
              <a:rPr lang="en-US" sz="2600" dirty="0"/>
              <a:t>(</a:t>
            </a:r>
          </a:p>
        </p:txBody>
      </p:sp>
      <p:graphicFrame>
        <p:nvGraphicFramePr>
          <p:cNvPr id="15" name="Object 14">
            <a:extLst>
              <a:ext uri="{FF2B5EF4-FFF2-40B4-BE49-F238E27FC236}">
                <a16:creationId xmlns:a16="http://schemas.microsoft.com/office/drawing/2014/main" id="{1149113F-FD7F-48F8-83CC-66C798438DA6}"/>
              </a:ext>
            </a:extLst>
          </p:cNvPr>
          <p:cNvGraphicFramePr>
            <a:graphicFrameLocks noChangeAspect="1"/>
          </p:cNvGraphicFramePr>
          <p:nvPr>
            <p:extLst>
              <p:ext uri="{D42A27DB-BD31-4B8C-83A1-F6EECF244321}">
                <p14:modId xmlns:p14="http://schemas.microsoft.com/office/powerpoint/2010/main" val="2638795431"/>
              </p:ext>
            </p:extLst>
          </p:nvPr>
        </p:nvGraphicFramePr>
        <p:xfrm>
          <a:off x="1962150" y="4071183"/>
          <a:ext cx="288090" cy="471487"/>
        </p:xfrm>
        <a:graphic>
          <a:graphicData uri="http://schemas.openxmlformats.org/presentationml/2006/ole">
            <mc:AlternateContent xmlns:mc="http://schemas.openxmlformats.org/markup-compatibility/2006">
              <mc:Choice xmlns:v="urn:schemas-microsoft-com:vml" Requires="v">
                <p:oleObj spid="_x0000_s59505"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962150" y="4071183"/>
                        <a:ext cx="288090" cy="471487"/>
                      </a:xfrm>
                      <a:prstGeom prst="rect">
                        <a:avLst/>
                      </a:prstGeom>
                    </p:spPr>
                  </p:pic>
                </p:oleObj>
              </mc:Fallback>
            </mc:AlternateContent>
          </a:graphicData>
        </a:graphic>
      </p:graphicFrame>
      <p:sp>
        <p:nvSpPr>
          <p:cNvPr id="7" name="Text Placeholder 6">
            <a:extLst>
              <a:ext uri="{FF2B5EF4-FFF2-40B4-BE49-F238E27FC236}">
                <a16:creationId xmlns:a16="http://schemas.microsoft.com/office/drawing/2014/main" id="{468E9545-EE39-44E7-97B5-675DA46885F4}"/>
              </a:ext>
            </a:extLst>
          </p:cNvPr>
          <p:cNvSpPr>
            <a:spLocks noGrp="1"/>
          </p:cNvSpPr>
          <p:nvPr>
            <p:ph type="body" sz="quarter" idx="17"/>
          </p:nvPr>
        </p:nvSpPr>
        <p:spPr>
          <a:xfrm>
            <a:off x="838200" y="4085135"/>
            <a:ext cx="10515600" cy="795338"/>
          </a:xfrm>
        </p:spPr>
        <p:txBody>
          <a:bodyPr/>
          <a:lstStyle/>
          <a:p>
            <a:pPr marL="1320800" lvl="2" indent="0">
              <a:spcBef>
                <a:spcPts val="1200"/>
              </a:spcBef>
              <a:spcAft>
                <a:spcPts val="300"/>
              </a:spcAft>
              <a:buNone/>
            </a:pPr>
            <a:r>
              <a:rPr lang="en-US" sz="2600" dirty="0"/>
              <a:t>= error in estimating an outcome for observation </a:t>
            </a:r>
            <a:r>
              <a:rPr lang="en-US" sz="2600" i="1" dirty="0" err="1"/>
              <a:t>i</a:t>
            </a:r>
            <a:r>
              <a:rPr lang="en-US" sz="2600" dirty="0"/>
              <a:t>).</a:t>
            </a:r>
          </a:p>
          <a:p>
            <a:pPr marL="457200">
              <a:spcBef>
                <a:spcPts val="600"/>
              </a:spcBef>
            </a:pPr>
            <a:r>
              <a:rPr lang="en-US" sz="2600" dirty="0"/>
              <a:t>The average error estimates the </a:t>
            </a:r>
            <a:r>
              <a:rPr lang="en-US" sz="2600" b="1" dirty="0"/>
              <a:t>bias</a:t>
            </a:r>
            <a:r>
              <a:rPr lang="en-US" sz="2600" dirty="0"/>
              <a:t> in a model’s predictions:</a:t>
            </a:r>
          </a:p>
          <a:p>
            <a:pPr marL="914400" lvl="1">
              <a:spcBef>
                <a:spcPts val="0"/>
              </a:spcBef>
            </a:pPr>
            <a:r>
              <a:rPr lang="en-US" dirty="0"/>
              <a:t>If the average error is negative, then the model tends to overestimate the value of the outcome variable.</a:t>
            </a:r>
          </a:p>
          <a:p>
            <a:pPr marL="914400" lvl="1">
              <a:spcBef>
                <a:spcPts val="0"/>
              </a:spcBef>
            </a:pPr>
            <a:r>
              <a:rPr lang="en-US" dirty="0"/>
              <a:t>If the average error is positive, the model tends to underestimate.</a:t>
            </a:r>
          </a:p>
          <a:p>
            <a:endParaRPr lang="en-US" dirty="0"/>
          </a:p>
        </p:txBody>
      </p:sp>
    </p:spTree>
    <p:extLst>
      <p:ext uri="{BB962C8B-B14F-4D97-AF65-F5344CB8AC3E}">
        <p14:creationId xmlns:p14="http://schemas.microsoft.com/office/powerpoint/2010/main" val="260527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 </a:t>
            </a:r>
            <a:r>
              <a:rPr lang="en-US" sz="3600" dirty="0"/>
              <a:t>(Slide 19 of 19)</a:t>
            </a:r>
            <a:endParaRPr lang="en-US" dirty="0"/>
          </a:p>
        </p:txBody>
      </p:sp>
      <p:sp>
        <p:nvSpPr>
          <p:cNvPr id="3" name="Text Placeholder 2">
            <a:extLst>
              <a:ext uri="{FF2B5EF4-FFF2-40B4-BE49-F238E27FC236}">
                <a16:creationId xmlns:a16="http://schemas.microsoft.com/office/drawing/2014/main" id="{CEFE7695-D157-4980-BD26-D764CAE35002}"/>
              </a:ext>
            </a:extLst>
          </p:cNvPr>
          <p:cNvSpPr>
            <a:spLocks noGrp="1"/>
          </p:cNvSpPr>
          <p:nvPr>
            <p:ph type="body" sz="quarter" idx="12"/>
          </p:nvPr>
        </p:nvSpPr>
        <p:spPr>
          <a:xfrm>
            <a:off x="838200" y="1463040"/>
            <a:ext cx="11010900" cy="1717675"/>
          </a:xfrm>
        </p:spPr>
        <p:txBody>
          <a:bodyPr/>
          <a:lstStyle/>
          <a:p>
            <a:pPr marL="0" indent="0">
              <a:buNone/>
            </a:pPr>
            <a:r>
              <a:rPr lang="en-US" dirty="0"/>
              <a:t>Table 9.4: Computer Error in Estimates of Average Balance for 10 Customers</a:t>
            </a:r>
          </a:p>
        </p:txBody>
      </p:sp>
      <p:pic>
        <p:nvPicPr>
          <p:cNvPr id="8" name="Picture Placeholder 7" descr="This table computes the error in estimates of average balance for 10 customers. The actual average balance for each of the 10 customers as shown in the first column is 3793, 1800, 900, 1460, 6288, 341, 506, 621, 1442, and 944. The estimated average balance for each of the 10 customers as shown in the second column is 3784, 1460, 1381, 566, 5487, 605, 760, 1593, 3050, and 210. The error, or e sub i, for each of the 10 customers as shown in the third column is 9, 340, negative 481, 894, 801, negative 264, negative 254, negative 972, negative 1608, and 734. The squared error, or e sub i squared, for each of the 10 customers as shown in the fourth column is 9,054,081; 16,384; 1,666,681; 176,400; 641,601; 69,696; 64,516; 944,784; 1,292,769; 583,756.">
            <a:extLst>
              <a:ext uri="{FF2B5EF4-FFF2-40B4-BE49-F238E27FC236}">
                <a16:creationId xmlns:a16="http://schemas.microsoft.com/office/drawing/2014/main" id="{0CB9F2B3-E420-4B5A-B00D-692394B546B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5502" b="7302"/>
          <a:stretch/>
        </p:blipFill>
        <p:spPr>
          <a:xfrm>
            <a:off x="2086610" y="2321877"/>
            <a:ext cx="8018780" cy="3613239"/>
          </a:xfrm>
        </p:spPr>
      </p:pic>
    </p:spTree>
    <p:extLst>
      <p:ext uri="{BB962C8B-B14F-4D97-AF65-F5344CB8AC3E}">
        <p14:creationId xmlns:p14="http://schemas.microsoft.com/office/powerpoint/2010/main" val="100306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235645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3600" dirty="0"/>
              <a:t>(Slide 2 of 2)</a:t>
            </a:r>
          </a:p>
        </p:txBody>
      </p:sp>
      <p:sp>
        <p:nvSpPr>
          <p:cNvPr id="3" name="Content Placeholder 2"/>
          <p:cNvSpPr>
            <a:spLocks noGrp="1"/>
          </p:cNvSpPr>
          <p:nvPr>
            <p:ph idx="1"/>
          </p:nvPr>
        </p:nvSpPr>
        <p:spPr/>
        <p:txBody>
          <a:bodyPr/>
          <a:lstStyle/>
          <a:p>
            <a:pPr marL="0" indent="0">
              <a:buNone/>
            </a:pPr>
            <a:r>
              <a:rPr lang="en-US" dirty="0"/>
              <a:t>The data mining process comprises the following steps:</a:t>
            </a:r>
          </a:p>
          <a:p>
            <a:pPr marL="577850" lvl="1" indent="-349250">
              <a:buFont typeface="+mj-lt"/>
              <a:buAutoNum type="arabicPeriod"/>
            </a:pPr>
            <a:r>
              <a:rPr lang="en-US" sz="2600" dirty="0"/>
              <a:t>Data sampling.</a:t>
            </a:r>
          </a:p>
          <a:p>
            <a:pPr marL="577850" lvl="1" indent="-349250">
              <a:buFont typeface="+mj-lt"/>
              <a:buAutoNum type="arabicPeriod"/>
            </a:pPr>
            <a:r>
              <a:rPr lang="en-US" sz="2600" dirty="0"/>
              <a:t>Data preparation.</a:t>
            </a:r>
          </a:p>
          <a:p>
            <a:pPr marL="577850" lvl="1" indent="-349250">
              <a:buFont typeface="+mj-lt"/>
              <a:buAutoNum type="arabicPeriod"/>
            </a:pPr>
            <a:r>
              <a:rPr lang="en-US" sz="2600" dirty="0"/>
              <a:t>Data partitioning.</a:t>
            </a:r>
          </a:p>
          <a:p>
            <a:pPr marL="577850" lvl="1" indent="-349250">
              <a:buFont typeface="+mj-lt"/>
              <a:buAutoNum type="arabicPeriod"/>
            </a:pPr>
            <a:r>
              <a:rPr lang="en-US" sz="2600" dirty="0"/>
              <a:t>Model construction.</a:t>
            </a:r>
          </a:p>
          <a:p>
            <a:pPr marL="577850" lvl="1" indent="-349250">
              <a:buFont typeface="+mj-lt"/>
              <a:buAutoNum type="arabicPeriod"/>
            </a:pPr>
            <a:r>
              <a:rPr lang="en-US" sz="2600" dirty="0"/>
              <a:t>Model assessment.</a:t>
            </a:r>
          </a:p>
        </p:txBody>
      </p:sp>
    </p:spTree>
    <p:extLst>
      <p:ext uri="{BB962C8B-B14F-4D97-AF65-F5344CB8AC3E}">
        <p14:creationId xmlns:p14="http://schemas.microsoft.com/office/powerpoint/2010/main" val="3310812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Logistic Regression </a:t>
            </a:r>
            <a:r>
              <a:rPr lang="en-US" sz="3600" dirty="0"/>
              <a:t>(Slide 1 of 8)</a:t>
            </a:r>
          </a:p>
        </p:txBody>
      </p:sp>
      <p:sp>
        <p:nvSpPr>
          <p:cNvPr id="6" name="Content Placeholder 2"/>
          <p:cNvSpPr>
            <a:spLocks noGrp="1"/>
          </p:cNvSpPr>
          <p:nvPr>
            <p:ph idx="1"/>
          </p:nvPr>
        </p:nvSpPr>
        <p:spPr>
          <a:prstGeom prst="rect">
            <a:avLst/>
          </a:prstGeom>
          <a:ln>
            <a:noFill/>
          </a:ln>
        </p:spPr>
        <p:txBody>
          <a:bodyPr/>
          <a:lstStyle/>
          <a:p>
            <a:pPr marL="457200">
              <a:lnSpc>
                <a:spcPct val="100000"/>
              </a:lnSpc>
              <a:spcBef>
                <a:spcPts val="1200"/>
              </a:spcBef>
            </a:pPr>
            <a:r>
              <a:rPr lang="en-US" b="1" dirty="0"/>
              <a:t>Logistic regression</a:t>
            </a:r>
            <a:r>
              <a:rPr lang="en-US" dirty="0"/>
              <a:t> attempts to classify a binary categorical outcome</a:t>
            </a:r>
            <a:br>
              <a:rPr lang="en-US" dirty="0"/>
            </a:br>
            <a:r>
              <a:rPr lang="en-US" dirty="0"/>
              <a:t>(y = 0 or 1) as a linear function of explanatory variables.</a:t>
            </a:r>
          </a:p>
          <a:p>
            <a:pPr marL="457200">
              <a:lnSpc>
                <a:spcPct val="100000"/>
              </a:lnSpc>
              <a:spcBef>
                <a:spcPts val="1200"/>
              </a:spcBef>
            </a:pPr>
            <a:r>
              <a:rPr lang="en-US" dirty="0"/>
              <a:t>A linear regression model fails to appropriately explain a categorical outcome variable.</a:t>
            </a:r>
          </a:p>
        </p:txBody>
      </p:sp>
    </p:spTree>
    <p:extLst>
      <p:ext uri="{BB962C8B-B14F-4D97-AF65-F5344CB8AC3E}">
        <p14:creationId xmlns:p14="http://schemas.microsoft.com/office/powerpoint/2010/main" val="3230458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Logistic Regression </a:t>
            </a:r>
            <a:r>
              <a:rPr lang="en-US" sz="3600" dirty="0"/>
              <a:t>(Slide 2 of 8)</a:t>
            </a:r>
            <a:endParaRPr lang="en-US" dirty="0"/>
          </a:p>
        </p:txBody>
      </p:sp>
      <p:sp>
        <p:nvSpPr>
          <p:cNvPr id="3" name="Text Placeholder 2">
            <a:extLst>
              <a:ext uri="{FF2B5EF4-FFF2-40B4-BE49-F238E27FC236}">
                <a16:creationId xmlns:a16="http://schemas.microsoft.com/office/drawing/2014/main" id="{88D0039B-6485-4934-B62B-A042BC3A6798}"/>
              </a:ext>
            </a:extLst>
          </p:cNvPr>
          <p:cNvSpPr>
            <a:spLocks noGrp="1"/>
          </p:cNvSpPr>
          <p:nvPr>
            <p:ph type="body" sz="quarter" idx="12"/>
          </p:nvPr>
        </p:nvSpPr>
        <p:spPr>
          <a:xfrm>
            <a:off x="838200" y="1463040"/>
            <a:ext cx="3314700" cy="1717675"/>
          </a:xfrm>
        </p:spPr>
        <p:txBody>
          <a:bodyPr/>
          <a:lstStyle/>
          <a:p>
            <a:pPr marL="0" indent="0">
              <a:buNone/>
            </a:pPr>
            <a:r>
              <a:rPr lang="en-US" dirty="0"/>
              <a:t>Figure 9.4: Scatter Chart and Simple Linear Regression Fit for Oscars Example</a:t>
            </a:r>
          </a:p>
        </p:txBody>
      </p:sp>
      <p:pic>
        <p:nvPicPr>
          <p:cNvPr id="9" name="Picture Placeholder 8" descr="The scatter chart plots winner of the best picture versus Oscar nominations. The scatter graph marks the data points in the binary outcome of 1 with Oscar nominations from 4 to 14. It also marks the data points in the binary outcome of 0 with Oscar nominations from 2 to 13. The graph also shows a rising line from (2, negative 0.2) to (14, 0.8). All values estimated.">
            <a:extLst>
              <a:ext uri="{FF2B5EF4-FFF2-40B4-BE49-F238E27FC236}">
                <a16:creationId xmlns:a16="http://schemas.microsoft.com/office/drawing/2014/main" id="{7175D82A-CB56-4B5B-8FB4-3CC7C8182B6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2454" b="4797"/>
          <a:stretch/>
        </p:blipFill>
        <p:spPr>
          <a:xfrm>
            <a:off x="4495799" y="1346836"/>
            <a:ext cx="7013448" cy="4660900"/>
          </a:xfrm>
        </p:spPr>
      </p:pic>
    </p:spTree>
    <p:extLst>
      <p:ext uri="{BB962C8B-B14F-4D97-AF65-F5344CB8AC3E}">
        <p14:creationId xmlns:p14="http://schemas.microsoft.com/office/powerpoint/2010/main" val="1153602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r>
              <a:rPr lang="en-US" sz="3600" dirty="0"/>
              <a:t>(Slide 3 of 8)</a:t>
            </a:r>
            <a:endParaRPr lang="en-US" dirty="0"/>
          </a:p>
        </p:txBody>
      </p:sp>
      <p:sp>
        <p:nvSpPr>
          <p:cNvPr id="3" name="Content Placeholder 2"/>
          <p:cNvSpPr>
            <a:spLocks noGrp="1"/>
          </p:cNvSpPr>
          <p:nvPr>
            <p:ph type="body" sz="quarter" idx="12"/>
          </p:nvPr>
        </p:nvSpPr>
        <p:spPr/>
        <p:txBody>
          <a:bodyPr>
            <a:noAutofit/>
          </a:bodyPr>
          <a:lstStyle/>
          <a:p>
            <a:pPr marL="0" indent="0">
              <a:buNone/>
            </a:pPr>
            <a:r>
              <a:rPr lang="en-US" dirty="0"/>
              <a:t>Figure 9.5: Residuals for Simple Linear Regression on Oscars Data</a:t>
            </a:r>
          </a:p>
          <a:p>
            <a:pPr marL="0" indent="0">
              <a:buNone/>
            </a:pPr>
            <a:r>
              <a:rPr lang="en-US" sz="2600" dirty="0"/>
              <a:t>An unmistakable pattern of systematic misprediction suggests that the simple linear regression model is not appropriate.</a:t>
            </a:r>
          </a:p>
        </p:txBody>
      </p:sp>
      <p:pic>
        <p:nvPicPr>
          <p:cNvPr id="7" name="Picture Placeholder 6" descr="The scatter graph plots residuals versus Oscar nominations. Two falling scatter graphs are shown with one falling from (2, 0.2) to (13, negative 0.7) and the other falling from (5, 1.0) to (14, 0.4). All values estimated.">
            <a:extLst>
              <a:ext uri="{FF2B5EF4-FFF2-40B4-BE49-F238E27FC236}">
                <a16:creationId xmlns:a16="http://schemas.microsoft.com/office/drawing/2014/main" id="{1FA96D0C-8D00-4DFF-9A12-71E145C3CDF0}"/>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8517" b="5941"/>
          <a:stretch/>
        </p:blipFill>
        <p:spPr>
          <a:xfrm>
            <a:off x="3722217" y="2738120"/>
            <a:ext cx="4747565" cy="3129280"/>
          </a:xfrm>
        </p:spPr>
      </p:pic>
    </p:spTree>
    <p:extLst>
      <p:ext uri="{BB962C8B-B14F-4D97-AF65-F5344CB8AC3E}">
        <p14:creationId xmlns:p14="http://schemas.microsoft.com/office/powerpoint/2010/main" val="3937062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Logistic Regression </a:t>
            </a:r>
            <a:r>
              <a:rPr lang="en-US" sz="3600" dirty="0"/>
              <a:t>(Slide 4 of 8)</a:t>
            </a:r>
          </a:p>
        </p:txBody>
      </p:sp>
      <p:sp>
        <p:nvSpPr>
          <p:cNvPr id="6" name="Content Placeholder 2"/>
          <p:cNvSpPr>
            <a:spLocks noGrp="1"/>
          </p:cNvSpPr>
          <p:nvPr>
            <p:ph type="body" sz="quarter" idx="12"/>
          </p:nvPr>
        </p:nvSpPr>
        <p:spPr>
          <a:prstGeom prst="rect">
            <a:avLst/>
          </a:prstGeom>
          <a:ln>
            <a:noFill/>
          </a:ln>
        </p:spPr>
        <p:txBody>
          <a:bodyPr/>
          <a:lstStyle/>
          <a:p>
            <a:pPr marL="457200"/>
            <a:r>
              <a:rPr lang="en-US" dirty="0"/>
              <a:t>Odds is a measure related to probability.</a:t>
            </a:r>
          </a:p>
          <a:p>
            <a:pPr marL="457200"/>
            <a:r>
              <a:rPr lang="en-US" dirty="0"/>
              <a:t>If an estimate of the probability of an event is</a:t>
            </a:r>
          </a:p>
        </p:txBody>
      </p:sp>
      <p:graphicFrame>
        <p:nvGraphicFramePr>
          <p:cNvPr id="14" name="Object 13">
            <a:extLst>
              <a:ext uri="{FF2B5EF4-FFF2-40B4-BE49-F238E27FC236}">
                <a16:creationId xmlns:a16="http://schemas.microsoft.com/office/drawing/2014/main" id="{8CF02687-E0D7-4A5A-A923-2EC9B5A1AA18}"/>
              </a:ext>
            </a:extLst>
          </p:cNvPr>
          <p:cNvGraphicFramePr>
            <a:graphicFrameLocks noChangeAspect="1"/>
          </p:cNvGraphicFramePr>
          <p:nvPr>
            <p:extLst>
              <p:ext uri="{D42A27DB-BD31-4B8C-83A1-F6EECF244321}">
                <p14:modId xmlns:p14="http://schemas.microsoft.com/office/powerpoint/2010/main" val="3310849452"/>
              </p:ext>
            </p:extLst>
          </p:nvPr>
        </p:nvGraphicFramePr>
        <p:xfrm>
          <a:off x="7981950" y="1966361"/>
          <a:ext cx="370980" cy="485190"/>
        </p:xfrm>
        <a:graphic>
          <a:graphicData uri="http://schemas.openxmlformats.org/presentationml/2006/ole">
            <mc:AlternateContent xmlns:mc="http://schemas.openxmlformats.org/markup-compatibility/2006">
              <mc:Choice xmlns:v="urn:schemas-microsoft-com:vml" Requires="v">
                <p:oleObj spid="_x0000_s60522" name="Equation" r:id="rId4" imgW="164880" imgH="215640" progId="Equation.DSMT4">
                  <p:embed/>
                </p:oleObj>
              </mc:Choice>
              <mc:Fallback>
                <p:oleObj name="Equation" r:id="rId4" imgW="164880" imgH="215640" progId="Equation.DSMT4">
                  <p:embed/>
                  <p:pic>
                    <p:nvPicPr>
                      <p:cNvPr id="0" name=""/>
                      <p:cNvPicPr/>
                      <p:nvPr/>
                    </p:nvPicPr>
                    <p:blipFill>
                      <a:blip r:embed="rId5"/>
                      <a:stretch>
                        <a:fillRect/>
                      </a:stretch>
                    </p:blipFill>
                    <p:spPr>
                      <a:xfrm>
                        <a:off x="7981950" y="1966361"/>
                        <a:ext cx="370980" cy="485190"/>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E5C1357C-A1F1-4F72-9337-1B693B4C7B29}"/>
              </a:ext>
            </a:extLst>
          </p:cNvPr>
          <p:cNvSpPr>
            <a:spLocks noGrp="1"/>
          </p:cNvSpPr>
          <p:nvPr>
            <p:ph type="body" sz="quarter" idx="15"/>
          </p:nvPr>
        </p:nvSpPr>
        <p:spPr>
          <a:xfrm>
            <a:off x="838200" y="1979061"/>
            <a:ext cx="10515600" cy="897948"/>
          </a:xfrm>
        </p:spPr>
        <p:txBody>
          <a:bodyPr/>
          <a:lstStyle/>
          <a:p>
            <a:pPr marL="457200" indent="7035800">
              <a:buNone/>
            </a:pPr>
            <a:r>
              <a:rPr lang="en-US" dirty="0"/>
              <a:t>then the equivalent odds measure is</a:t>
            </a:r>
          </a:p>
        </p:txBody>
      </p:sp>
      <p:graphicFrame>
        <p:nvGraphicFramePr>
          <p:cNvPr id="15" name="Object 14">
            <a:extLst>
              <a:ext uri="{FF2B5EF4-FFF2-40B4-BE49-F238E27FC236}">
                <a16:creationId xmlns:a16="http://schemas.microsoft.com/office/drawing/2014/main" id="{0BE2DFAE-45E9-4862-839E-9059A5B45D56}"/>
              </a:ext>
            </a:extLst>
          </p:cNvPr>
          <p:cNvGraphicFramePr>
            <a:graphicFrameLocks noChangeAspect="1"/>
          </p:cNvGraphicFramePr>
          <p:nvPr>
            <p:extLst>
              <p:ext uri="{D42A27DB-BD31-4B8C-83A1-F6EECF244321}">
                <p14:modId xmlns:p14="http://schemas.microsoft.com/office/powerpoint/2010/main" val="1470704532"/>
              </p:ext>
            </p:extLst>
          </p:nvPr>
        </p:nvGraphicFramePr>
        <p:xfrm>
          <a:off x="3785876" y="2305509"/>
          <a:ext cx="1428750" cy="571500"/>
        </p:xfrm>
        <a:graphic>
          <a:graphicData uri="http://schemas.openxmlformats.org/presentationml/2006/ole">
            <mc:AlternateContent xmlns:mc="http://schemas.openxmlformats.org/markup-compatibility/2006">
              <mc:Choice xmlns:v="urn:schemas-microsoft-com:vml" Requires="v">
                <p:oleObj spid="_x0000_s60523" name="Equation" r:id="rId6" imgW="634680" imgH="253800" progId="Equation.DSMT4">
                  <p:embed/>
                </p:oleObj>
              </mc:Choice>
              <mc:Fallback>
                <p:oleObj name="Equation" r:id="rId6" imgW="634680" imgH="253800" progId="Equation.DSMT4">
                  <p:embed/>
                  <p:pic>
                    <p:nvPicPr>
                      <p:cNvPr id="0" name=""/>
                      <p:cNvPicPr/>
                      <p:nvPr/>
                    </p:nvPicPr>
                    <p:blipFill>
                      <a:blip r:embed="rId7"/>
                      <a:stretch>
                        <a:fillRect/>
                      </a:stretch>
                    </p:blipFill>
                    <p:spPr>
                      <a:xfrm>
                        <a:off x="3785876" y="2305509"/>
                        <a:ext cx="1428750" cy="571500"/>
                      </a:xfrm>
                      <a:prstGeom prst="rect">
                        <a:avLst/>
                      </a:prstGeom>
                    </p:spPr>
                  </p:pic>
                </p:oleObj>
              </mc:Fallback>
            </mc:AlternateContent>
          </a:graphicData>
        </a:graphic>
      </p:graphicFrame>
      <p:sp>
        <p:nvSpPr>
          <p:cNvPr id="8" name="Text Placeholder 7">
            <a:extLst>
              <a:ext uri="{FF2B5EF4-FFF2-40B4-BE49-F238E27FC236}">
                <a16:creationId xmlns:a16="http://schemas.microsoft.com/office/drawing/2014/main" id="{41A2AB29-9B30-4DB6-B1F4-424D89F7B9E8}"/>
              </a:ext>
            </a:extLst>
          </p:cNvPr>
          <p:cNvSpPr>
            <a:spLocks noGrp="1"/>
          </p:cNvSpPr>
          <p:nvPr>
            <p:ph type="body" sz="quarter" idx="17"/>
          </p:nvPr>
        </p:nvSpPr>
        <p:spPr>
          <a:xfrm>
            <a:off x="838200" y="2877009"/>
            <a:ext cx="10515600" cy="1103983"/>
          </a:xfrm>
        </p:spPr>
        <p:txBody>
          <a:bodyPr/>
          <a:lstStyle/>
          <a:p>
            <a:pPr marL="457200"/>
            <a:r>
              <a:rPr lang="en-US" dirty="0"/>
              <a:t>The odds metric ranges between zero and positive infinity.</a:t>
            </a:r>
          </a:p>
          <a:p>
            <a:pPr marL="457200"/>
            <a:r>
              <a:rPr lang="en-US" dirty="0"/>
              <a:t>We eliminate the fit problem by using logit, </a:t>
            </a:r>
          </a:p>
        </p:txBody>
      </p:sp>
      <p:graphicFrame>
        <p:nvGraphicFramePr>
          <p:cNvPr id="16" name="Object 15">
            <a:extLst>
              <a:ext uri="{FF2B5EF4-FFF2-40B4-BE49-F238E27FC236}">
                <a16:creationId xmlns:a16="http://schemas.microsoft.com/office/drawing/2014/main" id="{BD33BDC7-61BC-46CA-9B32-4329BA0E5494}"/>
              </a:ext>
            </a:extLst>
          </p:cNvPr>
          <p:cNvGraphicFramePr>
            <a:graphicFrameLocks noChangeAspect="1"/>
          </p:cNvGraphicFramePr>
          <p:nvPr>
            <p:extLst>
              <p:ext uri="{D42A27DB-BD31-4B8C-83A1-F6EECF244321}">
                <p14:modId xmlns:p14="http://schemas.microsoft.com/office/powerpoint/2010/main" val="1891469649"/>
              </p:ext>
            </p:extLst>
          </p:nvPr>
        </p:nvGraphicFramePr>
        <p:xfrm>
          <a:off x="7685088" y="3368675"/>
          <a:ext cx="1943100" cy="571500"/>
        </p:xfrm>
        <a:graphic>
          <a:graphicData uri="http://schemas.openxmlformats.org/presentationml/2006/ole">
            <mc:AlternateContent xmlns:mc="http://schemas.openxmlformats.org/markup-compatibility/2006">
              <mc:Choice xmlns:v="urn:schemas-microsoft-com:vml" Requires="v">
                <p:oleObj spid="_x0000_s60524" name="Equation" r:id="rId8" imgW="863280" imgH="253800" progId="Equation.DSMT4">
                  <p:embed/>
                </p:oleObj>
              </mc:Choice>
              <mc:Fallback>
                <p:oleObj name="Equation" r:id="rId8" imgW="863280" imgH="253800" progId="Equation.DSMT4">
                  <p:embed/>
                  <p:pic>
                    <p:nvPicPr>
                      <p:cNvPr id="0" name=""/>
                      <p:cNvPicPr/>
                      <p:nvPr/>
                    </p:nvPicPr>
                    <p:blipFill>
                      <a:blip r:embed="rId9"/>
                      <a:stretch>
                        <a:fillRect/>
                      </a:stretch>
                    </p:blipFill>
                    <p:spPr>
                      <a:xfrm>
                        <a:off x="7685088" y="3368675"/>
                        <a:ext cx="1943100" cy="571500"/>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DD44990B-1459-4E21-B7FB-A4E5E895D6FA}"/>
              </a:ext>
            </a:extLst>
          </p:cNvPr>
          <p:cNvSpPr>
            <a:spLocks noGrp="1"/>
          </p:cNvSpPr>
          <p:nvPr>
            <p:ph type="body" sz="quarter" idx="14"/>
          </p:nvPr>
        </p:nvSpPr>
        <p:spPr>
          <a:xfrm>
            <a:off x="838200" y="3887748"/>
            <a:ext cx="10515600" cy="752623"/>
          </a:xfrm>
        </p:spPr>
        <p:txBody>
          <a:bodyPr/>
          <a:lstStyle/>
          <a:p>
            <a:pPr marL="457200"/>
            <a:r>
              <a:rPr lang="en-US" dirty="0"/>
              <a:t>Estimating the logit with a linear function results in the estimated logistic regression model.</a:t>
            </a:r>
          </a:p>
          <a:p>
            <a:endParaRPr lang="en-US" dirty="0"/>
          </a:p>
        </p:txBody>
      </p:sp>
    </p:spTree>
    <p:extLst>
      <p:ext uri="{BB962C8B-B14F-4D97-AF65-F5344CB8AC3E}">
        <p14:creationId xmlns:p14="http://schemas.microsoft.com/office/powerpoint/2010/main" val="134446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Logistic Regression </a:t>
            </a:r>
            <a:r>
              <a:rPr lang="en-US" sz="3600" dirty="0"/>
              <a:t>(Slide 5 of 8)</a:t>
            </a:r>
          </a:p>
        </p:txBody>
      </p:sp>
      <p:sp>
        <p:nvSpPr>
          <p:cNvPr id="6" name="Content Placeholder 2"/>
          <p:cNvSpPr>
            <a:spLocks noGrp="1"/>
          </p:cNvSpPr>
          <p:nvPr>
            <p:ph type="body" sz="quarter" idx="12"/>
          </p:nvPr>
        </p:nvSpPr>
        <p:spPr>
          <a:prstGeom prst="rect">
            <a:avLst/>
          </a:prstGeom>
          <a:ln>
            <a:noFill/>
          </a:ln>
        </p:spPr>
        <p:txBody>
          <a:bodyPr/>
          <a:lstStyle/>
          <a:p>
            <a:pPr marL="457200"/>
            <a:r>
              <a:rPr lang="en-US" dirty="0"/>
              <a:t>Logistic regression model:</a:t>
            </a:r>
          </a:p>
        </p:txBody>
      </p:sp>
      <p:graphicFrame>
        <p:nvGraphicFramePr>
          <p:cNvPr id="11" name="Object 10">
            <a:extLst>
              <a:ext uri="{FF2B5EF4-FFF2-40B4-BE49-F238E27FC236}">
                <a16:creationId xmlns:a16="http://schemas.microsoft.com/office/drawing/2014/main" id="{95F98A2A-A97A-44AA-B3F0-F9ECD045F270}"/>
              </a:ext>
            </a:extLst>
          </p:cNvPr>
          <p:cNvGraphicFramePr>
            <a:graphicFrameLocks noChangeAspect="1"/>
          </p:cNvGraphicFramePr>
          <p:nvPr>
            <p:extLst>
              <p:ext uri="{D42A27DB-BD31-4B8C-83A1-F6EECF244321}">
                <p14:modId xmlns:p14="http://schemas.microsoft.com/office/powerpoint/2010/main" val="361822803"/>
              </p:ext>
            </p:extLst>
          </p:nvPr>
        </p:nvGraphicFramePr>
        <p:xfrm>
          <a:off x="3890641" y="2071778"/>
          <a:ext cx="4410710" cy="1051560"/>
        </p:xfrm>
        <a:graphic>
          <a:graphicData uri="http://schemas.openxmlformats.org/presentationml/2006/ole">
            <mc:AlternateContent xmlns:mc="http://schemas.openxmlformats.org/markup-compatibility/2006">
              <mc:Choice xmlns:v="urn:schemas-microsoft-com:vml" Requires="v">
                <p:oleObj spid="_x0000_s61514" name="Equation" r:id="rId4" imgW="1917360" imgH="457200" progId="Equation.DSMT4">
                  <p:embed/>
                </p:oleObj>
              </mc:Choice>
              <mc:Fallback>
                <p:oleObj name="Equation" r:id="rId4" imgW="1917360" imgH="457200" progId="Equation.DSMT4">
                  <p:embed/>
                  <p:pic>
                    <p:nvPicPr>
                      <p:cNvPr id="0" name=""/>
                      <p:cNvPicPr/>
                      <p:nvPr/>
                    </p:nvPicPr>
                    <p:blipFill>
                      <a:blip r:embed="rId5"/>
                      <a:stretch>
                        <a:fillRect/>
                      </a:stretch>
                    </p:blipFill>
                    <p:spPr>
                      <a:xfrm>
                        <a:off x="3890641" y="2071778"/>
                        <a:ext cx="4410710" cy="1051560"/>
                      </a:xfrm>
                      <a:prstGeom prst="rect">
                        <a:avLst/>
                      </a:prstGeom>
                    </p:spPr>
                  </p:pic>
                </p:oleObj>
              </mc:Fallback>
            </mc:AlternateContent>
          </a:graphicData>
        </a:graphic>
      </p:graphicFrame>
      <p:sp>
        <p:nvSpPr>
          <p:cNvPr id="8" name="Text Placeholder 7">
            <a:extLst>
              <a:ext uri="{FF2B5EF4-FFF2-40B4-BE49-F238E27FC236}">
                <a16:creationId xmlns:a16="http://schemas.microsoft.com/office/drawing/2014/main" id="{A91FA85F-CD82-4067-A44A-B6F1347014A1}"/>
              </a:ext>
            </a:extLst>
          </p:cNvPr>
          <p:cNvSpPr>
            <a:spLocks noGrp="1"/>
          </p:cNvSpPr>
          <p:nvPr>
            <p:ph type="body" sz="quarter" idx="15"/>
          </p:nvPr>
        </p:nvSpPr>
        <p:spPr>
          <a:xfrm>
            <a:off x="838197" y="2342367"/>
            <a:ext cx="10515599" cy="1971825"/>
          </a:xfrm>
        </p:spPr>
        <p:txBody>
          <a:bodyPr/>
          <a:lstStyle/>
          <a:p>
            <a:pPr marL="9607550" indent="0">
              <a:buNone/>
            </a:pPr>
            <a:r>
              <a:rPr lang="en-US" sz="2300" b="1" dirty="0">
                <a:latin typeface="Times New Roman" panose="02020603050405020304" pitchFamily="18" charset="0"/>
                <a:cs typeface="Times New Roman" panose="02020603050405020304" pitchFamily="18" charset="0"/>
              </a:rPr>
              <a:t>(9.1)</a:t>
            </a:r>
          </a:p>
          <a:p>
            <a:pPr marL="457200">
              <a:spcBef>
                <a:spcPts val="4200"/>
              </a:spcBef>
            </a:pPr>
            <a:r>
              <a:rPr lang="en-US" dirty="0"/>
              <a:t>Given a set of explanatory variables, a logistic regression algorithm determines values of</a:t>
            </a:r>
          </a:p>
        </p:txBody>
      </p:sp>
      <p:graphicFrame>
        <p:nvGraphicFramePr>
          <p:cNvPr id="12" name="Object 11">
            <a:extLst>
              <a:ext uri="{FF2B5EF4-FFF2-40B4-BE49-F238E27FC236}">
                <a16:creationId xmlns:a16="http://schemas.microsoft.com/office/drawing/2014/main" id="{C0998FD4-C635-4C26-BBA3-4FCA2C88C6AC}"/>
              </a:ext>
            </a:extLst>
          </p:cNvPr>
          <p:cNvGraphicFramePr>
            <a:graphicFrameLocks noChangeAspect="1"/>
          </p:cNvGraphicFramePr>
          <p:nvPr>
            <p:extLst>
              <p:ext uri="{D42A27DB-BD31-4B8C-83A1-F6EECF244321}">
                <p14:modId xmlns:p14="http://schemas.microsoft.com/office/powerpoint/2010/main" val="3814021892"/>
              </p:ext>
            </p:extLst>
          </p:nvPr>
        </p:nvGraphicFramePr>
        <p:xfrm>
          <a:off x="4470399" y="3572985"/>
          <a:ext cx="1694088" cy="554760"/>
        </p:xfrm>
        <a:graphic>
          <a:graphicData uri="http://schemas.openxmlformats.org/presentationml/2006/ole">
            <mc:AlternateContent xmlns:mc="http://schemas.openxmlformats.org/markup-compatibility/2006">
              <mc:Choice xmlns:v="urn:schemas-microsoft-com:vml" Requires="v">
                <p:oleObj spid="_x0000_s61515" name="Equation" r:id="rId6" imgW="736560" imgH="241200" progId="Equation.DSMT4">
                  <p:embed/>
                </p:oleObj>
              </mc:Choice>
              <mc:Fallback>
                <p:oleObj name="Equation" r:id="rId6" imgW="736560" imgH="241200" progId="Equation.DSMT4">
                  <p:embed/>
                  <p:pic>
                    <p:nvPicPr>
                      <p:cNvPr id="0" name=""/>
                      <p:cNvPicPr/>
                      <p:nvPr/>
                    </p:nvPicPr>
                    <p:blipFill>
                      <a:blip r:embed="rId7"/>
                      <a:stretch>
                        <a:fillRect/>
                      </a:stretch>
                    </p:blipFill>
                    <p:spPr>
                      <a:xfrm>
                        <a:off x="4470399" y="3572985"/>
                        <a:ext cx="1694088" cy="554760"/>
                      </a:xfrm>
                      <a:prstGeom prst="rect">
                        <a:avLst/>
                      </a:prstGeom>
                    </p:spPr>
                  </p:pic>
                </p:oleObj>
              </mc:Fallback>
            </mc:AlternateContent>
          </a:graphicData>
        </a:graphic>
      </p:graphicFrame>
      <p:sp>
        <p:nvSpPr>
          <p:cNvPr id="9" name="Text Placeholder 8">
            <a:extLst>
              <a:ext uri="{FF2B5EF4-FFF2-40B4-BE49-F238E27FC236}">
                <a16:creationId xmlns:a16="http://schemas.microsoft.com/office/drawing/2014/main" id="{AD03054E-F8CC-4797-93F2-0715F0C1FB36}"/>
              </a:ext>
            </a:extLst>
          </p:cNvPr>
          <p:cNvSpPr>
            <a:spLocks noGrp="1"/>
          </p:cNvSpPr>
          <p:nvPr>
            <p:ph type="body" sz="quarter" idx="16"/>
          </p:nvPr>
        </p:nvSpPr>
        <p:spPr>
          <a:xfrm>
            <a:off x="838197" y="3605555"/>
            <a:ext cx="10515599" cy="1119187"/>
          </a:xfrm>
        </p:spPr>
        <p:txBody>
          <a:bodyPr/>
          <a:lstStyle/>
          <a:p>
            <a:pPr marL="457200" indent="4800600"/>
            <a:r>
              <a:rPr lang="en-US" dirty="0"/>
              <a:t>that best estimate the log odds.</a:t>
            </a:r>
          </a:p>
          <a:p>
            <a:endParaRPr lang="en-US" dirty="0"/>
          </a:p>
          <a:p>
            <a:endParaRPr lang="en-US" dirty="0"/>
          </a:p>
        </p:txBody>
      </p:sp>
      <p:pic>
        <p:nvPicPr>
          <p:cNvPr id="10" name="Picture Placeholder 9" descr="Logistic function is P cap = 1 over, 1 + e superscript negative b sub 0 + b sub 1 x sub 1 + ellipsis + b sub q x sub q">
            <a:extLst>
              <a:ext uri="{FF2B5EF4-FFF2-40B4-BE49-F238E27FC236}">
                <a16:creationId xmlns:a16="http://schemas.microsoft.com/office/drawing/2014/main" id="{4582E965-1286-40A2-9F23-F9D99DCCD4E1}"/>
              </a:ext>
            </a:extLst>
          </p:cNvPr>
          <p:cNvPicPr>
            <a:picLocks noGrp="1" noChangeAspect="1"/>
          </p:cNvPicPr>
          <p:nvPr>
            <p:ph type="pic" sz="quarter" idx="13"/>
          </p:nvPr>
        </p:nvPicPr>
        <p:blipFill rotWithShape="1">
          <a:blip r:embed="rId8"/>
          <a:srcRect t="-4338" b="2304"/>
          <a:stretch/>
        </p:blipFill>
        <p:spPr>
          <a:xfrm>
            <a:off x="956601" y="4202552"/>
            <a:ext cx="10415771" cy="1477355"/>
          </a:xfrm>
          <a:prstGeom prst="rect">
            <a:avLst/>
          </a:prstGeom>
        </p:spPr>
      </p:pic>
    </p:spTree>
    <p:extLst>
      <p:ext uri="{BB962C8B-B14F-4D97-AF65-F5344CB8AC3E}">
        <p14:creationId xmlns:p14="http://schemas.microsoft.com/office/powerpoint/2010/main" val="55201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r>
              <a:rPr lang="en-US" sz="3600" dirty="0"/>
              <a:t>(Slide 6 of 8)</a:t>
            </a:r>
            <a:endParaRPr lang="en-US" dirty="0"/>
          </a:p>
        </p:txBody>
      </p:sp>
      <p:sp>
        <p:nvSpPr>
          <p:cNvPr id="3" name="Text Placeholder 2">
            <a:extLst>
              <a:ext uri="{FF2B5EF4-FFF2-40B4-BE49-F238E27FC236}">
                <a16:creationId xmlns:a16="http://schemas.microsoft.com/office/drawing/2014/main" id="{55468D2A-8425-4D26-BAF4-10D067AD873D}"/>
              </a:ext>
            </a:extLst>
          </p:cNvPr>
          <p:cNvSpPr>
            <a:spLocks noGrp="1"/>
          </p:cNvSpPr>
          <p:nvPr>
            <p:ph type="body" sz="quarter" idx="12"/>
          </p:nvPr>
        </p:nvSpPr>
        <p:spPr>
          <a:xfrm>
            <a:off x="838200" y="1463040"/>
            <a:ext cx="3173569" cy="2245360"/>
          </a:xfrm>
        </p:spPr>
        <p:txBody>
          <a:bodyPr/>
          <a:lstStyle/>
          <a:p>
            <a:pPr marL="0" indent="0">
              <a:buNone/>
            </a:pPr>
            <a:r>
              <a:rPr lang="en-US" dirty="0"/>
              <a:t>Figure 9.6: Logistic S-Curve for Oscars Example</a:t>
            </a:r>
          </a:p>
        </p:txBody>
      </p:sp>
      <p:pic>
        <p:nvPicPr>
          <p:cNvPr id="8" name="Picture Placeholder 7" descr="The scatter graph plots winner of the best picture versus total number of Oscar nominations. The scatter graph marks data in the binary outcome of 1 and 0. The graph also shows S shaped curve with end points (2, 0) and (14, 0.9). All values estimated.">
            <a:extLst>
              <a:ext uri="{FF2B5EF4-FFF2-40B4-BE49-F238E27FC236}">
                <a16:creationId xmlns:a16="http://schemas.microsoft.com/office/drawing/2014/main" id="{8CE9AAEA-4BDC-4150-9928-8FC2A233C84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652" t="10492" r="4452" b="5853"/>
          <a:stretch/>
        </p:blipFill>
        <p:spPr>
          <a:xfrm>
            <a:off x="4864100" y="1371600"/>
            <a:ext cx="6196169" cy="4398645"/>
          </a:xfrm>
        </p:spPr>
      </p:pic>
    </p:spTree>
    <p:extLst>
      <p:ext uri="{BB962C8B-B14F-4D97-AF65-F5344CB8AC3E}">
        <p14:creationId xmlns:p14="http://schemas.microsoft.com/office/powerpoint/2010/main" val="393960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r>
              <a:rPr lang="en-US" sz="3600" dirty="0"/>
              <a:t>(Slide 7 of 8)</a:t>
            </a:r>
          </a:p>
        </p:txBody>
      </p:sp>
      <p:sp>
        <p:nvSpPr>
          <p:cNvPr id="3" name="Content Placeholder 2"/>
          <p:cNvSpPr>
            <a:spLocks noGrp="1"/>
          </p:cNvSpPr>
          <p:nvPr>
            <p:ph type="body" sz="quarter" idx="12"/>
          </p:nvPr>
        </p:nvSpPr>
        <p:spPr/>
        <p:txBody>
          <a:bodyPr/>
          <a:lstStyle/>
          <a:p>
            <a:pPr marL="468313" indent="-239713"/>
            <a:r>
              <a:rPr lang="en-US" dirty="0"/>
              <a:t>Logistic regression classifies an observation by using the logistic function to compute the probability of an observation belonging to Class 1 and then comparing this probability to a cutoff value.</a:t>
            </a:r>
          </a:p>
          <a:p>
            <a:pPr marL="468313" indent="-239713"/>
            <a:r>
              <a:rPr lang="en-US" dirty="0"/>
              <a:t>If the probability exceeds the cutoff value, the observation is classified as Class 1 and otherwise it is classified as Class 0.</a:t>
            </a:r>
          </a:p>
          <a:p>
            <a:pPr marL="468313" indent="-239713"/>
            <a:r>
              <a:rPr lang="en-US" dirty="0"/>
              <a:t>While a logistic regression model used for prediction should ultimately be judged based on its classification accuracy on validation and test sets, </a:t>
            </a:r>
            <a:r>
              <a:rPr lang="en-US" b="1" dirty="0"/>
              <a:t>Mallow’s </a:t>
            </a:r>
            <a:endParaRPr lang="en-US" dirty="0"/>
          </a:p>
        </p:txBody>
      </p:sp>
      <p:graphicFrame>
        <p:nvGraphicFramePr>
          <p:cNvPr id="6" name="Object 5">
            <a:extLst>
              <a:ext uri="{FF2B5EF4-FFF2-40B4-BE49-F238E27FC236}">
                <a16:creationId xmlns:a16="http://schemas.microsoft.com/office/drawing/2014/main" id="{5C9F5861-E370-4395-9B5B-99F94F471106}"/>
              </a:ext>
            </a:extLst>
          </p:cNvPr>
          <p:cNvGraphicFramePr>
            <a:graphicFrameLocks noChangeAspect="1"/>
          </p:cNvGraphicFramePr>
          <p:nvPr>
            <p:extLst>
              <p:ext uri="{D42A27DB-BD31-4B8C-83A1-F6EECF244321}">
                <p14:modId xmlns:p14="http://schemas.microsoft.com/office/powerpoint/2010/main" val="1213595360"/>
              </p:ext>
            </p:extLst>
          </p:nvPr>
        </p:nvGraphicFramePr>
        <p:xfrm>
          <a:off x="6311900" y="4398963"/>
          <a:ext cx="408204" cy="554760"/>
        </p:xfrm>
        <a:graphic>
          <a:graphicData uri="http://schemas.openxmlformats.org/presentationml/2006/ole">
            <mc:AlternateContent xmlns:mc="http://schemas.openxmlformats.org/markup-compatibility/2006">
              <mc:Choice xmlns:v="urn:schemas-microsoft-com:vml" Requires="v">
                <p:oleObj spid="_x0000_s62500" name="Equation" r:id="rId3" imgW="177480" imgH="241200" progId="Equation.DSMT4">
                  <p:embed/>
                </p:oleObj>
              </mc:Choice>
              <mc:Fallback>
                <p:oleObj name="Equation" r:id="rId3" imgW="177480" imgH="241200" progId="Equation.DSMT4">
                  <p:embed/>
                  <p:pic>
                    <p:nvPicPr>
                      <p:cNvPr id="0" name=""/>
                      <p:cNvPicPr/>
                      <p:nvPr/>
                    </p:nvPicPr>
                    <p:blipFill>
                      <a:blip r:embed="rId4"/>
                      <a:stretch>
                        <a:fillRect/>
                      </a:stretch>
                    </p:blipFill>
                    <p:spPr>
                      <a:xfrm>
                        <a:off x="6311900" y="4398963"/>
                        <a:ext cx="408204" cy="554760"/>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FEEC6689-C755-4C2A-939A-B67B56E8B6A4}"/>
              </a:ext>
            </a:extLst>
          </p:cNvPr>
          <p:cNvSpPr>
            <a:spLocks noGrp="1"/>
          </p:cNvSpPr>
          <p:nvPr>
            <p:ph type="body" sz="quarter" idx="14"/>
          </p:nvPr>
        </p:nvSpPr>
        <p:spPr>
          <a:xfrm>
            <a:off x="838200" y="4411664"/>
            <a:ext cx="10515600" cy="1265236"/>
          </a:xfrm>
        </p:spPr>
        <p:txBody>
          <a:bodyPr/>
          <a:lstStyle/>
          <a:p>
            <a:pPr marL="457200" indent="5321300">
              <a:buNone/>
            </a:pPr>
            <a:r>
              <a:rPr lang="en-US" b="1" dirty="0"/>
              <a:t>statistic</a:t>
            </a:r>
            <a:r>
              <a:rPr lang="en-US" dirty="0"/>
              <a:t> is a measure commonly computed by statistical software that can be used to identify models with promising sets of variables.</a:t>
            </a:r>
          </a:p>
        </p:txBody>
      </p:sp>
    </p:spTree>
    <p:extLst>
      <p:ext uri="{BB962C8B-B14F-4D97-AF65-F5344CB8AC3E}">
        <p14:creationId xmlns:p14="http://schemas.microsoft.com/office/powerpoint/2010/main" val="311966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r>
              <a:rPr lang="en-US" sz="3600" dirty="0"/>
              <a:t>(Slide 8 of 8)</a:t>
            </a:r>
            <a:endParaRPr lang="en-US" dirty="0"/>
          </a:p>
        </p:txBody>
      </p:sp>
      <p:sp>
        <p:nvSpPr>
          <p:cNvPr id="3" name="Text Placeholder 2">
            <a:extLst>
              <a:ext uri="{FF2B5EF4-FFF2-40B4-BE49-F238E27FC236}">
                <a16:creationId xmlns:a16="http://schemas.microsoft.com/office/drawing/2014/main" id="{69E59BCA-3E25-40E7-9124-ECB176837607}"/>
              </a:ext>
            </a:extLst>
          </p:cNvPr>
          <p:cNvSpPr>
            <a:spLocks noGrp="1"/>
          </p:cNvSpPr>
          <p:nvPr>
            <p:ph type="body" sz="quarter" idx="12"/>
          </p:nvPr>
        </p:nvSpPr>
        <p:spPr/>
        <p:txBody>
          <a:bodyPr/>
          <a:lstStyle/>
          <a:p>
            <a:pPr marL="0" indent="0">
              <a:buNone/>
            </a:pPr>
            <a:r>
              <a:rPr lang="en-US" dirty="0"/>
              <a:t>Table 9.5: Predicted Probabilities by Logistic Regression for Oscars Example</a:t>
            </a:r>
          </a:p>
        </p:txBody>
      </p:sp>
      <p:graphicFrame>
        <p:nvGraphicFramePr>
          <p:cNvPr id="7" name="Table Placeholder 6">
            <a:extLst>
              <a:ext uri="{FF2B5EF4-FFF2-40B4-BE49-F238E27FC236}">
                <a16:creationId xmlns:a16="http://schemas.microsoft.com/office/drawing/2014/main" id="{15BC85D5-FB9A-4200-B419-5E4BD60697FB}"/>
              </a:ext>
            </a:extLst>
          </p:cNvPr>
          <p:cNvGraphicFramePr>
            <a:graphicFrameLocks noGrp="1"/>
          </p:cNvGraphicFramePr>
          <p:nvPr>
            <p:ph type="tbl" sz="quarter" idx="13"/>
            <p:extLst>
              <p:ext uri="{D42A27DB-BD31-4B8C-83A1-F6EECF244321}">
                <p14:modId xmlns:p14="http://schemas.microsoft.com/office/powerpoint/2010/main" val="721308046"/>
              </p:ext>
            </p:extLst>
          </p:nvPr>
        </p:nvGraphicFramePr>
        <p:xfrm>
          <a:off x="838200" y="2728913"/>
          <a:ext cx="10515600" cy="2057337"/>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488162380"/>
                    </a:ext>
                  </a:extLst>
                </a:gridCol>
                <a:gridCol w="2628900">
                  <a:extLst>
                    <a:ext uri="{9D8B030D-6E8A-4147-A177-3AD203B41FA5}">
                      <a16:colId xmlns:a16="http://schemas.microsoft.com/office/drawing/2014/main" val="3978559318"/>
                    </a:ext>
                  </a:extLst>
                </a:gridCol>
                <a:gridCol w="2628900">
                  <a:extLst>
                    <a:ext uri="{9D8B030D-6E8A-4147-A177-3AD203B41FA5}">
                      <a16:colId xmlns:a16="http://schemas.microsoft.com/office/drawing/2014/main" val="1748546919"/>
                    </a:ext>
                  </a:extLst>
                </a:gridCol>
                <a:gridCol w="2628900">
                  <a:extLst>
                    <a:ext uri="{9D8B030D-6E8A-4147-A177-3AD203B41FA5}">
                      <a16:colId xmlns:a16="http://schemas.microsoft.com/office/drawing/2014/main" val="2264977539"/>
                    </a:ext>
                  </a:extLst>
                </a:gridCol>
              </a:tblGrid>
              <a:tr h="370840">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Total No. of Oscar Nominations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Predicted Probability of Winning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Calibri" panose="020F0502020204030204" pitchFamily="34" charset="0"/>
                        </a:rPr>
                        <a:t>Predicted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Actual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4622564"/>
                  </a:ext>
                </a:extLst>
              </a:tr>
              <a:tr h="370840">
                <a:tc>
                  <a:txBody>
                    <a:bodyPr/>
                    <a:lstStyle/>
                    <a:p>
                      <a:pPr marL="0" marR="0">
                        <a:lnSpc>
                          <a:spcPct val="107000"/>
                        </a:lnSpc>
                        <a:spcBef>
                          <a:spcPts val="0"/>
                        </a:spcBef>
                        <a:spcAft>
                          <a:spcPts val="0"/>
                        </a:spcAft>
                        <a:tabLst>
                          <a:tab pos="1257300" algn="r"/>
                        </a:tabLst>
                      </a:pPr>
                      <a:r>
                        <a:rPr lang="en-US" sz="1800" kern="1200" dirty="0">
                          <a:solidFill>
                            <a:schemeClr val="tx1"/>
                          </a:solidFill>
                          <a:effectLst/>
                          <a:latin typeface="+mn-lt"/>
                          <a:ea typeface="+mn-ea"/>
                          <a:cs typeface="+mn-cs"/>
                        </a:rPr>
                        <a:t>	</a:t>
                      </a:r>
                      <a:r>
                        <a:rPr lang="en-US" sz="1800" dirty="0">
                          <a:effectLst/>
                          <a:latin typeface="Calibri" panose="020F0502020204030204" pitchFamily="34" charset="0"/>
                          <a:ea typeface="Calibri" panose="020F0502020204030204" pitchFamily="34" charset="0"/>
                          <a:cs typeface="Calibri" panose="020F0502020204030204" pitchFamily="34" charset="0"/>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8001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Winner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9144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Winner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45848433"/>
                  </a:ext>
                </a:extLst>
              </a:tr>
              <a:tr h="370840">
                <a:tc>
                  <a:txBody>
                    <a:bodyPr/>
                    <a:lstStyle/>
                    <a:p>
                      <a:pPr marL="0" marR="0">
                        <a:lnSpc>
                          <a:spcPct val="107000"/>
                        </a:lnSpc>
                        <a:spcBef>
                          <a:spcPts val="0"/>
                        </a:spcBef>
                        <a:spcAft>
                          <a:spcPts val="0"/>
                        </a:spcAft>
                        <a:tabLst>
                          <a:tab pos="1257300" algn="r"/>
                        </a:tabLst>
                      </a:pPr>
                      <a:r>
                        <a:rPr lang="en-US" sz="1800" kern="1200" dirty="0">
                          <a:solidFill>
                            <a:schemeClr val="tx1"/>
                          </a:solidFill>
                          <a:effectLst/>
                          <a:latin typeface="+mn-lt"/>
                          <a:ea typeface="+mn-ea"/>
                          <a:cs typeface="+mn-cs"/>
                        </a:rPr>
                        <a:t>	</a:t>
                      </a:r>
                      <a:r>
                        <a:rPr lang="en-US" sz="1800" dirty="0">
                          <a:effectLst/>
                          <a:latin typeface="Calibri" panose="020F0502020204030204" pitchFamily="34" charset="0"/>
                          <a:ea typeface="Calibri" panose="020F0502020204030204" pitchFamily="34" charset="0"/>
                          <a:cs typeface="Calibri" panose="020F0502020204030204" pitchFamily="34"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0.58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8001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Winner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9144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Loser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96381859"/>
                  </a:ext>
                </a:extLst>
              </a:tr>
              <a:tr h="370840">
                <a:tc>
                  <a:txBody>
                    <a:bodyPr/>
                    <a:lstStyle/>
                    <a:p>
                      <a:pPr marL="0" marR="0">
                        <a:lnSpc>
                          <a:spcPct val="107000"/>
                        </a:lnSpc>
                        <a:spcBef>
                          <a:spcPts val="0"/>
                        </a:spcBef>
                        <a:spcAft>
                          <a:spcPts val="0"/>
                        </a:spcAft>
                        <a:tabLst>
                          <a:tab pos="1257300" algn="r"/>
                        </a:tabLst>
                      </a:pPr>
                      <a:r>
                        <a:rPr lang="en-US" sz="1800" kern="1200" dirty="0">
                          <a:solidFill>
                            <a:schemeClr val="tx1"/>
                          </a:solidFill>
                          <a:effectLst/>
                          <a:latin typeface="+mn-lt"/>
                          <a:ea typeface="+mn-ea"/>
                          <a:cs typeface="+mn-cs"/>
                        </a:rPr>
                        <a:t>	</a:t>
                      </a:r>
                      <a:r>
                        <a:rPr lang="en-US" sz="1800" dirty="0">
                          <a:effectLst/>
                          <a:latin typeface="Calibri" panose="020F0502020204030204" pitchFamily="34" charset="0"/>
                          <a:ea typeface="Calibri" panose="020F0502020204030204" pitchFamily="34" charset="0"/>
                          <a:cs typeface="Calibri" panose="020F0502020204030204" pitchFamily="34"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0.44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8001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Loser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9144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Loser</a:t>
                      </a:r>
                      <a:r>
                        <a:rPr lang="en-US" sz="1800" kern="1200" dirty="0">
                          <a:solidFill>
                            <a:schemeClr val="tx1"/>
                          </a:solidFill>
                          <a:effectLst/>
                          <a:latin typeface="+mn-lt"/>
                          <a:ea typeface="+mn-ea"/>
                          <a:cs typeface="+mn-cs"/>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8498322"/>
                  </a:ext>
                </a:extLst>
              </a:tr>
              <a:tr h="370840">
                <a:tc>
                  <a:txBody>
                    <a:bodyPr/>
                    <a:lstStyle/>
                    <a:p>
                      <a:pPr marL="0" marR="0">
                        <a:lnSpc>
                          <a:spcPct val="107000"/>
                        </a:lnSpc>
                        <a:spcBef>
                          <a:spcPts val="0"/>
                        </a:spcBef>
                        <a:spcAft>
                          <a:spcPts val="0"/>
                        </a:spcAft>
                        <a:tabLst>
                          <a:tab pos="1257300" algn="r"/>
                        </a:tabLst>
                      </a:pPr>
                      <a:r>
                        <a:rPr lang="en-US" sz="1800" kern="1200" dirty="0">
                          <a:solidFill>
                            <a:schemeClr val="tx1"/>
                          </a:solidFill>
                          <a:effectLst/>
                          <a:latin typeface="+mn-lt"/>
                          <a:ea typeface="+mn-ea"/>
                          <a:cs typeface="+mn-cs"/>
                        </a:rPr>
                        <a:t>	</a:t>
                      </a:r>
                      <a:r>
                        <a:rPr lang="en-US" sz="1800" dirty="0">
                          <a:effectLst/>
                          <a:latin typeface="Calibri" panose="020F0502020204030204" pitchFamily="34" charset="0"/>
                          <a:ea typeface="Calibri" panose="020F0502020204030204" pitchFamily="34" charset="0"/>
                          <a:cs typeface="Calibri" panose="020F0502020204030204" pitchFamily="34"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0.07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8001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Loser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914400" marR="0" indent="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Winner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88542603"/>
                  </a:ext>
                </a:extLst>
              </a:tr>
            </a:tbl>
          </a:graphicData>
        </a:graphic>
      </p:graphicFrame>
    </p:spTree>
    <p:extLst>
      <p:ext uri="{BB962C8B-B14F-4D97-AF65-F5344CB8AC3E}">
        <p14:creationId xmlns:p14="http://schemas.microsoft.com/office/powerpoint/2010/main" val="22164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-Nearest Neighbors</a:t>
            </a:r>
          </a:p>
        </p:txBody>
      </p:sp>
      <p:sp>
        <p:nvSpPr>
          <p:cNvPr id="3" name="Text Placeholder 2"/>
          <p:cNvSpPr>
            <a:spLocks noGrp="1"/>
          </p:cNvSpPr>
          <p:nvPr>
            <p:ph type="body" idx="1"/>
          </p:nvPr>
        </p:nvSpPr>
        <p:spPr/>
        <p:txBody>
          <a:bodyPr/>
          <a:lstStyle/>
          <a:p>
            <a:r>
              <a:rPr lang="en-US" dirty="0"/>
              <a:t>Classifying Categorical Outcomes with </a:t>
            </a:r>
            <a:r>
              <a:rPr lang="en-US" i="1" dirty="0"/>
              <a:t>k</a:t>
            </a:r>
            <a:r>
              <a:rPr lang="en-US" dirty="0"/>
              <a:t>-Nearest Neighbors</a:t>
            </a:r>
          </a:p>
          <a:p>
            <a:r>
              <a:rPr lang="en-US" dirty="0"/>
              <a:t>Estimating Continuous Outcomes with </a:t>
            </a:r>
            <a:r>
              <a:rPr lang="en-US" i="1" dirty="0"/>
              <a:t>k</a:t>
            </a:r>
            <a:r>
              <a:rPr lang="en-US" dirty="0"/>
              <a:t>-Nearest Neighbors</a:t>
            </a:r>
          </a:p>
        </p:txBody>
      </p:sp>
    </p:spTree>
    <p:extLst>
      <p:ext uri="{BB962C8B-B14F-4D97-AF65-F5344CB8AC3E}">
        <p14:creationId xmlns:p14="http://schemas.microsoft.com/office/powerpoint/2010/main" val="2812585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i="1" dirty="0"/>
              <a:t>k</a:t>
            </a:r>
            <a:r>
              <a:rPr lang="en-US" dirty="0"/>
              <a:t>-Nearest Neighbors </a:t>
            </a:r>
            <a:r>
              <a:rPr lang="en-US" sz="3600" dirty="0"/>
              <a:t>(Slide 1 of 7)</a:t>
            </a:r>
          </a:p>
        </p:txBody>
      </p:sp>
      <p:sp>
        <p:nvSpPr>
          <p:cNvPr id="3" name="Content Placeholder 2"/>
          <p:cNvSpPr>
            <a:spLocks noGrp="1"/>
          </p:cNvSpPr>
          <p:nvPr>
            <p:ph idx="1"/>
          </p:nvPr>
        </p:nvSpPr>
        <p:spPr>
          <a:prstGeom prst="rect">
            <a:avLst/>
          </a:prstGeom>
          <a:ln>
            <a:noFill/>
          </a:ln>
        </p:spPr>
        <p:txBody>
          <a:bodyPr/>
          <a:lstStyle/>
          <a:p>
            <a:pPr marL="457200"/>
            <a:r>
              <a:rPr lang="en-US" b="1" i="1" dirty="0"/>
              <a:t>k</a:t>
            </a:r>
            <a:r>
              <a:rPr lang="en-US" b="1" dirty="0"/>
              <a:t>-Nearest Neighbors (</a:t>
            </a:r>
            <a:r>
              <a:rPr lang="en-US" b="1" i="1" dirty="0"/>
              <a:t>k</a:t>
            </a:r>
            <a:r>
              <a:rPr lang="en-US" b="1" dirty="0"/>
              <a:t>-NN):</a:t>
            </a:r>
            <a:r>
              <a:rPr lang="en-US" dirty="0"/>
              <a:t> This method can be used either to classify a categorical outcome or predict a continuous outcome.</a:t>
            </a:r>
          </a:p>
          <a:p>
            <a:pPr marL="457200"/>
            <a:r>
              <a:rPr lang="en-US" i="1" dirty="0"/>
              <a:t>k</a:t>
            </a:r>
            <a:r>
              <a:rPr lang="en-US" dirty="0"/>
              <a:t>-NN uses the </a:t>
            </a:r>
            <a:r>
              <a:rPr lang="en-US" i="1" dirty="0"/>
              <a:t>k </a:t>
            </a:r>
            <a:r>
              <a:rPr lang="en-US" dirty="0"/>
              <a:t>most similar observations from the training set, where similarity is typically measured with Euclidean distance.</a:t>
            </a:r>
          </a:p>
          <a:p>
            <a:pPr marL="342900" indent="-342900">
              <a:lnSpc>
                <a:spcPct val="100000"/>
              </a:lnSpc>
              <a:spcBef>
                <a:spcPts val="0"/>
              </a:spcBef>
            </a:pPr>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67657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Sampling, Preparation, and Partitioning</a:t>
            </a:r>
          </a:p>
        </p:txBody>
      </p:sp>
    </p:spTree>
    <p:extLst>
      <p:ext uri="{BB962C8B-B14F-4D97-AF65-F5344CB8AC3E}">
        <p14:creationId xmlns:p14="http://schemas.microsoft.com/office/powerpoint/2010/main" val="3496914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-Nearest Neighbors </a:t>
            </a:r>
            <a:r>
              <a:rPr lang="en-US" sz="3600" dirty="0"/>
              <a:t>(Slide 2 of 7) </a:t>
            </a:r>
          </a:p>
        </p:txBody>
      </p:sp>
      <p:sp>
        <p:nvSpPr>
          <p:cNvPr id="3" name="Content Placeholder 2"/>
          <p:cNvSpPr>
            <a:spLocks noGrp="1"/>
          </p:cNvSpPr>
          <p:nvPr>
            <p:ph idx="1"/>
          </p:nvPr>
        </p:nvSpPr>
        <p:spPr/>
        <p:txBody>
          <a:bodyPr/>
          <a:lstStyle/>
          <a:p>
            <a:pPr marL="0" indent="0">
              <a:buNone/>
            </a:pPr>
            <a:r>
              <a:rPr lang="en-US" dirty="0"/>
              <a:t>Classifying Categorical Outcomes with </a:t>
            </a:r>
            <a:r>
              <a:rPr lang="en-US" i="1" dirty="0"/>
              <a:t>k</a:t>
            </a:r>
            <a:r>
              <a:rPr lang="en-US" dirty="0"/>
              <a:t>-Nearest Neighbors:</a:t>
            </a:r>
          </a:p>
          <a:p>
            <a:pPr marL="404813" indent="-404813"/>
            <a:r>
              <a:rPr lang="en-US" sz="2600" dirty="0"/>
              <a:t>A nearest-neighbor is a “lazy learner” that directly uses the entire training set to classify observations in the validation and test sets.</a:t>
            </a:r>
          </a:p>
          <a:p>
            <a:pPr marL="404813" indent="-404813"/>
            <a:r>
              <a:rPr lang="en-US" sz="2600" dirty="0"/>
              <a:t>The value of </a:t>
            </a:r>
            <a:r>
              <a:rPr lang="en-US" sz="2600" i="1" dirty="0"/>
              <a:t>k</a:t>
            </a:r>
            <a:r>
              <a:rPr lang="en-US" sz="2600" dirty="0"/>
              <a:t> can plausibly range from 1 to </a:t>
            </a:r>
            <a:r>
              <a:rPr lang="en-US" sz="2600" i="1" dirty="0"/>
              <a:t>n</a:t>
            </a:r>
            <a:r>
              <a:rPr lang="en-US" sz="2600" dirty="0"/>
              <a:t>, the number of observations in the training set.</a:t>
            </a:r>
          </a:p>
          <a:p>
            <a:pPr marL="862013" lvl="1" indent="-404813"/>
            <a:r>
              <a:rPr lang="en-US" dirty="0"/>
              <a:t>If </a:t>
            </a:r>
            <a:r>
              <a:rPr lang="en-US" i="1" dirty="0"/>
              <a:t>k</a:t>
            </a:r>
            <a:r>
              <a:rPr lang="en-US" dirty="0"/>
              <a:t> = 1, then the classification of a new observation is set to be equal to the class of the single most similar observation from the training set.</a:t>
            </a:r>
          </a:p>
          <a:p>
            <a:pPr marL="862013" lvl="1" indent="-404813"/>
            <a:r>
              <a:rPr lang="en-US" dirty="0"/>
              <a:t>If </a:t>
            </a:r>
            <a:r>
              <a:rPr lang="en-US" i="1" dirty="0"/>
              <a:t>k = n</a:t>
            </a:r>
            <a:r>
              <a:rPr lang="en-US" dirty="0"/>
              <a:t>, then the new observation’s class is naïvely assigned to the most common class in the training set.</a:t>
            </a:r>
          </a:p>
          <a:p>
            <a:pPr marL="404813" indent="-404813"/>
            <a:endParaRPr lang="en-US" dirty="0"/>
          </a:p>
        </p:txBody>
      </p:sp>
    </p:spTree>
    <p:extLst>
      <p:ext uri="{BB962C8B-B14F-4D97-AF65-F5344CB8AC3E}">
        <p14:creationId xmlns:p14="http://schemas.microsoft.com/office/powerpoint/2010/main" val="4129751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-Nearest Neighbors </a:t>
            </a:r>
            <a:r>
              <a:rPr lang="en-US" sz="3600" dirty="0"/>
              <a:t>(Slide 3 of 7) </a:t>
            </a:r>
            <a:endParaRPr lang="en-US" dirty="0"/>
          </a:p>
        </p:txBody>
      </p:sp>
      <p:sp>
        <p:nvSpPr>
          <p:cNvPr id="3" name="Text Placeholder 2">
            <a:extLst>
              <a:ext uri="{FF2B5EF4-FFF2-40B4-BE49-F238E27FC236}">
                <a16:creationId xmlns:a16="http://schemas.microsoft.com/office/drawing/2014/main" id="{D1FFF75C-8DC7-4AAB-9078-2FE784432F38}"/>
              </a:ext>
            </a:extLst>
          </p:cNvPr>
          <p:cNvSpPr>
            <a:spLocks noGrp="1"/>
          </p:cNvSpPr>
          <p:nvPr>
            <p:ph type="body" sz="quarter" idx="12"/>
          </p:nvPr>
        </p:nvSpPr>
        <p:spPr>
          <a:xfrm>
            <a:off x="838199" y="1463040"/>
            <a:ext cx="3068783" cy="796668"/>
          </a:xfrm>
        </p:spPr>
        <p:txBody>
          <a:bodyPr/>
          <a:lstStyle/>
          <a:p>
            <a:pPr marL="0" indent="0">
              <a:buNone/>
            </a:pPr>
            <a:r>
              <a:rPr lang="en-US" dirty="0"/>
              <a:t>Table 9.6: Training Set Observations for </a:t>
            </a:r>
            <a:r>
              <a:rPr lang="en-US" i="1" dirty="0"/>
              <a:t>k</a:t>
            </a:r>
            <a:r>
              <a:rPr lang="en-US" dirty="0"/>
              <a:t>-NN Classifier </a:t>
            </a:r>
          </a:p>
        </p:txBody>
      </p:sp>
      <p:graphicFrame>
        <p:nvGraphicFramePr>
          <p:cNvPr id="7" name="Table Placeholder 6">
            <a:extLst>
              <a:ext uri="{FF2B5EF4-FFF2-40B4-BE49-F238E27FC236}">
                <a16:creationId xmlns:a16="http://schemas.microsoft.com/office/drawing/2014/main" id="{6ECE583A-7524-4DD9-B650-DD14AE1A7EEF}"/>
              </a:ext>
            </a:extLst>
          </p:cNvPr>
          <p:cNvGraphicFramePr>
            <a:graphicFrameLocks noGrp="1"/>
          </p:cNvGraphicFramePr>
          <p:nvPr>
            <p:ph type="tbl" sz="quarter" idx="13"/>
            <p:extLst>
              <p:ext uri="{D42A27DB-BD31-4B8C-83A1-F6EECF244321}">
                <p14:modId xmlns:p14="http://schemas.microsoft.com/office/powerpoint/2010/main" val="3256759806"/>
              </p:ext>
            </p:extLst>
          </p:nvPr>
        </p:nvGraphicFramePr>
        <p:xfrm>
          <a:off x="3906982" y="1367155"/>
          <a:ext cx="7307119" cy="4551040"/>
        </p:xfrm>
        <a:graphic>
          <a:graphicData uri="http://schemas.openxmlformats.org/drawingml/2006/table">
            <a:tbl>
              <a:tblPr firstRow="1" bandRow="1">
                <a:tableStyleId>{5940675A-B579-460E-94D1-54222C63F5DA}</a:tableStyleId>
              </a:tblPr>
              <a:tblGrid>
                <a:gridCol w="2041312">
                  <a:extLst>
                    <a:ext uri="{9D8B030D-6E8A-4147-A177-3AD203B41FA5}">
                      <a16:colId xmlns:a16="http://schemas.microsoft.com/office/drawing/2014/main" val="1708048319"/>
                    </a:ext>
                  </a:extLst>
                </a:gridCol>
                <a:gridCol w="1807277">
                  <a:extLst>
                    <a:ext uri="{9D8B030D-6E8A-4147-A177-3AD203B41FA5}">
                      <a16:colId xmlns:a16="http://schemas.microsoft.com/office/drawing/2014/main" val="3600711111"/>
                    </a:ext>
                  </a:extLst>
                </a:gridCol>
                <a:gridCol w="1631750">
                  <a:extLst>
                    <a:ext uri="{9D8B030D-6E8A-4147-A177-3AD203B41FA5}">
                      <a16:colId xmlns:a16="http://schemas.microsoft.com/office/drawing/2014/main" val="2742242246"/>
                    </a:ext>
                  </a:extLst>
                </a:gridCol>
                <a:gridCol w="1826780">
                  <a:extLst>
                    <a:ext uri="{9D8B030D-6E8A-4147-A177-3AD203B41FA5}">
                      <a16:colId xmlns:a16="http://schemas.microsoft.com/office/drawing/2014/main" val="2480625681"/>
                    </a:ext>
                  </a:extLst>
                </a:gridCol>
              </a:tblGrid>
              <a:tr h="350080">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Observation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Average Balance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Age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Loan Default</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82523431"/>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49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38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24040630"/>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671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26</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3858453"/>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772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47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2569159"/>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136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48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9998546"/>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123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40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8998172"/>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29</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66639625"/>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192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31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60027507"/>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6,574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35</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8165984"/>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2,200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58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90784712"/>
                  </a:ext>
                </a:extLst>
              </a:tr>
              <a:tr h="35008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2,100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30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93488637"/>
                  </a:ext>
                </a:extLst>
              </a:tr>
              <a:tr h="35008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Average: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1,285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38.2</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 </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55551"/>
                  </a:ext>
                </a:extLst>
              </a:tr>
              <a:tr h="35008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Standard Deviation: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2,029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617220" marR="0">
                        <a:lnSpc>
                          <a:spcPct val="107000"/>
                        </a:lnSpc>
                        <a:spcBef>
                          <a:spcPts val="0"/>
                        </a:spcBef>
                        <a:spcAft>
                          <a:spcPts val="0"/>
                        </a:spcAft>
                      </a:pPr>
                      <a:r>
                        <a:rPr lang="en-US" sz="1800">
                          <a:effectLst/>
                          <a:latin typeface="+mn-lt"/>
                          <a:ea typeface="Calibri" panose="020F0502020204030204" pitchFamily="34" charset="0"/>
                          <a:cs typeface="AvenirLTStd-Book"/>
                        </a:rPr>
                        <a:t>10.2</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5823978"/>
                  </a:ext>
                </a:extLst>
              </a:tr>
            </a:tbl>
          </a:graphicData>
        </a:graphic>
      </p:graphicFrame>
    </p:spTree>
    <p:extLst>
      <p:ext uri="{BB962C8B-B14F-4D97-AF65-F5344CB8AC3E}">
        <p14:creationId xmlns:p14="http://schemas.microsoft.com/office/powerpoint/2010/main" val="339189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-Nearest Neighbors </a:t>
            </a:r>
            <a:r>
              <a:rPr lang="en-US" sz="3600" dirty="0"/>
              <a:t>(Slide 4 of 7) </a:t>
            </a:r>
            <a:endParaRPr lang="en-US" dirty="0"/>
          </a:p>
        </p:txBody>
      </p:sp>
      <p:sp>
        <p:nvSpPr>
          <p:cNvPr id="3" name="Text Placeholder 2">
            <a:extLst>
              <a:ext uri="{FF2B5EF4-FFF2-40B4-BE49-F238E27FC236}">
                <a16:creationId xmlns:a16="http://schemas.microsoft.com/office/drawing/2014/main" id="{325CF2DE-D629-4ED2-A054-24278FD11E7E}"/>
              </a:ext>
            </a:extLst>
          </p:cNvPr>
          <p:cNvSpPr>
            <a:spLocks noGrp="1"/>
          </p:cNvSpPr>
          <p:nvPr>
            <p:ph type="body" sz="quarter" idx="12"/>
          </p:nvPr>
        </p:nvSpPr>
        <p:spPr>
          <a:xfrm>
            <a:off x="838200" y="1463040"/>
            <a:ext cx="3327400" cy="2677160"/>
          </a:xfrm>
        </p:spPr>
        <p:txBody>
          <a:bodyPr/>
          <a:lstStyle/>
          <a:p>
            <a:pPr marL="0" indent="0">
              <a:buNone/>
            </a:pPr>
            <a:r>
              <a:rPr lang="en-US" dirty="0"/>
              <a:t>Figure 9.7: Scatter Chart for </a:t>
            </a:r>
            <a:r>
              <a:rPr lang="en-US" i="1" dirty="0"/>
              <a:t>k</a:t>
            </a:r>
            <a:r>
              <a:rPr lang="en-US" dirty="0"/>
              <a:t>-NN Classification</a:t>
            </a:r>
          </a:p>
        </p:txBody>
      </p:sp>
      <p:pic>
        <p:nvPicPr>
          <p:cNvPr id="8" name="Picture Placeholder 7" descr="The scatter graph plots age z-score versus average balance z-score. The scatter graph is plotted for loan default, no default, and observations to classify. The first five data points correspond to the loan default, the data points 6 to 10 correspond to no default, and the data point 2 also corresponds to the observation to classify. The data points for loan default are as follows: (negative 0.4, 0); (negative 0.25, negative 1.25), (negative 0.25, 0.8), (negative 0.5, 1), (negative 0.4, 0.2). The data points for no default are as follows: (negative 0.3, negative 0.8), (negative 0.5, negative 0.7), (2.6, negative 0.2), (0.5, 2), and (0.4, negative 0.25). All values estimated.">
            <a:extLst>
              <a:ext uri="{FF2B5EF4-FFF2-40B4-BE49-F238E27FC236}">
                <a16:creationId xmlns:a16="http://schemas.microsoft.com/office/drawing/2014/main" id="{BAEC38BE-B153-4AF7-A8C1-D9E105275FC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145" t="10160" r="8937" b="4747"/>
          <a:stretch/>
        </p:blipFill>
        <p:spPr>
          <a:xfrm>
            <a:off x="3987800" y="1463040"/>
            <a:ext cx="7255736" cy="4191000"/>
          </a:xfrm>
        </p:spPr>
      </p:pic>
    </p:spTree>
    <p:extLst>
      <p:ext uri="{BB962C8B-B14F-4D97-AF65-F5344CB8AC3E}">
        <p14:creationId xmlns:p14="http://schemas.microsoft.com/office/powerpoint/2010/main" val="4184490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i="1" dirty="0"/>
              <a:t>k</a:t>
            </a:r>
            <a:r>
              <a:rPr lang="en-US" dirty="0"/>
              <a:t>-Nearest Neighbors </a:t>
            </a:r>
            <a:r>
              <a:rPr lang="en-US" sz="3600" dirty="0"/>
              <a:t>(Slide 5 of 7) </a:t>
            </a:r>
            <a:endParaRPr lang="en-US" dirty="0"/>
          </a:p>
        </p:txBody>
      </p:sp>
      <p:sp>
        <p:nvSpPr>
          <p:cNvPr id="3" name="Text Placeholder 2">
            <a:extLst>
              <a:ext uri="{FF2B5EF4-FFF2-40B4-BE49-F238E27FC236}">
                <a16:creationId xmlns:a16="http://schemas.microsoft.com/office/drawing/2014/main" id="{F1E93918-24E7-47BC-8CC3-816DE5E3D233}"/>
              </a:ext>
            </a:extLst>
          </p:cNvPr>
          <p:cNvSpPr>
            <a:spLocks noGrp="1"/>
          </p:cNvSpPr>
          <p:nvPr>
            <p:ph type="body" sz="quarter" idx="12"/>
          </p:nvPr>
        </p:nvSpPr>
        <p:spPr>
          <a:xfrm>
            <a:off x="838199" y="1463040"/>
            <a:ext cx="3708401" cy="2181860"/>
          </a:xfrm>
        </p:spPr>
        <p:txBody>
          <a:bodyPr/>
          <a:lstStyle/>
          <a:p>
            <a:pPr marL="0" indent="0">
              <a:buNone/>
            </a:pPr>
            <a:r>
              <a:rPr lang="en-US" dirty="0"/>
              <a:t>Table 9.7: Classification of Observation with Average Balance = 900 and Age = 28 for Different Values of </a:t>
            </a:r>
            <a:r>
              <a:rPr lang="en-US" i="1" dirty="0"/>
              <a:t>k</a:t>
            </a:r>
            <a:endParaRPr lang="en-US" dirty="0"/>
          </a:p>
        </p:txBody>
      </p:sp>
      <p:graphicFrame>
        <p:nvGraphicFramePr>
          <p:cNvPr id="7" name="Table Placeholder 6">
            <a:extLst>
              <a:ext uri="{FF2B5EF4-FFF2-40B4-BE49-F238E27FC236}">
                <a16:creationId xmlns:a16="http://schemas.microsoft.com/office/drawing/2014/main" id="{C8D05829-0B77-4FE3-9AE0-BA7D785CBEB6}"/>
              </a:ext>
            </a:extLst>
          </p:cNvPr>
          <p:cNvGraphicFramePr>
            <a:graphicFrameLocks noGrp="1"/>
          </p:cNvGraphicFramePr>
          <p:nvPr>
            <p:ph type="tbl" sz="quarter" idx="13"/>
            <p:extLst>
              <p:ext uri="{D42A27DB-BD31-4B8C-83A1-F6EECF244321}">
                <p14:modId xmlns:p14="http://schemas.microsoft.com/office/powerpoint/2010/main" val="3304373036"/>
              </p:ext>
            </p:extLst>
          </p:nvPr>
        </p:nvGraphicFramePr>
        <p:xfrm>
          <a:off x="5880100" y="1605280"/>
          <a:ext cx="5651502" cy="4282377"/>
        </p:xfrm>
        <a:graphic>
          <a:graphicData uri="http://schemas.openxmlformats.org/drawingml/2006/table">
            <a:tbl>
              <a:tblPr firstRow="1" bandRow="1">
                <a:tableStyleId>{5940675A-B579-460E-94D1-54222C63F5DA}</a:tableStyleId>
              </a:tblPr>
              <a:tblGrid>
                <a:gridCol w="1883834">
                  <a:extLst>
                    <a:ext uri="{9D8B030D-6E8A-4147-A177-3AD203B41FA5}">
                      <a16:colId xmlns:a16="http://schemas.microsoft.com/office/drawing/2014/main" val="1419555233"/>
                    </a:ext>
                  </a:extLst>
                </a:gridCol>
                <a:gridCol w="1883834">
                  <a:extLst>
                    <a:ext uri="{9D8B030D-6E8A-4147-A177-3AD203B41FA5}">
                      <a16:colId xmlns:a16="http://schemas.microsoft.com/office/drawing/2014/main" val="2769635585"/>
                    </a:ext>
                  </a:extLst>
                </a:gridCol>
                <a:gridCol w="1883834">
                  <a:extLst>
                    <a:ext uri="{9D8B030D-6E8A-4147-A177-3AD203B41FA5}">
                      <a16:colId xmlns:a16="http://schemas.microsoft.com/office/drawing/2014/main" val="3763317815"/>
                    </a:ext>
                  </a:extLst>
                </a:gridCol>
              </a:tblGrid>
              <a:tr h="370840">
                <a:tc>
                  <a:txBody>
                    <a:bodyPr/>
                    <a:lstStyle/>
                    <a:p>
                      <a:pPr marL="0" marR="0" algn="ctr">
                        <a:lnSpc>
                          <a:spcPct val="107000"/>
                        </a:lnSpc>
                        <a:spcBef>
                          <a:spcPts val="0"/>
                        </a:spcBef>
                        <a:spcAft>
                          <a:spcPts val="0"/>
                        </a:spcAft>
                      </a:pPr>
                      <a:r>
                        <a:rPr lang="en-US" sz="1800" b="1" i="1" dirty="0">
                          <a:effectLst/>
                          <a:latin typeface="+mn-lt"/>
                          <a:ea typeface="Calibri" panose="020F0502020204030204" pitchFamily="34" charset="0"/>
                          <a:cs typeface="AvenirLTStd-HeavyOblique"/>
                        </a:rPr>
                        <a:t>k</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 of Class 1 Neighbors</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Classification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4537088"/>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1.00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1109220"/>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0.50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09179381"/>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0.33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7010926"/>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0.25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47140103"/>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0.40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5774518"/>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0.50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3794139"/>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0.57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2696108"/>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0.63</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78803092"/>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0.56</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02494581"/>
                  </a:ext>
                </a:extLst>
              </a:tr>
              <a:tr h="370840">
                <a:tc>
                  <a:txBody>
                    <a:bodyPr/>
                    <a:lstStyle/>
                    <a:p>
                      <a:pPr marL="0" marR="0">
                        <a:lnSpc>
                          <a:spcPct val="107000"/>
                        </a:lnSpc>
                        <a:spcBef>
                          <a:spcPts val="0"/>
                        </a:spcBef>
                        <a:spcAft>
                          <a:spcPts val="0"/>
                        </a:spcAft>
                        <a:tabLst>
                          <a:tab pos="1028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0.50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94668963"/>
                  </a:ext>
                </a:extLst>
              </a:tr>
            </a:tbl>
          </a:graphicData>
        </a:graphic>
      </p:graphicFrame>
    </p:spTree>
    <p:extLst>
      <p:ext uri="{BB962C8B-B14F-4D97-AF65-F5344CB8AC3E}">
        <p14:creationId xmlns:p14="http://schemas.microsoft.com/office/powerpoint/2010/main" val="3455032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-Nearest Neighbors </a:t>
            </a:r>
            <a:r>
              <a:rPr lang="en-US" sz="3600" dirty="0"/>
              <a:t>(Slide 6 of 7) </a:t>
            </a:r>
          </a:p>
        </p:txBody>
      </p:sp>
      <p:sp>
        <p:nvSpPr>
          <p:cNvPr id="3" name="Content Placeholder 2"/>
          <p:cNvSpPr>
            <a:spLocks noGrp="1"/>
          </p:cNvSpPr>
          <p:nvPr>
            <p:ph type="body" sz="quarter" idx="12"/>
          </p:nvPr>
        </p:nvSpPr>
        <p:spPr/>
        <p:txBody>
          <a:bodyPr/>
          <a:lstStyle/>
          <a:p>
            <a:pPr marL="0" indent="0">
              <a:buNone/>
            </a:pPr>
            <a:r>
              <a:rPr lang="en-US" dirty="0"/>
              <a:t>Estimating Continuous Outcomes with </a:t>
            </a:r>
            <a:r>
              <a:rPr lang="en-US" i="1" dirty="0"/>
              <a:t>k</a:t>
            </a:r>
            <a:r>
              <a:rPr lang="en-US" dirty="0"/>
              <a:t>-Nearest Neighbors:</a:t>
            </a:r>
          </a:p>
          <a:p>
            <a:pPr marL="457200"/>
            <a:r>
              <a:rPr lang="en-US" sz="2600" dirty="0"/>
              <a:t>When </a:t>
            </a:r>
            <a:r>
              <a:rPr lang="en-US" sz="2600" i="1" dirty="0"/>
              <a:t>k</a:t>
            </a:r>
            <a:r>
              <a:rPr lang="en-US" sz="2600" dirty="0"/>
              <a:t>-NN is used to estimate a continuous outcome, a new observation’s outcome value is predicted to be the average of the outcome values of it </a:t>
            </a:r>
            <a:r>
              <a:rPr lang="en-US" sz="2600" i="1" dirty="0"/>
              <a:t>k-</a:t>
            </a:r>
            <a:r>
              <a:rPr lang="en-US" sz="2600" dirty="0"/>
              <a:t>nearest neighbors in the training set.</a:t>
            </a:r>
          </a:p>
          <a:p>
            <a:pPr marL="457200"/>
            <a:r>
              <a:rPr lang="en-US" sz="2600" dirty="0"/>
              <a:t>The value of </a:t>
            </a:r>
            <a:r>
              <a:rPr lang="en-US" sz="2600" i="1" dirty="0"/>
              <a:t>k</a:t>
            </a:r>
            <a:r>
              <a:rPr lang="en-US" sz="2600" dirty="0"/>
              <a:t> can plausibly range from 1 to </a:t>
            </a:r>
            <a:r>
              <a:rPr lang="en-US" sz="2600" i="1" dirty="0"/>
              <a:t>n</a:t>
            </a:r>
            <a:r>
              <a:rPr lang="en-US" sz="2600" dirty="0"/>
              <a:t>, the number of observations in the training set.</a:t>
            </a:r>
          </a:p>
          <a:p>
            <a:pPr marL="0" indent="0">
              <a:buNone/>
            </a:pPr>
            <a:r>
              <a:rPr lang="en-US" dirty="0"/>
              <a:t>Figure 9.8: Scatter Chart for k-NN Estimation</a:t>
            </a:r>
          </a:p>
          <a:p>
            <a:pPr marL="404813" indent="-404813"/>
            <a:endParaRPr lang="en-US" dirty="0"/>
          </a:p>
        </p:txBody>
      </p:sp>
      <p:pic>
        <p:nvPicPr>
          <p:cNvPr id="7" name="Picture Placeholder 6" descr="The scatter chart for k- n n estimation plots age and the average balance. The results are as follows. (26, 671). (29, 36). (30, 2,100). (31, 192). (35, 6,574). (38, 49). (40, 123). (47, 772). (48, 136). (58, 2,200). ">
            <a:extLst>
              <a:ext uri="{FF2B5EF4-FFF2-40B4-BE49-F238E27FC236}">
                <a16:creationId xmlns:a16="http://schemas.microsoft.com/office/drawing/2014/main" id="{C7BF4480-3778-4D54-B22C-BE163352679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425" t="26979" b="14337"/>
          <a:stretch/>
        </p:blipFill>
        <p:spPr>
          <a:xfrm>
            <a:off x="1816100" y="4533960"/>
            <a:ext cx="8788400" cy="1338778"/>
          </a:xfrm>
        </p:spPr>
      </p:pic>
    </p:spTree>
    <p:extLst>
      <p:ext uri="{BB962C8B-B14F-4D97-AF65-F5344CB8AC3E}">
        <p14:creationId xmlns:p14="http://schemas.microsoft.com/office/powerpoint/2010/main" val="1153589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i="1" dirty="0"/>
              <a:t>k</a:t>
            </a:r>
            <a:r>
              <a:rPr lang="en-US" sz="4900" dirty="0"/>
              <a:t>-Nearest Neighbors </a:t>
            </a:r>
            <a:r>
              <a:rPr lang="en-US" sz="4000" dirty="0"/>
              <a:t>(Slide 7 of 7) </a:t>
            </a:r>
          </a:p>
        </p:txBody>
      </p:sp>
      <p:sp>
        <p:nvSpPr>
          <p:cNvPr id="3" name="Text Placeholder 2">
            <a:extLst>
              <a:ext uri="{FF2B5EF4-FFF2-40B4-BE49-F238E27FC236}">
                <a16:creationId xmlns:a16="http://schemas.microsoft.com/office/drawing/2014/main" id="{E3B508C8-1988-4CC3-A73B-F86A08846725}"/>
              </a:ext>
            </a:extLst>
          </p:cNvPr>
          <p:cNvSpPr>
            <a:spLocks noGrp="1"/>
          </p:cNvSpPr>
          <p:nvPr>
            <p:ph type="body" sz="quarter" idx="12"/>
          </p:nvPr>
        </p:nvSpPr>
        <p:spPr>
          <a:xfrm>
            <a:off x="838199" y="1463040"/>
            <a:ext cx="4114801" cy="796668"/>
          </a:xfrm>
        </p:spPr>
        <p:txBody>
          <a:bodyPr/>
          <a:lstStyle/>
          <a:p>
            <a:pPr marL="0" indent="0">
              <a:buNone/>
            </a:pPr>
            <a:r>
              <a:rPr lang="en-US" dirty="0"/>
              <a:t>Table 9.8: Estimation Average Balance for Observation with Age = 28 for Different Values of </a:t>
            </a:r>
            <a:r>
              <a:rPr lang="en-US" i="1" dirty="0"/>
              <a:t>k</a:t>
            </a:r>
            <a:endParaRPr lang="en-US" dirty="0"/>
          </a:p>
        </p:txBody>
      </p:sp>
      <p:graphicFrame>
        <p:nvGraphicFramePr>
          <p:cNvPr id="7" name="Table Placeholder 6">
            <a:extLst>
              <a:ext uri="{FF2B5EF4-FFF2-40B4-BE49-F238E27FC236}">
                <a16:creationId xmlns:a16="http://schemas.microsoft.com/office/drawing/2014/main" id="{6A5D2560-BDA2-4CE5-BCAC-61DDDC1D1D9F}"/>
              </a:ext>
            </a:extLst>
          </p:cNvPr>
          <p:cNvGraphicFramePr>
            <a:graphicFrameLocks noGrp="1"/>
          </p:cNvGraphicFramePr>
          <p:nvPr>
            <p:ph type="tbl" sz="quarter" idx="13"/>
            <p:extLst>
              <p:ext uri="{D42A27DB-BD31-4B8C-83A1-F6EECF244321}">
                <p14:modId xmlns:p14="http://schemas.microsoft.com/office/powerpoint/2010/main" val="2776035481"/>
              </p:ext>
            </p:extLst>
          </p:nvPr>
        </p:nvGraphicFramePr>
        <p:xfrm>
          <a:off x="6223000" y="1463040"/>
          <a:ext cx="3683000" cy="4282377"/>
        </p:xfrm>
        <a:graphic>
          <a:graphicData uri="http://schemas.openxmlformats.org/drawingml/2006/table">
            <a:tbl>
              <a:tblPr firstRow="1" bandRow="1">
                <a:tableStyleId>{5940675A-B579-460E-94D1-54222C63F5DA}</a:tableStyleId>
              </a:tblPr>
              <a:tblGrid>
                <a:gridCol w="1435100">
                  <a:extLst>
                    <a:ext uri="{9D8B030D-6E8A-4147-A177-3AD203B41FA5}">
                      <a16:colId xmlns:a16="http://schemas.microsoft.com/office/drawing/2014/main" val="2401813215"/>
                    </a:ext>
                  </a:extLst>
                </a:gridCol>
                <a:gridCol w="2247900">
                  <a:extLst>
                    <a:ext uri="{9D8B030D-6E8A-4147-A177-3AD203B41FA5}">
                      <a16:colId xmlns:a16="http://schemas.microsoft.com/office/drawing/2014/main" val="1395213755"/>
                    </a:ext>
                  </a:extLst>
                </a:gridCol>
              </a:tblGrid>
              <a:tr h="370840">
                <a:tc>
                  <a:txBody>
                    <a:bodyPr/>
                    <a:lstStyle/>
                    <a:p>
                      <a:pPr marL="0" marR="0" algn="ctr">
                        <a:lnSpc>
                          <a:spcPct val="107000"/>
                        </a:lnSpc>
                        <a:spcBef>
                          <a:spcPts val="0"/>
                        </a:spcBef>
                        <a:spcAft>
                          <a:spcPts val="0"/>
                        </a:spcAft>
                      </a:pPr>
                      <a:r>
                        <a:rPr lang="en-US" sz="1800" b="1" i="1" dirty="0">
                          <a:effectLst/>
                          <a:latin typeface="+mn-lt"/>
                          <a:ea typeface="Calibri" panose="020F0502020204030204" pitchFamily="34" charset="0"/>
                          <a:cs typeface="AvenirLTStd-HeavyOblique"/>
                        </a:rPr>
                        <a:t>k</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Average Balance Estimate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65606540"/>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157990"/>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$936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6664873"/>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$936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2410971"/>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$750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417197"/>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$1,915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33041377"/>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$1,604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20529047"/>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$1,392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6828699"/>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$1,315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6686453"/>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$1,184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8687113"/>
                  </a:ext>
                </a:extLst>
              </a:tr>
              <a:tr h="370840">
                <a:tc>
                  <a:txBody>
                    <a:bodyPr/>
                    <a:lstStyle/>
                    <a:p>
                      <a:pPr marL="0" marR="0">
                        <a:lnSpc>
                          <a:spcPct val="107000"/>
                        </a:lnSpc>
                        <a:spcBef>
                          <a:spcPts val="0"/>
                        </a:spcBef>
                        <a:spcAft>
                          <a:spcPts val="0"/>
                        </a:spcAft>
                        <a:tabLst>
                          <a:tab pos="800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4351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$1,285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02740924"/>
                  </a:ext>
                </a:extLst>
              </a:tr>
            </a:tbl>
          </a:graphicData>
        </a:graphic>
      </p:graphicFrame>
    </p:spTree>
    <p:extLst>
      <p:ext uri="{BB962C8B-B14F-4D97-AF65-F5344CB8AC3E}">
        <p14:creationId xmlns:p14="http://schemas.microsoft.com/office/powerpoint/2010/main" val="486091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and Regression Trees</a:t>
            </a:r>
          </a:p>
        </p:txBody>
      </p:sp>
      <p:sp>
        <p:nvSpPr>
          <p:cNvPr id="3" name="Text Placeholder 2"/>
          <p:cNvSpPr>
            <a:spLocks noGrp="1"/>
          </p:cNvSpPr>
          <p:nvPr>
            <p:ph type="body" idx="1"/>
          </p:nvPr>
        </p:nvSpPr>
        <p:spPr/>
        <p:txBody>
          <a:bodyPr/>
          <a:lstStyle/>
          <a:p>
            <a:r>
              <a:rPr lang="en-US" dirty="0"/>
              <a:t>Classifying Categorical Outcomes with a Classification Tree</a:t>
            </a:r>
          </a:p>
          <a:p>
            <a:r>
              <a:rPr lang="en-US" dirty="0"/>
              <a:t>Estimating Continuous Outcomes with a Regression Tree</a:t>
            </a:r>
          </a:p>
          <a:p>
            <a:r>
              <a:rPr lang="en-US" dirty="0"/>
              <a:t>Ensemble Methods</a:t>
            </a:r>
          </a:p>
        </p:txBody>
      </p:sp>
    </p:spTree>
    <p:extLst>
      <p:ext uri="{BB962C8B-B14F-4D97-AF65-F5344CB8AC3E}">
        <p14:creationId xmlns:p14="http://schemas.microsoft.com/office/powerpoint/2010/main" val="1645624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693400" cy="727075"/>
          </a:xfrm>
          <a:ln>
            <a:noFill/>
          </a:ln>
        </p:spPr>
        <p:txBody>
          <a:bodyPr>
            <a:normAutofit/>
          </a:bodyPr>
          <a:lstStyle/>
          <a:p>
            <a:r>
              <a:rPr lang="en-US" dirty="0"/>
              <a:t>Classification and Regression Trees </a:t>
            </a:r>
            <a:r>
              <a:rPr lang="en-US" sz="3600" dirty="0"/>
              <a:t>(Slide 1 of 20)</a:t>
            </a:r>
          </a:p>
        </p:txBody>
      </p:sp>
      <p:sp>
        <p:nvSpPr>
          <p:cNvPr id="6" name="Content Placeholder 2"/>
          <p:cNvSpPr>
            <a:spLocks noGrp="1"/>
          </p:cNvSpPr>
          <p:nvPr>
            <p:ph idx="1"/>
          </p:nvPr>
        </p:nvSpPr>
        <p:spPr>
          <a:prstGeom prst="rect">
            <a:avLst/>
          </a:prstGeom>
          <a:ln>
            <a:noFill/>
          </a:ln>
        </p:spPr>
        <p:txBody>
          <a:bodyPr/>
          <a:lstStyle/>
          <a:p>
            <a:pPr marL="457200">
              <a:spcBef>
                <a:spcPts val="0"/>
              </a:spcBef>
            </a:pPr>
            <a:r>
              <a:rPr lang="en-US" dirty="0"/>
              <a:t>Classification and regression trees (CART) successively partition a data set of observations into increasingly smaller and more homogeneous subsets.</a:t>
            </a:r>
          </a:p>
          <a:p>
            <a:pPr marL="457200"/>
            <a:r>
              <a:rPr lang="en-US" dirty="0"/>
              <a:t>At each iteration of the CART method, a subset of observations is split into two new subsets based on the values of a single variable.</a:t>
            </a:r>
          </a:p>
          <a:p>
            <a:pPr marL="457200"/>
            <a:r>
              <a:rPr lang="en-US" dirty="0"/>
              <a:t>CART method can be thought of as a series of questions that successively narrow down observations into smaller and smaller groups of decreasing </a:t>
            </a:r>
            <a:r>
              <a:rPr lang="en-US" b="1" dirty="0"/>
              <a:t>impurity.</a:t>
            </a:r>
            <a:endParaRPr lang="en-US" dirty="0"/>
          </a:p>
          <a:p>
            <a:pPr marL="937260" lvl="1" indent="-342900"/>
            <a:endParaRPr lang="en-US" dirty="0"/>
          </a:p>
          <a:p>
            <a:pPr marL="342900" indent="-342900">
              <a:spcBef>
                <a:spcPts val="0"/>
              </a:spcBef>
            </a:pPr>
            <a:endParaRPr lang="en-US" dirty="0"/>
          </a:p>
          <a:p>
            <a:pPr marL="342900" indent="-342900">
              <a:lnSpc>
                <a:spcPct val="100000"/>
              </a:lnSpc>
              <a:spcBef>
                <a:spcPts val="0"/>
              </a:spcBef>
            </a:pPr>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74207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871200" cy="727075"/>
          </a:xfrm>
          <a:ln>
            <a:noFill/>
          </a:ln>
        </p:spPr>
        <p:txBody>
          <a:bodyPr>
            <a:normAutofit/>
          </a:bodyPr>
          <a:lstStyle/>
          <a:p>
            <a:r>
              <a:rPr lang="en-US" dirty="0"/>
              <a:t>Classification and Regression Trees </a:t>
            </a:r>
            <a:r>
              <a:rPr lang="en-US" sz="3600" dirty="0"/>
              <a:t>(Slide 2 of 20)</a:t>
            </a:r>
          </a:p>
        </p:txBody>
      </p:sp>
      <p:sp>
        <p:nvSpPr>
          <p:cNvPr id="6" name="Content Placeholder 2"/>
          <p:cNvSpPr>
            <a:spLocks noGrp="1"/>
          </p:cNvSpPr>
          <p:nvPr>
            <p:ph idx="1"/>
          </p:nvPr>
        </p:nvSpPr>
        <p:spPr>
          <a:prstGeom prst="rect">
            <a:avLst/>
          </a:prstGeom>
          <a:ln>
            <a:noFill/>
          </a:ln>
        </p:spPr>
        <p:txBody>
          <a:bodyPr/>
          <a:lstStyle/>
          <a:p>
            <a:pPr marL="0" indent="0">
              <a:spcBef>
                <a:spcPts val="0"/>
              </a:spcBef>
              <a:spcAft>
                <a:spcPts val="900"/>
              </a:spcAft>
              <a:buNone/>
            </a:pPr>
            <a:r>
              <a:rPr lang="en-US" dirty="0"/>
              <a:t>Classifying Categorical Outcomes with a Classification Tree:</a:t>
            </a:r>
          </a:p>
          <a:p>
            <a:pPr marL="457200">
              <a:spcBef>
                <a:spcPts val="0"/>
              </a:spcBef>
              <a:spcAft>
                <a:spcPts val="900"/>
              </a:spcAft>
            </a:pPr>
            <a:r>
              <a:rPr lang="en-US" sz="2600" b="1" dirty="0"/>
              <a:t>Classification trees:</a:t>
            </a:r>
            <a:r>
              <a:rPr lang="en-US" sz="2600" dirty="0"/>
              <a:t> The impurity of a group of observations is based on the proportion of observations belonging to the same class.</a:t>
            </a:r>
          </a:p>
          <a:p>
            <a:pPr marL="457200">
              <a:spcBef>
                <a:spcPts val="0"/>
              </a:spcBef>
              <a:spcAft>
                <a:spcPts val="900"/>
              </a:spcAft>
            </a:pPr>
            <a:r>
              <a:rPr lang="en-US" sz="2600" dirty="0"/>
              <a:t>After a final tree is constructed, the classification of a new observation is then based on the final partition into which the new observation belongs.</a:t>
            </a:r>
          </a:p>
          <a:p>
            <a:pPr marL="0" indent="0">
              <a:spcBef>
                <a:spcPts val="0"/>
              </a:spcBef>
              <a:buNone/>
            </a:pPr>
            <a:endParaRPr lang="en-US" dirty="0"/>
          </a:p>
          <a:p>
            <a:pPr marL="342900" indent="-342900">
              <a:lnSpc>
                <a:spcPct val="100000"/>
              </a:lnSpc>
              <a:spcBef>
                <a:spcPts val="0"/>
              </a:spcBef>
            </a:pPr>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3648074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706100" cy="727075"/>
          </a:xfrm>
          <a:ln>
            <a:noFill/>
          </a:ln>
        </p:spPr>
        <p:txBody>
          <a:bodyPr>
            <a:normAutofit/>
          </a:bodyPr>
          <a:lstStyle/>
          <a:p>
            <a:r>
              <a:rPr lang="en-US" dirty="0"/>
              <a:t>Classification and Regression Trees </a:t>
            </a:r>
            <a:r>
              <a:rPr lang="en-US" sz="3600" dirty="0"/>
              <a:t>(Slide 3 of 20)</a:t>
            </a:r>
          </a:p>
        </p:txBody>
      </p:sp>
      <p:sp>
        <p:nvSpPr>
          <p:cNvPr id="6" name="Content Placeholder 2"/>
          <p:cNvSpPr>
            <a:spLocks noGrp="1"/>
          </p:cNvSpPr>
          <p:nvPr>
            <p:ph idx="1"/>
          </p:nvPr>
        </p:nvSpPr>
        <p:spPr>
          <a:prstGeom prst="rect">
            <a:avLst/>
          </a:prstGeom>
          <a:ln>
            <a:noFill/>
          </a:ln>
        </p:spPr>
        <p:txBody>
          <a:bodyPr/>
          <a:lstStyle/>
          <a:p>
            <a:pPr marL="0" indent="0">
              <a:buNone/>
            </a:pPr>
            <a:r>
              <a:rPr lang="en-US" dirty="0"/>
              <a:t>Classifying a Categorical Outcome with a Classification Tree (cont.): </a:t>
            </a:r>
          </a:p>
          <a:p>
            <a:pPr marL="457200"/>
            <a:r>
              <a:rPr lang="en-US" sz="2600" dirty="0"/>
              <a:t>To explain how a classification tree categorizes observations:</a:t>
            </a:r>
          </a:p>
          <a:p>
            <a:pPr marL="914400" lvl="1"/>
            <a:r>
              <a:rPr lang="en-US" sz="2600" dirty="0"/>
              <a:t>We use a small sample of data from </a:t>
            </a:r>
            <a:r>
              <a:rPr lang="en-US" sz="2600" i="1" dirty="0" err="1"/>
              <a:t>DemoHHI</a:t>
            </a:r>
            <a:r>
              <a:rPr lang="en-US" sz="2600" dirty="0"/>
              <a:t> consisting of 46 observations.</a:t>
            </a:r>
          </a:p>
          <a:p>
            <a:pPr marL="914400" lvl="1"/>
            <a:r>
              <a:rPr lang="en-US" sz="2600" dirty="0"/>
              <a:t>Only two variables from HHI—percentage of the </a:t>
            </a:r>
            <a:r>
              <a:rPr lang="en-US" sz="2600" i="1" dirty="0"/>
              <a:t>$ </a:t>
            </a:r>
            <a:r>
              <a:rPr lang="en-US" sz="2600" dirty="0"/>
              <a:t>character and percentage of the </a:t>
            </a:r>
            <a:r>
              <a:rPr lang="en-US" sz="2600" i="1" dirty="0"/>
              <a:t>! </a:t>
            </a:r>
            <a:r>
              <a:rPr lang="en-US" sz="2600" dirty="0"/>
              <a:t>Character.</a:t>
            </a:r>
          </a:p>
        </p:txBody>
      </p:sp>
    </p:spTree>
    <p:extLst>
      <p:ext uri="{BB962C8B-B14F-4D97-AF65-F5344CB8AC3E}">
        <p14:creationId xmlns:p14="http://schemas.microsoft.com/office/powerpoint/2010/main" val="56245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chor="t" anchorCtr="0">
            <a:normAutofit fontScale="90000"/>
          </a:bodyPr>
          <a:lstStyle/>
          <a:p>
            <a:r>
              <a:rPr lang="en-US" sz="4900" dirty="0"/>
              <a:t>Data Sampling, Preparation, and Partitioning </a:t>
            </a:r>
            <a:br>
              <a:rPr lang="en-US" dirty="0"/>
            </a:br>
            <a:r>
              <a:rPr lang="en-US" sz="4000" dirty="0"/>
              <a:t>(Slide 1 of 4)</a:t>
            </a:r>
          </a:p>
        </p:txBody>
      </p:sp>
      <p:sp>
        <p:nvSpPr>
          <p:cNvPr id="3" name="Content Placeholder 2"/>
          <p:cNvSpPr>
            <a:spLocks noGrp="1"/>
          </p:cNvSpPr>
          <p:nvPr>
            <p:ph idx="1"/>
          </p:nvPr>
        </p:nvSpPr>
        <p:spPr>
          <a:xfrm>
            <a:off x="838200" y="2011680"/>
            <a:ext cx="10515600" cy="3595878"/>
          </a:xfrm>
          <a:prstGeom prst="rect">
            <a:avLst/>
          </a:prstGeom>
          <a:ln>
            <a:noFill/>
          </a:ln>
        </p:spPr>
        <p:txBody>
          <a:bodyPr/>
          <a:lstStyle/>
          <a:p>
            <a:pPr marL="457200">
              <a:spcBef>
                <a:spcPts val="0"/>
              </a:spcBef>
              <a:spcAft>
                <a:spcPts val="600"/>
              </a:spcAft>
            </a:pPr>
            <a:r>
              <a:rPr lang="en-US" dirty="0"/>
              <a:t>When dealing with large volumes of data, best practice is to extract a representative sample for analysis.</a:t>
            </a:r>
          </a:p>
          <a:p>
            <a:pPr marL="457200">
              <a:spcBef>
                <a:spcPts val="0"/>
              </a:spcBef>
              <a:spcAft>
                <a:spcPts val="600"/>
              </a:spcAft>
            </a:pPr>
            <a:r>
              <a:rPr lang="en-US" dirty="0"/>
              <a:t>A sample is representative if the analyst can make the same conclusions from it as from the entire population of data.</a:t>
            </a:r>
          </a:p>
          <a:p>
            <a:pPr marL="457200">
              <a:spcBef>
                <a:spcPts val="0"/>
              </a:spcBef>
              <a:spcAft>
                <a:spcPts val="600"/>
              </a:spcAft>
            </a:pPr>
            <a:r>
              <a:rPr lang="en-US" dirty="0"/>
              <a:t>The sample of data must be large enough to contain significant information, yet small enough to be manipulated quickly.</a:t>
            </a:r>
          </a:p>
          <a:p>
            <a:pPr marL="457200">
              <a:spcBef>
                <a:spcPts val="0"/>
              </a:spcBef>
              <a:spcAft>
                <a:spcPts val="600"/>
              </a:spcAft>
            </a:pPr>
            <a:r>
              <a:rPr lang="en-US" dirty="0"/>
              <a:t>Data mining algorithms typically are more effective given more data.</a:t>
            </a:r>
          </a:p>
          <a:p>
            <a:pPr marL="342900" indent="-342900"/>
            <a:endParaRPr lang="en-US" dirty="0"/>
          </a:p>
          <a:p>
            <a:pPr marL="937260" lvl="1" indent="-342900"/>
            <a:endParaRPr lang="en-US" dirty="0"/>
          </a:p>
        </p:txBody>
      </p:sp>
    </p:spTree>
    <p:extLst>
      <p:ext uri="{BB962C8B-B14F-4D97-AF65-F5344CB8AC3E}">
        <p14:creationId xmlns:p14="http://schemas.microsoft.com/office/powerpoint/2010/main" val="370945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47400" cy="731520"/>
          </a:xfrm>
        </p:spPr>
        <p:txBody>
          <a:bodyPr/>
          <a:lstStyle/>
          <a:p>
            <a:r>
              <a:rPr lang="en-US" dirty="0"/>
              <a:t>Classification and Regression Trees </a:t>
            </a:r>
            <a:r>
              <a:rPr lang="en-US" sz="3600" dirty="0"/>
              <a:t>(Slide 4 of 20)</a:t>
            </a:r>
            <a:endParaRPr lang="en-US" dirty="0"/>
          </a:p>
        </p:txBody>
      </p:sp>
      <p:sp>
        <p:nvSpPr>
          <p:cNvPr id="3" name="Text Placeholder 2">
            <a:extLst>
              <a:ext uri="{FF2B5EF4-FFF2-40B4-BE49-F238E27FC236}">
                <a16:creationId xmlns:a16="http://schemas.microsoft.com/office/drawing/2014/main" id="{F05BB5AF-C901-43ED-B5B3-D6537D81A5AE}"/>
              </a:ext>
            </a:extLst>
          </p:cNvPr>
          <p:cNvSpPr>
            <a:spLocks noGrp="1"/>
          </p:cNvSpPr>
          <p:nvPr>
            <p:ph type="body" sz="quarter" idx="12"/>
          </p:nvPr>
        </p:nvSpPr>
        <p:spPr>
          <a:xfrm>
            <a:off x="838200" y="1463040"/>
            <a:ext cx="3771900" cy="2359660"/>
          </a:xfrm>
        </p:spPr>
        <p:txBody>
          <a:bodyPr/>
          <a:lstStyle/>
          <a:p>
            <a:pPr marL="0" indent="0">
              <a:buNone/>
            </a:pPr>
            <a:r>
              <a:rPr lang="en-US" dirty="0"/>
              <a:t>Figure 9.9: Construction Sequence of Branches in a Classification Tree</a:t>
            </a:r>
          </a:p>
        </p:txBody>
      </p:sp>
      <p:pic>
        <p:nvPicPr>
          <p:cNvPr id="8" name="Picture Placeholder 7" descr="The subset of 7 observations is decomposed into 4 observations with Exclamation less than or equal to 0.2665 and 3 observations with Exclamation more than 0.2665. The subset of 4 observations is decomposed into 1 observation with Exclamation less than or equal to 0.0985 and 3 observations with Exclamation more than 0.0985. The subset of 3 observations is decomposed into 2 observations with Exclamation less than or equal to 0.5605 and 1 observation with Exclamation more than 0.5605.">
            <a:extLst>
              <a:ext uri="{FF2B5EF4-FFF2-40B4-BE49-F238E27FC236}">
                <a16:creationId xmlns:a16="http://schemas.microsoft.com/office/drawing/2014/main" id="{6EE4C9CA-CBE7-4466-97AE-86D9B825ADF0}"/>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8063" t="8245" r="7635" b="3861"/>
          <a:stretch/>
        </p:blipFill>
        <p:spPr>
          <a:xfrm>
            <a:off x="5207000" y="1371600"/>
            <a:ext cx="5918200" cy="4508125"/>
          </a:xfrm>
        </p:spPr>
      </p:pic>
    </p:spTree>
    <p:extLst>
      <p:ext uri="{BB962C8B-B14F-4D97-AF65-F5344CB8AC3E}">
        <p14:creationId xmlns:p14="http://schemas.microsoft.com/office/powerpoint/2010/main" val="3508061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85500" cy="731520"/>
          </a:xfrm>
          <a:ln>
            <a:noFill/>
          </a:ln>
        </p:spPr>
        <p:txBody>
          <a:bodyPr>
            <a:normAutofit/>
          </a:bodyPr>
          <a:lstStyle/>
          <a:p>
            <a:r>
              <a:rPr lang="en-US" dirty="0"/>
              <a:t>Classification and Regression Trees </a:t>
            </a:r>
            <a:r>
              <a:rPr lang="en-US" sz="3600" dirty="0"/>
              <a:t>(Slide 5 of 20)</a:t>
            </a:r>
            <a:endParaRPr lang="en-US" dirty="0"/>
          </a:p>
        </p:txBody>
      </p:sp>
      <p:sp>
        <p:nvSpPr>
          <p:cNvPr id="6" name="Content Placeholder 5"/>
          <p:cNvSpPr>
            <a:spLocks noGrp="1"/>
          </p:cNvSpPr>
          <p:nvPr>
            <p:ph type="body" sz="quarter" idx="12"/>
          </p:nvPr>
        </p:nvSpPr>
        <p:spPr>
          <a:xfrm>
            <a:off x="838200" y="1463040"/>
            <a:ext cx="3835400" cy="637598"/>
          </a:xfrm>
        </p:spPr>
        <p:txBody>
          <a:bodyPr/>
          <a:lstStyle/>
          <a:p>
            <a:pPr marL="0" indent="0">
              <a:buNone/>
            </a:pPr>
            <a:r>
              <a:rPr lang="en-US" dirty="0"/>
              <a:t>Figure 9.10: Geometric Illustration of Classification Tree Partitions</a:t>
            </a:r>
          </a:p>
        </p:txBody>
      </p:sp>
      <p:pic>
        <p:nvPicPr>
          <p:cNvPr id="9" name="Picture Placeholder 8" descr="The graph plots dollar versus exclamation. Some of the coordinates of the observations which are not spam are as follows: (0, 0.13); (0, 0.03); (0, 0.01); (0, 0); (0, 0.11); (0, 0.12); (0, 0.19); and (0, 0.68). A line parallel to the vertical axis is drawn from (0.05, 0.55) to (0.05, 0.05). A horizontal line is drawn parallel to the horizontal axis from (0.05, 0.05) to (0.05, 1.30). These lines are divided into number of partitions. The first partition is from 0 to 0.05 on the x-axis and 0.05 to 0.55 in the y-axis. The second partition is from 0 to 0.05 on the x-axis and 0.05 to 0.17 on the y-axis. The third partition is from 0.06 to 0.08 on the x-axis and 0 to 0 to 0.06 on the y-axis. The fourth partition is from 0.08 to 0.10 on the x-axis and 0 to 0.06 on the y-axis. The fifth partition is from 0.10 to 0.15 on the x-axis and 0 to 0.06 on the y-axis. The sixth partition is from 0.15 to 0.58 on the x-axis and 0 to 0.06 on the y-axis. The seventh partition is from 0.58 to 1.30 on the x-axis and from 0 to 0.06 on the y-axis. Some of the coordinates of the observations which are spam are as follows: (0, 0.50); (0, 0.21); (0, 0.8); (0.14, 0.07); and (0.12, 0.27). ">
            <a:extLst>
              <a:ext uri="{FF2B5EF4-FFF2-40B4-BE49-F238E27FC236}">
                <a16:creationId xmlns:a16="http://schemas.microsoft.com/office/drawing/2014/main" id="{CFBF932D-28C9-49CF-9926-4BE7FEFF5283}"/>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8842" b="5037"/>
          <a:stretch/>
        </p:blipFill>
        <p:spPr>
          <a:xfrm>
            <a:off x="5727700" y="1463040"/>
            <a:ext cx="5143500" cy="3863657"/>
          </a:xfrm>
        </p:spPr>
      </p:pic>
      <p:sp>
        <p:nvSpPr>
          <p:cNvPr id="4" name="Text Placeholder 3">
            <a:extLst>
              <a:ext uri="{FF2B5EF4-FFF2-40B4-BE49-F238E27FC236}">
                <a16:creationId xmlns:a16="http://schemas.microsoft.com/office/drawing/2014/main" id="{2EE7149C-4A8F-4BCC-B2E9-EECC81864906}"/>
              </a:ext>
            </a:extLst>
          </p:cNvPr>
          <p:cNvSpPr>
            <a:spLocks noGrp="1"/>
          </p:cNvSpPr>
          <p:nvPr>
            <p:ph type="body" sz="quarter" idx="14"/>
          </p:nvPr>
        </p:nvSpPr>
        <p:spPr>
          <a:xfrm>
            <a:off x="838200" y="5443537"/>
            <a:ext cx="10515600" cy="456565"/>
          </a:xfrm>
        </p:spPr>
        <p:txBody>
          <a:bodyPr/>
          <a:lstStyle/>
          <a:p>
            <a:pPr marL="457200"/>
            <a:r>
              <a:rPr lang="en-US" dirty="0"/>
              <a:t>The final partitioning resulting from the sequence of variable splits.</a:t>
            </a:r>
          </a:p>
        </p:txBody>
      </p:sp>
    </p:spTree>
    <p:extLst>
      <p:ext uri="{BB962C8B-B14F-4D97-AF65-F5344CB8AC3E}">
        <p14:creationId xmlns:p14="http://schemas.microsoft.com/office/powerpoint/2010/main" val="3658180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871200" cy="731520"/>
          </a:xfrm>
          <a:ln>
            <a:noFill/>
          </a:ln>
        </p:spPr>
        <p:txBody>
          <a:bodyPr>
            <a:normAutofit/>
          </a:bodyPr>
          <a:lstStyle/>
          <a:p>
            <a:r>
              <a:rPr lang="en-US" dirty="0"/>
              <a:t>Classification and Regression Trees </a:t>
            </a:r>
            <a:r>
              <a:rPr lang="en-US" sz="3600" dirty="0"/>
              <a:t>(Slide 6 of 20)</a:t>
            </a:r>
            <a:endParaRPr lang="en-US" dirty="0"/>
          </a:p>
        </p:txBody>
      </p:sp>
      <p:sp>
        <p:nvSpPr>
          <p:cNvPr id="3" name="Text Placeholder 2">
            <a:extLst>
              <a:ext uri="{FF2B5EF4-FFF2-40B4-BE49-F238E27FC236}">
                <a16:creationId xmlns:a16="http://schemas.microsoft.com/office/drawing/2014/main" id="{B598A8FA-891A-4940-9BA9-7D972FF2D1DF}"/>
              </a:ext>
            </a:extLst>
          </p:cNvPr>
          <p:cNvSpPr>
            <a:spLocks noGrp="1"/>
          </p:cNvSpPr>
          <p:nvPr>
            <p:ph type="body" sz="quarter" idx="12"/>
          </p:nvPr>
        </p:nvSpPr>
        <p:spPr>
          <a:xfrm>
            <a:off x="838200" y="1463040"/>
            <a:ext cx="4038600" cy="2334260"/>
          </a:xfrm>
        </p:spPr>
        <p:txBody>
          <a:bodyPr/>
          <a:lstStyle/>
          <a:p>
            <a:pPr marL="0" indent="0">
              <a:buNone/>
            </a:pPr>
            <a:r>
              <a:rPr lang="en-US" dirty="0"/>
              <a:t>Figure 9.11: Classification Tree with One Pruned Branch</a:t>
            </a:r>
          </a:p>
        </p:txBody>
      </p:sp>
      <p:pic>
        <p:nvPicPr>
          <p:cNvPr id="9" name="Picture Placeholder 8" descr="The subset of 28 observations is decomposed into 21 observations with exclamation less than or equal to 0.0735 and 7 observations with exclamation more than 0.0735. The subset of 18 observations is decomposed into 4 observations with exclamation less than or equal to 0.0615 and 14 observations with exclamation more than 0.0615. The subset of 7 observations is decomposed into 4 observations with Exclamation less than or equal to 0.2665 and 3 observations with Exclamation more than 0.2665. The subset of 4 observations is decomposed into 1 observation with Exclamation less than or equal to 0.0985 and 3 observations with Exclamation more than 0.0985. The subset of 4 observations is decomposed into 1 observation with Exclamation less than or equal to 0.1665 and 3 observations with Exclamation more than 0.1665. ">
            <a:extLst>
              <a:ext uri="{FF2B5EF4-FFF2-40B4-BE49-F238E27FC236}">
                <a16:creationId xmlns:a16="http://schemas.microsoft.com/office/drawing/2014/main" id="{EAE44016-7B13-4879-8BC5-0E34797DC4AF}"/>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7487" t="7174" r="7436" b="5044"/>
          <a:stretch/>
        </p:blipFill>
        <p:spPr>
          <a:xfrm>
            <a:off x="5410200" y="1463040"/>
            <a:ext cx="5943600" cy="4457700"/>
          </a:xfrm>
        </p:spPr>
      </p:pic>
    </p:spTree>
    <p:extLst>
      <p:ext uri="{BB962C8B-B14F-4D97-AF65-F5344CB8AC3E}">
        <p14:creationId xmlns:p14="http://schemas.microsoft.com/office/powerpoint/2010/main" val="3540048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1099800" cy="727075"/>
          </a:xfrm>
          <a:ln>
            <a:noFill/>
          </a:ln>
        </p:spPr>
        <p:txBody>
          <a:bodyPr>
            <a:normAutofit/>
          </a:bodyPr>
          <a:lstStyle/>
          <a:p>
            <a:r>
              <a:rPr lang="en-US" dirty="0"/>
              <a:t>Classification and Regression Trees </a:t>
            </a:r>
            <a:r>
              <a:rPr lang="en-US" sz="3600" dirty="0"/>
              <a:t>(Slide 7 of 20)</a:t>
            </a:r>
          </a:p>
        </p:txBody>
      </p:sp>
      <p:sp>
        <p:nvSpPr>
          <p:cNvPr id="7" name="Text Placeholder 6">
            <a:extLst>
              <a:ext uri="{FF2B5EF4-FFF2-40B4-BE49-F238E27FC236}">
                <a16:creationId xmlns:a16="http://schemas.microsoft.com/office/drawing/2014/main" id="{8E10DE35-3AF4-4CA2-8CAD-1F553F55A3AC}"/>
              </a:ext>
            </a:extLst>
          </p:cNvPr>
          <p:cNvSpPr>
            <a:spLocks noGrp="1"/>
          </p:cNvSpPr>
          <p:nvPr>
            <p:ph type="body" sz="quarter" idx="12"/>
          </p:nvPr>
        </p:nvSpPr>
        <p:spPr/>
        <p:txBody>
          <a:bodyPr/>
          <a:lstStyle/>
          <a:p>
            <a:pPr marL="0" indent="0">
              <a:buNone/>
            </a:pPr>
            <a:r>
              <a:rPr lang="en-US" dirty="0"/>
              <a:t>Table 9.9: Classification Error Rates on Sequence of Pruned Trees</a:t>
            </a:r>
          </a:p>
        </p:txBody>
      </p:sp>
      <p:graphicFrame>
        <p:nvGraphicFramePr>
          <p:cNvPr id="12" name="Table Placeholder 11">
            <a:extLst>
              <a:ext uri="{FF2B5EF4-FFF2-40B4-BE49-F238E27FC236}">
                <a16:creationId xmlns:a16="http://schemas.microsoft.com/office/drawing/2014/main" id="{75E1F6C7-6F36-481E-ADEC-B517DE9CCC2E}"/>
              </a:ext>
            </a:extLst>
          </p:cNvPr>
          <p:cNvGraphicFramePr>
            <a:graphicFrameLocks noGrp="1"/>
          </p:cNvGraphicFramePr>
          <p:nvPr>
            <p:ph type="tbl" sz="quarter" idx="13"/>
            <p:extLst>
              <p:ext uri="{D42A27DB-BD31-4B8C-83A1-F6EECF244321}">
                <p14:modId xmlns:p14="http://schemas.microsoft.com/office/powerpoint/2010/main" val="705041559"/>
              </p:ext>
            </p:extLst>
          </p:nvPr>
        </p:nvGraphicFramePr>
        <p:xfrm>
          <a:off x="2641599" y="2259708"/>
          <a:ext cx="7493001" cy="3540697"/>
        </p:xfrm>
        <a:graphic>
          <a:graphicData uri="http://schemas.openxmlformats.org/drawingml/2006/table">
            <a:tbl>
              <a:tblPr firstRow="1" bandRow="1">
                <a:tableStyleId>{5940675A-B579-460E-94D1-54222C63F5DA}</a:tableStyleId>
              </a:tblPr>
              <a:tblGrid>
                <a:gridCol w="2497667">
                  <a:extLst>
                    <a:ext uri="{9D8B030D-6E8A-4147-A177-3AD203B41FA5}">
                      <a16:colId xmlns:a16="http://schemas.microsoft.com/office/drawing/2014/main" val="450542695"/>
                    </a:ext>
                  </a:extLst>
                </a:gridCol>
                <a:gridCol w="2497667">
                  <a:extLst>
                    <a:ext uri="{9D8B030D-6E8A-4147-A177-3AD203B41FA5}">
                      <a16:colId xmlns:a16="http://schemas.microsoft.com/office/drawing/2014/main" val="2749888243"/>
                    </a:ext>
                  </a:extLst>
                </a:gridCol>
                <a:gridCol w="2497667">
                  <a:extLst>
                    <a:ext uri="{9D8B030D-6E8A-4147-A177-3AD203B41FA5}">
                      <a16:colId xmlns:a16="http://schemas.microsoft.com/office/drawing/2014/main" val="3810129180"/>
                    </a:ext>
                  </a:extLst>
                </a:gridCol>
              </a:tblGrid>
              <a:tr h="370840">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No. of Decision Nodes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Calibri" panose="020F0502020204030204" pitchFamily="34" charset="0"/>
                        </a:rPr>
                        <a:t>% Classification Error on Training 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Calibri" panose="020F0502020204030204" pitchFamily="34" charset="0"/>
                        </a:rPr>
                        <a:t>% Classification Error on Validation 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7898670"/>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43.5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39.4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41971819"/>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486161"/>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80624018"/>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16390816"/>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76437"/>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6703201"/>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71474715"/>
                  </a:ext>
                </a:extLst>
              </a:tr>
              <a:tr h="370840">
                <a:tc>
                  <a:txBody>
                    <a:bodyPr/>
                    <a:lstStyle/>
                    <a:p>
                      <a:pPr marL="0" marR="0" algn="ct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1320800" algn="dec"/>
                        </a:tabLst>
                      </a:pPr>
                      <a:r>
                        <a:rPr lang="en-US" sz="1800" dirty="0">
                          <a:effectLst/>
                          <a:latin typeface="Calibri" panose="020F0502020204030204" pitchFamily="34" charset="0"/>
                          <a:ea typeface="Calibri" panose="020F0502020204030204" pitchFamily="34" charset="0"/>
                          <a:cs typeface="Calibri" panose="020F0502020204030204" pitchFamily="34" charset="0"/>
                        </a:rPr>
                        <a:t>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5186352"/>
                  </a:ext>
                </a:extLst>
              </a:tr>
            </a:tbl>
          </a:graphicData>
        </a:graphic>
      </p:graphicFrame>
    </p:spTree>
    <p:extLst>
      <p:ext uri="{BB962C8B-B14F-4D97-AF65-F5344CB8AC3E}">
        <p14:creationId xmlns:p14="http://schemas.microsoft.com/office/powerpoint/2010/main" val="230673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744200" cy="731520"/>
          </a:xfrm>
          <a:ln>
            <a:noFill/>
          </a:ln>
        </p:spPr>
        <p:txBody>
          <a:bodyPr>
            <a:normAutofit/>
          </a:bodyPr>
          <a:lstStyle/>
          <a:p>
            <a:r>
              <a:rPr lang="en-US" dirty="0"/>
              <a:t>Classification and Regression Trees </a:t>
            </a:r>
            <a:r>
              <a:rPr lang="en-US" sz="3600" dirty="0"/>
              <a:t>(Slide 8 of 20)</a:t>
            </a:r>
          </a:p>
        </p:txBody>
      </p:sp>
      <p:sp>
        <p:nvSpPr>
          <p:cNvPr id="8" name="Text Placeholder 7">
            <a:extLst>
              <a:ext uri="{FF2B5EF4-FFF2-40B4-BE49-F238E27FC236}">
                <a16:creationId xmlns:a16="http://schemas.microsoft.com/office/drawing/2014/main" id="{985743B5-F83D-4A54-8DD5-234C81CBE324}"/>
              </a:ext>
            </a:extLst>
          </p:cNvPr>
          <p:cNvSpPr>
            <a:spLocks noGrp="1"/>
          </p:cNvSpPr>
          <p:nvPr>
            <p:ph type="body" sz="quarter" idx="12"/>
          </p:nvPr>
        </p:nvSpPr>
        <p:spPr/>
        <p:txBody>
          <a:bodyPr/>
          <a:lstStyle/>
          <a:p>
            <a:pPr marL="0" indent="0">
              <a:buNone/>
            </a:pPr>
            <a:r>
              <a:rPr lang="en-US" dirty="0"/>
              <a:t>Figure 9.12: Best-Pruned Classification Tree</a:t>
            </a:r>
          </a:p>
        </p:txBody>
      </p:sp>
      <p:pic>
        <p:nvPicPr>
          <p:cNvPr id="13" name="Picture Placeholder 12" descr="The best-pruned classificaiton tree shows 3452 e-mails are classified as nonspam, 1103 as spam.">
            <a:extLst>
              <a:ext uri="{FF2B5EF4-FFF2-40B4-BE49-F238E27FC236}">
                <a16:creationId xmlns:a16="http://schemas.microsoft.com/office/drawing/2014/main" id="{BA586D2F-CB98-4C12-BCBD-837AD0C2B2E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754" t="13438" r="24082" b="10165"/>
          <a:stretch/>
        </p:blipFill>
        <p:spPr>
          <a:xfrm>
            <a:off x="4132580" y="2321877"/>
            <a:ext cx="4597400" cy="2989897"/>
          </a:xfrm>
        </p:spPr>
      </p:pic>
    </p:spTree>
    <p:extLst>
      <p:ext uri="{BB962C8B-B14F-4D97-AF65-F5344CB8AC3E}">
        <p14:creationId xmlns:p14="http://schemas.microsoft.com/office/powerpoint/2010/main" val="3857553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807700" cy="727075"/>
          </a:xfrm>
        </p:spPr>
        <p:txBody>
          <a:bodyPr/>
          <a:lstStyle/>
          <a:p>
            <a:r>
              <a:rPr lang="en-US" dirty="0"/>
              <a:t>Classification and Regression Trees </a:t>
            </a:r>
            <a:r>
              <a:rPr lang="en-US" sz="3600" dirty="0"/>
              <a:t>(Slide 9 of 20)</a:t>
            </a:r>
          </a:p>
        </p:txBody>
      </p:sp>
      <p:sp>
        <p:nvSpPr>
          <p:cNvPr id="3" name="Content Placeholder 2"/>
          <p:cNvSpPr>
            <a:spLocks noGrp="1"/>
          </p:cNvSpPr>
          <p:nvPr>
            <p:ph idx="1"/>
          </p:nvPr>
        </p:nvSpPr>
        <p:spPr/>
        <p:txBody>
          <a:bodyPr>
            <a:noAutofit/>
          </a:bodyPr>
          <a:lstStyle/>
          <a:p>
            <a:pPr marL="0" indent="0">
              <a:buNone/>
            </a:pPr>
            <a:r>
              <a:rPr lang="en-US" dirty="0"/>
              <a:t>Estimating Continuous Outcomes with a Regression Tree:</a:t>
            </a:r>
          </a:p>
          <a:p>
            <a:r>
              <a:rPr lang="en-US" sz="2600" dirty="0"/>
              <a:t>A </a:t>
            </a:r>
            <a:r>
              <a:rPr lang="en-US" sz="2600" b="1" dirty="0"/>
              <a:t>regression tree </a:t>
            </a:r>
            <a:r>
              <a:rPr lang="en-US" sz="2600" dirty="0"/>
              <a:t>successively partitions observations of the training set into smaller and smaller groups in a similar fashion as a classification tree.</a:t>
            </a:r>
          </a:p>
          <a:p>
            <a:r>
              <a:rPr lang="en-US" sz="2600" dirty="0"/>
              <a:t>The differences are:</a:t>
            </a:r>
          </a:p>
          <a:p>
            <a:pPr lvl="1"/>
            <a:r>
              <a:rPr lang="en-US" dirty="0"/>
              <a:t>A regression tree bases the impurity of a partition based on the variance of the outcome value for the observations in the group.</a:t>
            </a:r>
          </a:p>
          <a:p>
            <a:pPr lvl="1"/>
            <a:r>
              <a:rPr lang="en-US" dirty="0"/>
              <a:t>After a final tree is constructed, the estimated outcome value of an observation is based on the mean outcome value of the partition in which the new observation belongs.</a:t>
            </a:r>
          </a:p>
        </p:txBody>
      </p:sp>
    </p:spTree>
    <p:extLst>
      <p:ext uri="{BB962C8B-B14F-4D97-AF65-F5344CB8AC3E}">
        <p14:creationId xmlns:p14="http://schemas.microsoft.com/office/powerpoint/2010/main" val="872561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1023600" cy="731520"/>
          </a:xfrm>
        </p:spPr>
        <p:txBody>
          <a:bodyPr/>
          <a:lstStyle/>
          <a:p>
            <a:r>
              <a:rPr lang="en-US" dirty="0"/>
              <a:t>Classification and Regression Trees </a:t>
            </a:r>
            <a:r>
              <a:rPr lang="en-US" sz="3600" dirty="0"/>
              <a:t>(Slide 10 of 20)</a:t>
            </a:r>
            <a:endParaRPr lang="en-US" dirty="0"/>
          </a:p>
        </p:txBody>
      </p:sp>
      <p:sp>
        <p:nvSpPr>
          <p:cNvPr id="3" name="Text Placeholder 2">
            <a:extLst>
              <a:ext uri="{FF2B5EF4-FFF2-40B4-BE49-F238E27FC236}">
                <a16:creationId xmlns:a16="http://schemas.microsoft.com/office/drawing/2014/main" id="{F5384763-BD5B-4BDD-98B1-4AA97D55F6FB}"/>
              </a:ext>
            </a:extLst>
          </p:cNvPr>
          <p:cNvSpPr>
            <a:spLocks noGrp="1"/>
          </p:cNvSpPr>
          <p:nvPr>
            <p:ph type="body" sz="quarter" idx="12"/>
          </p:nvPr>
        </p:nvSpPr>
        <p:spPr>
          <a:xfrm>
            <a:off x="838200" y="1463040"/>
            <a:ext cx="4051300" cy="2499360"/>
          </a:xfrm>
        </p:spPr>
        <p:txBody>
          <a:bodyPr/>
          <a:lstStyle/>
          <a:p>
            <a:pPr marL="0" indent="0">
              <a:buNone/>
            </a:pPr>
            <a:r>
              <a:rPr lang="en-US" dirty="0"/>
              <a:t>Figure 9.13: Geometric Illustration of First Six Rules of a Regression Tree</a:t>
            </a:r>
          </a:p>
        </p:txBody>
      </p:sp>
      <p:pic>
        <p:nvPicPr>
          <p:cNvPr id="8" name="Picture Placeholder 7" descr="The graph plots loan default, 1 = yes, 0 = no versus age. The graph consists of six variable splitting rules with six orders. The first order is the horizontal line drawn from 0.5 in the vertical axis. The first order splits 10 observations into two equal observations. The observations 671, 49, 123, 772, and 136 are above 0.5 and the observations 36, 2100, 192, 6574, and 2200 are below 0.5. The second order is the vertical line drawn at the age 33 below 0.5 and this rule splits the five observations into three observations which are plotted below the age 33 and two observations which are plotted above the age 33. The prediction is 1146. The third order is the vertical line drawn at the age of 33 above 0.5 and this rule splits the five observations into one and four observations which are below and above the age 33. The prediction is 671. The fourth order is the vertical line drawn below 0.5 at the age 29 and the prediction is 36. This rule splits the observations into one and four which are below and above the age 29. The prediction is 36. The fifth order is the vertical line drawn at the age 47 and the prediction is 2200. This rule splits the observations into four and one which are below and above the age 47. The sixth order is the vertical line drawn at the age 43. This rule splits the observations into three and two which are below and above the age 43. The prediction is 454.  ">
            <a:extLst>
              <a:ext uri="{FF2B5EF4-FFF2-40B4-BE49-F238E27FC236}">
                <a16:creationId xmlns:a16="http://schemas.microsoft.com/office/drawing/2014/main" id="{0B2A1D39-1813-40FA-A9E3-40B3FE0AD280}"/>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854" b="4697"/>
          <a:stretch/>
        </p:blipFill>
        <p:spPr>
          <a:xfrm>
            <a:off x="5214602" y="1463040"/>
            <a:ext cx="6139198" cy="4061460"/>
          </a:xfrm>
        </p:spPr>
      </p:pic>
    </p:spTree>
    <p:extLst>
      <p:ext uri="{BB962C8B-B14F-4D97-AF65-F5344CB8AC3E}">
        <p14:creationId xmlns:p14="http://schemas.microsoft.com/office/powerpoint/2010/main" val="738403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72800" cy="727075"/>
          </a:xfrm>
        </p:spPr>
        <p:txBody>
          <a:bodyPr/>
          <a:lstStyle/>
          <a:p>
            <a:r>
              <a:rPr lang="en-US" dirty="0"/>
              <a:t>Classification and Regression Trees </a:t>
            </a:r>
            <a:r>
              <a:rPr lang="en-US" sz="3600" dirty="0"/>
              <a:t>(Slide 11 of 20)</a:t>
            </a:r>
          </a:p>
        </p:txBody>
      </p:sp>
      <p:sp>
        <p:nvSpPr>
          <p:cNvPr id="3" name="Content Placeholder 2"/>
          <p:cNvSpPr>
            <a:spLocks noGrp="1"/>
          </p:cNvSpPr>
          <p:nvPr>
            <p:ph idx="1"/>
          </p:nvPr>
        </p:nvSpPr>
        <p:spPr/>
        <p:txBody>
          <a:bodyPr>
            <a:noAutofit/>
          </a:bodyPr>
          <a:lstStyle/>
          <a:p>
            <a:pPr marL="0" indent="0">
              <a:spcBef>
                <a:spcPts val="0"/>
              </a:spcBef>
              <a:buNone/>
            </a:pPr>
            <a:r>
              <a:rPr lang="en-US" dirty="0"/>
              <a:t>Ensemble Methods:</a:t>
            </a:r>
          </a:p>
          <a:p>
            <a:pPr marL="457200"/>
            <a:r>
              <a:rPr lang="en-US" sz="2600" dirty="0"/>
              <a:t>In an </a:t>
            </a:r>
            <a:r>
              <a:rPr lang="en-US" sz="2600" b="1" dirty="0"/>
              <a:t>ensemble method</a:t>
            </a:r>
            <a:r>
              <a:rPr lang="en-US" sz="2600" dirty="0"/>
              <a:t>, predictions are made based on the combination of a collection of models.</a:t>
            </a:r>
          </a:p>
          <a:p>
            <a:pPr marL="457200"/>
            <a:r>
              <a:rPr lang="en-US" sz="2600" dirty="0"/>
              <a:t>Two necessary conditions for an ensemble to perform better than a single model:</a:t>
            </a:r>
          </a:p>
          <a:p>
            <a:pPr marL="1028700" lvl="1" indent="-342900">
              <a:buFont typeface="+mj-lt"/>
              <a:buAutoNum type="arabicPeriod"/>
            </a:pPr>
            <a:r>
              <a:rPr lang="en-US" dirty="0"/>
              <a:t>Individual base models are constructed independently of each other.</a:t>
            </a:r>
          </a:p>
          <a:p>
            <a:pPr marL="1028700" lvl="1" indent="-342900">
              <a:buFont typeface="+mj-lt"/>
              <a:buAutoNum type="arabicPeriod"/>
            </a:pPr>
            <a:r>
              <a:rPr lang="en-US" dirty="0"/>
              <a:t>Individual models perform better than just randomly guessing.</a:t>
            </a:r>
          </a:p>
        </p:txBody>
      </p:sp>
    </p:spTree>
    <p:extLst>
      <p:ext uri="{BB962C8B-B14F-4D97-AF65-F5344CB8AC3E}">
        <p14:creationId xmlns:p14="http://schemas.microsoft.com/office/powerpoint/2010/main" val="863266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896600" cy="727075"/>
          </a:xfrm>
        </p:spPr>
        <p:txBody>
          <a:bodyPr/>
          <a:lstStyle/>
          <a:p>
            <a:r>
              <a:rPr lang="en-US" dirty="0"/>
              <a:t>Classification and Regression Trees </a:t>
            </a:r>
            <a:r>
              <a:rPr lang="en-US" sz="3600" dirty="0"/>
              <a:t>(Slide 12 of 20)</a:t>
            </a:r>
          </a:p>
        </p:txBody>
      </p:sp>
      <p:sp>
        <p:nvSpPr>
          <p:cNvPr id="3" name="Content Placeholder 2"/>
          <p:cNvSpPr>
            <a:spLocks noGrp="1"/>
          </p:cNvSpPr>
          <p:nvPr>
            <p:ph idx="1"/>
          </p:nvPr>
        </p:nvSpPr>
        <p:spPr>
          <a:xfrm>
            <a:off x="838200" y="1463040"/>
            <a:ext cx="10515600" cy="4635034"/>
          </a:xfrm>
        </p:spPr>
        <p:txBody>
          <a:bodyPr>
            <a:noAutofit/>
          </a:bodyPr>
          <a:lstStyle/>
          <a:p>
            <a:pPr marL="0" indent="0">
              <a:buNone/>
            </a:pPr>
            <a:r>
              <a:rPr lang="en-US" dirty="0"/>
              <a:t>Ensemble Methods (cont.):</a:t>
            </a:r>
          </a:p>
          <a:p>
            <a:pPr marL="457200">
              <a:spcBef>
                <a:spcPts val="600"/>
              </a:spcBef>
            </a:pPr>
            <a:r>
              <a:rPr lang="en-US" sz="2600" dirty="0"/>
              <a:t>Two primary steps to an ensemble approach:</a:t>
            </a:r>
          </a:p>
          <a:p>
            <a:pPr marL="1028700" lvl="1" indent="-342900">
              <a:spcBef>
                <a:spcPts val="300"/>
              </a:spcBef>
              <a:buFont typeface="+mj-lt"/>
              <a:buAutoNum type="arabicPeriod"/>
            </a:pPr>
            <a:r>
              <a:rPr lang="en-US" dirty="0"/>
              <a:t>The development of a committee of individual base models.</a:t>
            </a:r>
          </a:p>
          <a:p>
            <a:pPr marL="1028700" lvl="1" indent="-342900">
              <a:spcBef>
                <a:spcPts val="300"/>
              </a:spcBef>
              <a:buFont typeface="+mj-lt"/>
              <a:buAutoNum type="arabicPeriod"/>
            </a:pPr>
            <a:r>
              <a:rPr lang="en-US" dirty="0"/>
              <a:t>The combination of the individual base models’ predictions to form a composite prediction.</a:t>
            </a:r>
          </a:p>
          <a:p>
            <a:pPr marL="457200">
              <a:spcBef>
                <a:spcPts val="300"/>
              </a:spcBef>
            </a:pPr>
            <a:r>
              <a:rPr lang="en-US" sz="2600" dirty="0"/>
              <a:t>A classification or estimation method is </a:t>
            </a:r>
            <a:r>
              <a:rPr lang="en-US" sz="2600" b="1" dirty="0"/>
              <a:t>unstable</a:t>
            </a:r>
            <a:r>
              <a:rPr lang="en-US" sz="2600" dirty="0"/>
              <a:t> if relatively small changes in the training set cause its predictions to fluctuate.</a:t>
            </a:r>
          </a:p>
          <a:p>
            <a:pPr marL="457200">
              <a:spcBef>
                <a:spcPts val="300"/>
              </a:spcBef>
            </a:pPr>
            <a:r>
              <a:rPr lang="en-US" sz="2600" dirty="0"/>
              <a:t>Three different ways to construct an ensemble of classification or regression trees:</a:t>
            </a:r>
          </a:p>
          <a:p>
            <a:pPr marL="914400" lvl="1">
              <a:spcBef>
                <a:spcPts val="300"/>
              </a:spcBef>
            </a:pPr>
            <a:r>
              <a:rPr lang="en-US" dirty="0"/>
              <a:t>Bagging.</a:t>
            </a:r>
          </a:p>
          <a:p>
            <a:pPr marL="914400" lvl="1">
              <a:spcBef>
                <a:spcPts val="300"/>
              </a:spcBef>
            </a:pPr>
            <a:r>
              <a:rPr lang="en-US" dirty="0"/>
              <a:t>Boosting.</a:t>
            </a:r>
          </a:p>
          <a:p>
            <a:pPr marL="914400" lvl="1">
              <a:spcBef>
                <a:spcPts val="300"/>
              </a:spcBef>
            </a:pPr>
            <a:r>
              <a:rPr lang="en-US" dirty="0"/>
              <a:t>Random forests.</a:t>
            </a:r>
          </a:p>
        </p:txBody>
      </p:sp>
    </p:spTree>
    <p:extLst>
      <p:ext uri="{BB962C8B-B14F-4D97-AF65-F5344CB8AC3E}">
        <p14:creationId xmlns:p14="http://schemas.microsoft.com/office/powerpoint/2010/main" val="3321433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47400" cy="727075"/>
          </a:xfrm>
        </p:spPr>
        <p:txBody>
          <a:bodyPr/>
          <a:lstStyle/>
          <a:p>
            <a:r>
              <a:rPr lang="en-US" dirty="0"/>
              <a:t>Classification and Regression Trees </a:t>
            </a:r>
            <a:r>
              <a:rPr lang="en-US" sz="3600" dirty="0"/>
              <a:t>(Slide 13 of 20)</a:t>
            </a:r>
          </a:p>
        </p:txBody>
      </p:sp>
      <p:sp>
        <p:nvSpPr>
          <p:cNvPr id="3" name="Content Placeholder 2"/>
          <p:cNvSpPr>
            <a:spLocks noGrp="1"/>
          </p:cNvSpPr>
          <p:nvPr>
            <p:ph type="body" sz="quarter" idx="12"/>
          </p:nvPr>
        </p:nvSpPr>
        <p:spPr>
          <a:xfrm>
            <a:off x="838199" y="1463040"/>
            <a:ext cx="10515601" cy="2321560"/>
          </a:xfrm>
        </p:spPr>
        <p:txBody>
          <a:bodyPr/>
          <a:lstStyle/>
          <a:p>
            <a:pPr marL="0" indent="0">
              <a:buNone/>
            </a:pPr>
            <a:r>
              <a:rPr lang="en-US" dirty="0"/>
              <a:t>Ensemble Methods (cont.):</a:t>
            </a:r>
          </a:p>
          <a:p>
            <a:pPr marL="457200"/>
            <a:r>
              <a:rPr lang="en-US" sz="2600" dirty="0"/>
              <a:t>In the </a:t>
            </a:r>
            <a:r>
              <a:rPr lang="en-US" sz="2600" b="1" dirty="0"/>
              <a:t>bagging</a:t>
            </a:r>
            <a:r>
              <a:rPr lang="en-US" sz="2600" dirty="0"/>
              <a:t> approach, the committee of individual base models is generated by first constructing multiple training sets by repeated random sampling of the </a:t>
            </a:r>
            <a:r>
              <a:rPr lang="en-US" sz="2600" i="1" dirty="0"/>
              <a:t>n</a:t>
            </a:r>
            <a:r>
              <a:rPr lang="en-US" sz="2600" dirty="0"/>
              <a:t> observations in the original data </a:t>
            </a:r>
            <a:r>
              <a:rPr lang="en-US" sz="2600" i="1" dirty="0"/>
              <a:t>with replacement.</a:t>
            </a:r>
          </a:p>
          <a:p>
            <a:pPr marL="0" indent="0">
              <a:buNone/>
            </a:pPr>
            <a:r>
              <a:rPr lang="en-US" sz="2600" dirty="0"/>
              <a:t>Table 9.10: Original 10-Observation Training Data</a:t>
            </a:r>
          </a:p>
        </p:txBody>
      </p:sp>
      <p:graphicFrame>
        <p:nvGraphicFramePr>
          <p:cNvPr id="6" name="Table Placeholder 5">
            <a:extLst>
              <a:ext uri="{FF2B5EF4-FFF2-40B4-BE49-F238E27FC236}">
                <a16:creationId xmlns:a16="http://schemas.microsoft.com/office/drawing/2014/main" id="{6DA3C130-BEEB-4618-AB3A-D707357BB2E6}"/>
              </a:ext>
            </a:extLst>
          </p:cNvPr>
          <p:cNvGraphicFramePr>
            <a:graphicFrameLocks noGrp="1"/>
          </p:cNvGraphicFramePr>
          <p:nvPr>
            <p:ph type="tbl" sz="quarter" idx="13"/>
            <p:extLst>
              <p:ext uri="{D42A27DB-BD31-4B8C-83A1-F6EECF244321}">
                <p14:modId xmlns:p14="http://schemas.microsoft.com/office/powerpoint/2010/main" val="4083719185"/>
              </p:ext>
            </p:extLst>
          </p:nvPr>
        </p:nvGraphicFramePr>
        <p:xfrm>
          <a:off x="838199" y="3887788"/>
          <a:ext cx="10642599" cy="944817"/>
        </p:xfrm>
        <a:graphic>
          <a:graphicData uri="http://schemas.openxmlformats.org/drawingml/2006/table">
            <a:tbl>
              <a:tblPr firstRow="1" bandRow="1">
                <a:tableStyleId>{5940675A-B579-460E-94D1-54222C63F5DA}</a:tableStyleId>
              </a:tblPr>
              <a:tblGrid>
                <a:gridCol w="967509">
                  <a:extLst>
                    <a:ext uri="{9D8B030D-6E8A-4147-A177-3AD203B41FA5}">
                      <a16:colId xmlns:a16="http://schemas.microsoft.com/office/drawing/2014/main" val="683210622"/>
                    </a:ext>
                  </a:extLst>
                </a:gridCol>
                <a:gridCol w="967509">
                  <a:extLst>
                    <a:ext uri="{9D8B030D-6E8A-4147-A177-3AD203B41FA5}">
                      <a16:colId xmlns:a16="http://schemas.microsoft.com/office/drawing/2014/main" val="3580752296"/>
                    </a:ext>
                  </a:extLst>
                </a:gridCol>
                <a:gridCol w="967509">
                  <a:extLst>
                    <a:ext uri="{9D8B030D-6E8A-4147-A177-3AD203B41FA5}">
                      <a16:colId xmlns:a16="http://schemas.microsoft.com/office/drawing/2014/main" val="375257901"/>
                    </a:ext>
                  </a:extLst>
                </a:gridCol>
                <a:gridCol w="967509">
                  <a:extLst>
                    <a:ext uri="{9D8B030D-6E8A-4147-A177-3AD203B41FA5}">
                      <a16:colId xmlns:a16="http://schemas.microsoft.com/office/drawing/2014/main" val="3224937309"/>
                    </a:ext>
                  </a:extLst>
                </a:gridCol>
                <a:gridCol w="967509">
                  <a:extLst>
                    <a:ext uri="{9D8B030D-6E8A-4147-A177-3AD203B41FA5}">
                      <a16:colId xmlns:a16="http://schemas.microsoft.com/office/drawing/2014/main" val="446675256"/>
                    </a:ext>
                  </a:extLst>
                </a:gridCol>
                <a:gridCol w="967509">
                  <a:extLst>
                    <a:ext uri="{9D8B030D-6E8A-4147-A177-3AD203B41FA5}">
                      <a16:colId xmlns:a16="http://schemas.microsoft.com/office/drawing/2014/main" val="4036764775"/>
                    </a:ext>
                  </a:extLst>
                </a:gridCol>
                <a:gridCol w="967509">
                  <a:extLst>
                    <a:ext uri="{9D8B030D-6E8A-4147-A177-3AD203B41FA5}">
                      <a16:colId xmlns:a16="http://schemas.microsoft.com/office/drawing/2014/main" val="2196935048"/>
                    </a:ext>
                  </a:extLst>
                </a:gridCol>
                <a:gridCol w="967509">
                  <a:extLst>
                    <a:ext uri="{9D8B030D-6E8A-4147-A177-3AD203B41FA5}">
                      <a16:colId xmlns:a16="http://schemas.microsoft.com/office/drawing/2014/main" val="1183026538"/>
                    </a:ext>
                  </a:extLst>
                </a:gridCol>
                <a:gridCol w="967509">
                  <a:extLst>
                    <a:ext uri="{9D8B030D-6E8A-4147-A177-3AD203B41FA5}">
                      <a16:colId xmlns:a16="http://schemas.microsoft.com/office/drawing/2014/main" val="2650215640"/>
                    </a:ext>
                  </a:extLst>
                </a:gridCol>
                <a:gridCol w="967509">
                  <a:extLst>
                    <a:ext uri="{9D8B030D-6E8A-4147-A177-3AD203B41FA5}">
                      <a16:colId xmlns:a16="http://schemas.microsoft.com/office/drawing/2014/main" val="4242901043"/>
                    </a:ext>
                  </a:extLst>
                </a:gridCol>
                <a:gridCol w="967509">
                  <a:extLst>
                    <a:ext uri="{9D8B030D-6E8A-4147-A177-3AD203B41FA5}">
                      <a16:colId xmlns:a16="http://schemas.microsoft.com/office/drawing/2014/main" val="4280659996"/>
                    </a:ext>
                  </a:extLst>
                </a:gridCol>
              </a:tblGrid>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Age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29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35</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38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47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48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53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54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58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70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07379810"/>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Loan default</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tabLst>
                          <a:tab pos="520700" algn="r"/>
                        </a:tabLst>
                      </a:pPr>
                      <a:r>
                        <a:rPr lang="en-US" sz="1800" dirty="0">
                          <a:effectLst/>
                          <a:latin typeface="+mn-lt"/>
                          <a:ea typeface="Calibri" panose="020F0502020204030204" pitchFamily="34" charset="0"/>
                          <a:cs typeface="Calibri" panose="020F0502020204030204" pitchFamily="34" charset="0"/>
                        </a:rPr>
                        <a:t>	</a:t>
                      </a: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18797651"/>
                  </a:ext>
                </a:extLst>
              </a:tr>
            </a:tbl>
          </a:graphicData>
        </a:graphic>
      </p:graphicFrame>
    </p:spTree>
    <p:extLst>
      <p:ext uri="{BB962C8B-B14F-4D97-AF65-F5344CB8AC3E}">
        <p14:creationId xmlns:p14="http://schemas.microsoft.com/office/powerpoint/2010/main" val="780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515600" cy="727075"/>
          </a:xfrm>
          <a:ln>
            <a:noFill/>
          </a:ln>
        </p:spPr>
        <p:txBody>
          <a:bodyPr anchor="t" anchorCtr="0">
            <a:normAutofit fontScale="90000"/>
          </a:bodyPr>
          <a:lstStyle/>
          <a:p>
            <a:r>
              <a:rPr lang="en-US" sz="4900" dirty="0"/>
              <a:t>Data Sampling, Preparation, and Partitioning </a:t>
            </a:r>
            <a:br>
              <a:rPr lang="en-US" dirty="0"/>
            </a:br>
            <a:r>
              <a:rPr lang="en-US" sz="4000" dirty="0"/>
              <a:t>(Slide 2 of 4)</a:t>
            </a:r>
          </a:p>
        </p:txBody>
      </p:sp>
      <p:sp>
        <p:nvSpPr>
          <p:cNvPr id="3" name="Content Placeholder 2"/>
          <p:cNvSpPr>
            <a:spLocks noGrp="1"/>
          </p:cNvSpPr>
          <p:nvPr>
            <p:ph idx="1"/>
          </p:nvPr>
        </p:nvSpPr>
        <p:spPr>
          <a:xfrm>
            <a:off x="838200" y="2011680"/>
            <a:ext cx="10515600" cy="3595878"/>
          </a:xfrm>
          <a:prstGeom prst="rect">
            <a:avLst/>
          </a:prstGeom>
          <a:ln>
            <a:noFill/>
          </a:ln>
        </p:spPr>
        <p:txBody>
          <a:bodyPr/>
          <a:lstStyle/>
          <a:p>
            <a:pPr marL="457200"/>
            <a:r>
              <a:rPr lang="en-US" dirty="0"/>
              <a:t>When obtaining a representative sample, it is generally best to include as many variables as possible in the sample.</a:t>
            </a:r>
          </a:p>
          <a:p>
            <a:pPr marL="457200"/>
            <a:r>
              <a:rPr lang="en-US" dirty="0"/>
              <a:t>After exploring the data with descriptive statistics and visualization, the analyst can eliminate variables that are not of interest.</a:t>
            </a:r>
          </a:p>
          <a:p>
            <a:pPr marL="457200"/>
            <a:r>
              <a:rPr lang="en-US" dirty="0"/>
              <a:t>Data mining applications deal with an abundance of data that simplifies the process of assessing the accuracy of data-based estimates of variable effects.</a:t>
            </a:r>
          </a:p>
          <a:p>
            <a:pPr marL="937260" lvl="1" indent="-342900"/>
            <a:endParaRPr lang="en-US" dirty="0"/>
          </a:p>
          <a:p>
            <a:pPr marL="342900" indent="-342900"/>
            <a:endParaRPr lang="en-US" dirty="0"/>
          </a:p>
          <a:p>
            <a:pPr marL="937260" lvl="1" indent="-342900"/>
            <a:endParaRPr lang="en-US" dirty="0"/>
          </a:p>
          <a:p>
            <a:pPr marL="342900" indent="-342900"/>
            <a:endParaRPr lang="en-US" dirty="0"/>
          </a:p>
        </p:txBody>
      </p:sp>
    </p:spTree>
    <p:extLst>
      <p:ext uri="{BB962C8B-B14F-4D97-AF65-F5344CB8AC3E}">
        <p14:creationId xmlns:p14="http://schemas.microsoft.com/office/powerpoint/2010/main" val="6133578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98200" cy="727075"/>
          </a:xfrm>
        </p:spPr>
        <p:txBody>
          <a:bodyPr/>
          <a:lstStyle/>
          <a:p>
            <a:r>
              <a:rPr lang="en-US" dirty="0"/>
              <a:t>Classification and Regression Trees </a:t>
            </a:r>
            <a:r>
              <a:rPr lang="en-US" sz="3600" dirty="0"/>
              <a:t>(Slide 14 of 20)</a:t>
            </a:r>
          </a:p>
        </p:txBody>
      </p:sp>
      <p:sp>
        <p:nvSpPr>
          <p:cNvPr id="3" name="Content Placeholder 2"/>
          <p:cNvSpPr>
            <a:spLocks noGrp="1"/>
          </p:cNvSpPr>
          <p:nvPr>
            <p:ph idx="1"/>
          </p:nvPr>
        </p:nvSpPr>
        <p:spPr/>
        <p:txBody>
          <a:bodyPr/>
          <a:lstStyle/>
          <a:p>
            <a:pPr marL="0" indent="0">
              <a:buNone/>
            </a:pPr>
            <a:r>
              <a:rPr lang="en-US" dirty="0"/>
              <a:t>Ensemble Methods (cont.):</a:t>
            </a:r>
          </a:p>
          <a:p>
            <a:pPr marL="457200"/>
            <a:r>
              <a:rPr lang="en-US" sz="2600" dirty="0"/>
              <a:t>The </a:t>
            </a:r>
            <a:r>
              <a:rPr lang="en-US" sz="2600" b="1" dirty="0"/>
              <a:t>boosting</a:t>
            </a:r>
            <a:r>
              <a:rPr lang="en-US" sz="2600" dirty="0"/>
              <a:t> method generates is committee of individual base models by sampling multiple training sets.</a:t>
            </a:r>
          </a:p>
          <a:p>
            <a:pPr marL="457200"/>
            <a:r>
              <a:rPr lang="en-US" sz="2600" dirty="0"/>
              <a:t>Boosting iteratively adapts how it samples the original data when constructing a new training set based on the prediction error of the models constructed on the previous training sets.</a:t>
            </a:r>
          </a:p>
          <a:p>
            <a:pPr marL="457200"/>
            <a:r>
              <a:rPr lang="en-US" sz="2600" b="1" dirty="0"/>
              <a:t>Random forests</a:t>
            </a:r>
            <a:r>
              <a:rPr lang="en-US" sz="2600" dirty="0"/>
              <a:t> can be viewed as a variation of bagging specifically tailored for use with classification or regression trees.</a:t>
            </a:r>
          </a:p>
        </p:txBody>
      </p:sp>
    </p:spTree>
    <p:extLst>
      <p:ext uri="{BB962C8B-B14F-4D97-AF65-F5344CB8AC3E}">
        <p14:creationId xmlns:p14="http://schemas.microsoft.com/office/powerpoint/2010/main" val="3588565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1061700" cy="731520"/>
          </a:xfrm>
        </p:spPr>
        <p:txBody>
          <a:bodyPr>
            <a:noAutofit/>
          </a:bodyPr>
          <a:lstStyle/>
          <a:p>
            <a:r>
              <a:rPr lang="en-US" dirty="0"/>
              <a:t>Classification and Regression Trees </a:t>
            </a:r>
            <a:r>
              <a:rPr lang="en-US" sz="3600" dirty="0"/>
              <a:t>(Slide 15 of 20)</a:t>
            </a:r>
            <a:endParaRPr lang="en-US" dirty="0"/>
          </a:p>
        </p:txBody>
      </p:sp>
      <p:sp>
        <p:nvSpPr>
          <p:cNvPr id="3" name="Text Placeholder 2">
            <a:extLst>
              <a:ext uri="{FF2B5EF4-FFF2-40B4-BE49-F238E27FC236}">
                <a16:creationId xmlns:a16="http://schemas.microsoft.com/office/drawing/2014/main" id="{8C1CF3EE-0BC3-45B5-A4EE-347F79393E3C}"/>
              </a:ext>
            </a:extLst>
          </p:cNvPr>
          <p:cNvSpPr>
            <a:spLocks noGrp="1"/>
          </p:cNvSpPr>
          <p:nvPr>
            <p:ph type="body" sz="quarter" idx="12"/>
          </p:nvPr>
        </p:nvSpPr>
        <p:spPr/>
        <p:txBody>
          <a:bodyPr/>
          <a:lstStyle/>
          <a:p>
            <a:pPr marL="0" indent="0">
              <a:buNone/>
            </a:pPr>
            <a:r>
              <a:rPr lang="en-US" dirty="0"/>
              <a:t>Table 9.11: Bagging: Generation of 10 New Training Sets and Corresponding Classification Trees</a:t>
            </a:r>
          </a:p>
        </p:txBody>
      </p:sp>
      <p:pic>
        <p:nvPicPr>
          <p:cNvPr id="9" name="Picture Placeholder 8" descr="This table shows the bagging results of generating 10 new training sets to classify customers as defaulting or not defaulitng on their loan and the corresponding classification trees. In iteration 1 for age less than or equal to 36.5, the age for the 10 customers is 29, 31, 31, 35, 38, 38, 47, 48, 58, and 58. The loan default for the 10 customers is 0, 0, 0, 0, 1, 1, 1, 1, 0, and 0. The prediction for the 10 customers is 0, 0, 0, 0, 1, 1, 1, 1, 1, and 1. Iteration 1 is partitioned in two between age 35 and 38.  In iteration 2 for age less than or equal to 50.5, the age for the 10 customers is 29, 31, 35, 38, 47, 54, 58, 70, 70, and 70. The loan default for the 10 customers is 0, 0, 0, 1, 1, 0, 0, 0, 0, and 0. The prediction for the 10 customers is 0, 0, 0, 0, 0, 0, 0, 0, 0, and 0. Iteration 2 is partitioned in two between age 47 and 54. In iteration 3 for age less than or equal to 36.5, the age for the 10 customers is 29, 31, 35, 38, 38, 47, 53, 53, 54, and 58. The loan default for the 10 customers is 0, 0, 0, 1, 1, 1, 1, 1, 0, and 0. The prediction for the 10 customers is 0, 0, 0, 1, 1, 1, 1, 1, 1, and 1. Iteration 3 is partitioned in two between age 35 and 38. In iteration 4 for age less than or equal to 34.5, the age for the 10 customers is 29, 29, 31, 38, 38, 47, 47, 53, 54, and 58. The loan default for the 10 customers is 0, 0, 0, 1, 1, 1, 1, 1, 0, and 0. The prediction for the 10 customers is 0, 0, 0, 1, 1, 1, 1, 1, 1, and 1. Iteration 4 is partitioned in two between age 31 and 38.  ">
            <a:extLst>
              <a:ext uri="{FF2B5EF4-FFF2-40B4-BE49-F238E27FC236}">
                <a16:creationId xmlns:a16="http://schemas.microsoft.com/office/drawing/2014/main" id="{8D63B857-185B-439C-AF7B-33006AAEB9F1}"/>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3918" b="59045"/>
          <a:stretch/>
        </p:blipFill>
        <p:spPr>
          <a:xfrm>
            <a:off x="2364105" y="2331720"/>
            <a:ext cx="7463790" cy="3539068"/>
          </a:xfrm>
        </p:spPr>
      </p:pic>
    </p:spTree>
    <p:extLst>
      <p:ext uri="{BB962C8B-B14F-4D97-AF65-F5344CB8AC3E}">
        <p14:creationId xmlns:p14="http://schemas.microsoft.com/office/powerpoint/2010/main" val="1341865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1061700" cy="731520"/>
          </a:xfrm>
        </p:spPr>
        <p:txBody>
          <a:bodyPr>
            <a:noAutofit/>
          </a:bodyPr>
          <a:lstStyle/>
          <a:p>
            <a:r>
              <a:rPr lang="en-US" dirty="0"/>
              <a:t>Classification and Regression Trees </a:t>
            </a:r>
            <a:r>
              <a:rPr lang="en-US" sz="3600" dirty="0"/>
              <a:t>(Slide 16 of 20)</a:t>
            </a:r>
            <a:endParaRPr lang="en-US" dirty="0"/>
          </a:p>
        </p:txBody>
      </p:sp>
      <p:sp>
        <p:nvSpPr>
          <p:cNvPr id="3" name="Text Placeholder 2">
            <a:extLst>
              <a:ext uri="{FF2B5EF4-FFF2-40B4-BE49-F238E27FC236}">
                <a16:creationId xmlns:a16="http://schemas.microsoft.com/office/drawing/2014/main" id="{8C1CF3EE-0BC3-45B5-A4EE-347F79393E3C}"/>
              </a:ext>
            </a:extLst>
          </p:cNvPr>
          <p:cNvSpPr>
            <a:spLocks noGrp="1"/>
          </p:cNvSpPr>
          <p:nvPr>
            <p:ph type="body" sz="quarter" idx="12"/>
          </p:nvPr>
        </p:nvSpPr>
        <p:spPr/>
        <p:txBody>
          <a:bodyPr/>
          <a:lstStyle/>
          <a:p>
            <a:pPr marL="0" indent="0">
              <a:buNone/>
            </a:pPr>
            <a:r>
              <a:rPr lang="en-US" dirty="0"/>
              <a:t>Table 9.11: Bagging: Generation of 10 New Training Sets and Corresponding Classification Trees (cont.)</a:t>
            </a:r>
          </a:p>
        </p:txBody>
      </p:sp>
      <p:pic>
        <p:nvPicPr>
          <p:cNvPr id="9" name="Picture Placeholder 8" descr="This table is a continuation of the previous table showing the bagging results of generating 10 new training sets to classify customers as defaulting or not defaulitng on their loan and the corresponding classification trees. In iteration 5 for age less than or equal to 39, the age for the 10 customers is 29, 29, 31, 47, 48, 48, 48, 70, 70, and 70. The loan default for the 10 customers is 0, 0, 0, 1, 1, 1, 1, 0, 0, and 0. The prediction for the 10 customers is 0, 0, 0, 1, 1, 1, 1, 1, 1, and 1. Iteration 5 is partitioned in two between age 31 and 47.  In iteration 6 for age less than or equal to 53.5, the age for the 10 customers is 31, 38, 47, 48, 53, 53, 53, 54, 58, and 70. The loan default for the 10 customers is 0, 1, 1, 1, 1, 1, 1, 0, 0, and 0. The prediction for the 10 customers is 1, 1, 1, 1, 1, 1, 1, 0, 0, and 0. Iteration 6 is partitioned in two between age 53 and 54. In iteration 7 for age less than or equal to 53.5, the age for the 10 customers is 29, 38, 38, 48, 53, 54, 58, 58, 58, and 70. The loan default for the 10 customers is 0, 1, 1, 1, 1, 0, 0, 0, 0, and 0. The prediction for the 10 customers is 1, 1, 1, 1, 1, 0, 0, 0, 0, and 0. Iteration 7 is partitioned in two between age 53 and 54. ">
            <a:extLst>
              <a:ext uri="{FF2B5EF4-FFF2-40B4-BE49-F238E27FC236}">
                <a16:creationId xmlns:a16="http://schemas.microsoft.com/office/drawing/2014/main" id="{8D63B857-185B-439C-AF7B-33006AAEB9F1}"/>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40796" b="31306"/>
          <a:stretch/>
        </p:blipFill>
        <p:spPr>
          <a:xfrm>
            <a:off x="2364105" y="2729231"/>
            <a:ext cx="7463790" cy="2665729"/>
          </a:xfrm>
        </p:spPr>
      </p:pic>
    </p:spTree>
    <p:extLst>
      <p:ext uri="{BB962C8B-B14F-4D97-AF65-F5344CB8AC3E}">
        <p14:creationId xmlns:p14="http://schemas.microsoft.com/office/powerpoint/2010/main" val="2473803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1061700" cy="731520"/>
          </a:xfrm>
        </p:spPr>
        <p:txBody>
          <a:bodyPr>
            <a:noAutofit/>
          </a:bodyPr>
          <a:lstStyle/>
          <a:p>
            <a:r>
              <a:rPr lang="en-US" dirty="0"/>
              <a:t>Classification and Regression Trees </a:t>
            </a:r>
            <a:r>
              <a:rPr lang="en-US" sz="3600" dirty="0"/>
              <a:t>(Slide 17 of 20)</a:t>
            </a:r>
            <a:endParaRPr lang="en-US" dirty="0"/>
          </a:p>
        </p:txBody>
      </p:sp>
      <p:sp>
        <p:nvSpPr>
          <p:cNvPr id="3" name="Text Placeholder 2">
            <a:extLst>
              <a:ext uri="{FF2B5EF4-FFF2-40B4-BE49-F238E27FC236}">
                <a16:creationId xmlns:a16="http://schemas.microsoft.com/office/drawing/2014/main" id="{8C1CF3EE-0BC3-45B5-A4EE-347F79393E3C}"/>
              </a:ext>
            </a:extLst>
          </p:cNvPr>
          <p:cNvSpPr>
            <a:spLocks noGrp="1"/>
          </p:cNvSpPr>
          <p:nvPr>
            <p:ph type="body" sz="quarter" idx="12"/>
          </p:nvPr>
        </p:nvSpPr>
        <p:spPr/>
        <p:txBody>
          <a:bodyPr/>
          <a:lstStyle/>
          <a:p>
            <a:pPr marL="0" indent="0">
              <a:buNone/>
            </a:pPr>
            <a:r>
              <a:rPr lang="en-US" dirty="0"/>
              <a:t>Table 9.11: Bagging: Generation of 10 New Training Sets and Corresponding Classification Trees (cont.)</a:t>
            </a:r>
          </a:p>
        </p:txBody>
      </p:sp>
      <p:pic>
        <p:nvPicPr>
          <p:cNvPr id="9" name="Picture Placeholder 8" descr="This table is a continuation of the previous table showing the bagging results of generating 10 new training sets to classify customers as defaulting or not defaulitng on their loan and the corresponding classification trees. In iteration 8 for age less than or equal to 39, the age for the 10 customers is 29, 31, 47, 47, 47, 53, 53, 54, 58, and 70. The loan default for the 10 customers is 0, 0, 1, 1, 1, 1, 1, 0, 0, and 0. The prediction for the 10 customers is 1, 1, 1, 1, 1, 1, 1, 0, 0, and 0. Iteration 8 is partitioned in two between age 53 and 54.  In iteration 9 for age less than or equal to 53.5, the age for the 10 customers is 29, 35, 38, 38, 48, 53, 53, 54, 70, and 70. The loan default for the 10 customers is 0, 0, 1, 1, 1, 1, 1, 0, 0, and 0. The prediction for the 10 customers is 1, 1, 1, 1, 1, 1, 1, 0, 0, and 0. Iteration 9 is partitioned in two between age 53 and 54. In iteration 10 for age less than or equal to 14.5, the age for the 10 customers is 29, 29, 29, 29, 35, 35, 54, 54, 58, and 58. The loan default for the 10 customers is 0, 0, 0, 0, 0, 0, 0, 0, 0, and 0. The prediction for the 10 customers is 0, 0, 0, 0, 0, 0, 0, 0, 0, and 0. Iteration 10 is partitioned in two before age 29. ">
            <a:extLst>
              <a:ext uri="{FF2B5EF4-FFF2-40B4-BE49-F238E27FC236}">
                <a16:creationId xmlns:a16="http://schemas.microsoft.com/office/drawing/2014/main" id="{8D63B857-185B-439C-AF7B-33006AAEB9F1}"/>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69187" b="2609"/>
          <a:stretch/>
        </p:blipFill>
        <p:spPr>
          <a:xfrm>
            <a:off x="2364105" y="2700021"/>
            <a:ext cx="7463790" cy="2694939"/>
          </a:xfrm>
        </p:spPr>
      </p:pic>
    </p:spTree>
    <p:extLst>
      <p:ext uri="{BB962C8B-B14F-4D97-AF65-F5344CB8AC3E}">
        <p14:creationId xmlns:p14="http://schemas.microsoft.com/office/powerpoint/2010/main" val="7585860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72800" cy="727075"/>
          </a:xfrm>
        </p:spPr>
        <p:txBody>
          <a:bodyPr/>
          <a:lstStyle/>
          <a:p>
            <a:r>
              <a:rPr lang="en-US" dirty="0"/>
              <a:t>Classification and Regression Trees </a:t>
            </a:r>
            <a:r>
              <a:rPr lang="en-US" sz="3600" dirty="0"/>
              <a:t>(Slide 18 of 20)</a:t>
            </a:r>
            <a:endParaRPr lang="en-US" dirty="0"/>
          </a:p>
        </p:txBody>
      </p:sp>
      <p:sp>
        <p:nvSpPr>
          <p:cNvPr id="3" name="Text Placeholder 2">
            <a:extLst>
              <a:ext uri="{FF2B5EF4-FFF2-40B4-BE49-F238E27FC236}">
                <a16:creationId xmlns:a16="http://schemas.microsoft.com/office/drawing/2014/main" id="{4FD19221-011E-455F-951B-D7E33B407C90}"/>
              </a:ext>
            </a:extLst>
          </p:cNvPr>
          <p:cNvSpPr>
            <a:spLocks noGrp="1"/>
          </p:cNvSpPr>
          <p:nvPr>
            <p:ph type="body" sz="quarter" idx="12"/>
          </p:nvPr>
        </p:nvSpPr>
        <p:spPr>
          <a:xfrm>
            <a:off x="838199" y="1463040"/>
            <a:ext cx="10972800" cy="796668"/>
          </a:xfrm>
        </p:spPr>
        <p:txBody>
          <a:bodyPr/>
          <a:lstStyle/>
          <a:p>
            <a:pPr marL="0" indent="0">
              <a:buNone/>
            </a:pPr>
            <a:r>
              <a:rPr lang="en-US" sz="2200" dirty="0"/>
              <a:t>Table 9.12: Classification of 10 Observations from Validation Set with Bagging Ensemble</a:t>
            </a:r>
          </a:p>
        </p:txBody>
      </p:sp>
      <p:graphicFrame>
        <p:nvGraphicFramePr>
          <p:cNvPr id="7" name="Table Placeholder 6">
            <a:extLst>
              <a:ext uri="{FF2B5EF4-FFF2-40B4-BE49-F238E27FC236}">
                <a16:creationId xmlns:a16="http://schemas.microsoft.com/office/drawing/2014/main" id="{81586985-71EF-414B-A784-27539BD4CAA5}"/>
              </a:ext>
            </a:extLst>
          </p:cNvPr>
          <p:cNvGraphicFramePr>
            <a:graphicFrameLocks noGrp="1"/>
          </p:cNvGraphicFramePr>
          <p:nvPr>
            <p:ph type="tbl" sz="quarter" idx="13"/>
            <p:extLst>
              <p:ext uri="{D42A27DB-BD31-4B8C-83A1-F6EECF244321}">
                <p14:modId xmlns:p14="http://schemas.microsoft.com/office/powerpoint/2010/main" val="162428563"/>
              </p:ext>
            </p:extLst>
          </p:nvPr>
        </p:nvGraphicFramePr>
        <p:xfrm>
          <a:off x="541018" y="1989833"/>
          <a:ext cx="11269981" cy="4037331"/>
        </p:xfrm>
        <a:graphic>
          <a:graphicData uri="http://schemas.openxmlformats.org/drawingml/2006/table">
            <a:tbl>
              <a:tblPr firstRow="1" bandRow="1">
                <a:tableStyleId>{5940675A-B579-460E-94D1-54222C63F5DA}</a:tableStyleId>
              </a:tblPr>
              <a:tblGrid>
                <a:gridCol w="1267681">
                  <a:extLst>
                    <a:ext uri="{9D8B030D-6E8A-4147-A177-3AD203B41FA5}">
                      <a16:colId xmlns:a16="http://schemas.microsoft.com/office/drawing/2014/main" val="1710620484"/>
                    </a:ext>
                  </a:extLst>
                </a:gridCol>
                <a:gridCol w="909300">
                  <a:extLst>
                    <a:ext uri="{9D8B030D-6E8A-4147-A177-3AD203B41FA5}">
                      <a16:colId xmlns:a16="http://schemas.microsoft.com/office/drawing/2014/main" val="3200674632"/>
                    </a:ext>
                  </a:extLst>
                </a:gridCol>
                <a:gridCol w="909300">
                  <a:extLst>
                    <a:ext uri="{9D8B030D-6E8A-4147-A177-3AD203B41FA5}">
                      <a16:colId xmlns:a16="http://schemas.microsoft.com/office/drawing/2014/main" val="800073430"/>
                    </a:ext>
                  </a:extLst>
                </a:gridCol>
                <a:gridCol w="909300">
                  <a:extLst>
                    <a:ext uri="{9D8B030D-6E8A-4147-A177-3AD203B41FA5}">
                      <a16:colId xmlns:a16="http://schemas.microsoft.com/office/drawing/2014/main" val="1416082668"/>
                    </a:ext>
                  </a:extLst>
                </a:gridCol>
                <a:gridCol w="909300">
                  <a:extLst>
                    <a:ext uri="{9D8B030D-6E8A-4147-A177-3AD203B41FA5}">
                      <a16:colId xmlns:a16="http://schemas.microsoft.com/office/drawing/2014/main" val="3106436236"/>
                    </a:ext>
                  </a:extLst>
                </a:gridCol>
                <a:gridCol w="909300">
                  <a:extLst>
                    <a:ext uri="{9D8B030D-6E8A-4147-A177-3AD203B41FA5}">
                      <a16:colId xmlns:a16="http://schemas.microsoft.com/office/drawing/2014/main" val="106396380"/>
                    </a:ext>
                  </a:extLst>
                </a:gridCol>
                <a:gridCol w="909300">
                  <a:extLst>
                    <a:ext uri="{9D8B030D-6E8A-4147-A177-3AD203B41FA5}">
                      <a16:colId xmlns:a16="http://schemas.microsoft.com/office/drawing/2014/main" val="2350739485"/>
                    </a:ext>
                  </a:extLst>
                </a:gridCol>
                <a:gridCol w="909300">
                  <a:extLst>
                    <a:ext uri="{9D8B030D-6E8A-4147-A177-3AD203B41FA5}">
                      <a16:colId xmlns:a16="http://schemas.microsoft.com/office/drawing/2014/main" val="4026911527"/>
                    </a:ext>
                  </a:extLst>
                </a:gridCol>
                <a:gridCol w="909300">
                  <a:extLst>
                    <a:ext uri="{9D8B030D-6E8A-4147-A177-3AD203B41FA5}">
                      <a16:colId xmlns:a16="http://schemas.microsoft.com/office/drawing/2014/main" val="1934813045"/>
                    </a:ext>
                  </a:extLst>
                </a:gridCol>
                <a:gridCol w="909300">
                  <a:extLst>
                    <a:ext uri="{9D8B030D-6E8A-4147-A177-3AD203B41FA5}">
                      <a16:colId xmlns:a16="http://schemas.microsoft.com/office/drawing/2014/main" val="1944831599"/>
                    </a:ext>
                  </a:extLst>
                </a:gridCol>
                <a:gridCol w="909300">
                  <a:extLst>
                    <a:ext uri="{9D8B030D-6E8A-4147-A177-3AD203B41FA5}">
                      <a16:colId xmlns:a16="http://schemas.microsoft.com/office/drawing/2014/main" val="2621072636"/>
                    </a:ext>
                  </a:extLst>
                </a:gridCol>
                <a:gridCol w="909300">
                  <a:extLst>
                    <a:ext uri="{9D8B030D-6E8A-4147-A177-3AD203B41FA5}">
                      <a16:colId xmlns:a16="http://schemas.microsoft.com/office/drawing/2014/main" val="2163371070"/>
                    </a:ext>
                  </a:extLst>
                </a:gridCol>
              </a:tblGrid>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Age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26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29</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32</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42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47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48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54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Overall Error Rate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8277895"/>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Loan default</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 </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28360326"/>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1</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30%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65588888"/>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2</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40%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7936522"/>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3</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30%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6695322"/>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4</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30%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90766296"/>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5</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40%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5788826"/>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6</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50%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5341729"/>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7</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50%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9722845"/>
                  </a:ext>
                </a:extLst>
              </a:tr>
            </a:tbl>
          </a:graphicData>
        </a:graphic>
      </p:graphicFrame>
    </p:spTree>
    <p:extLst>
      <p:ext uri="{BB962C8B-B14F-4D97-AF65-F5344CB8AC3E}">
        <p14:creationId xmlns:p14="http://schemas.microsoft.com/office/powerpoint/2010/main" val="1424805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972800" cy="727075"/>
          </a:xfrm>
        </p:spPr>
        <p:txBody>
          <a:bodyPr/>
          <a:lstStyle/>
          <a:p>
            <a:r>
              <a:rPr lang="en-US" dirty="0"/>
              <a:t>Classification and Regression Trees </a:t>
            </a:r>
            <a:r>
              <a:rPr lang="en-US" sz="3600" dirty="0"/>
              <a:t>(Slide 19 of 20)</a:t>
            </a:r>
            <a:endParaRPr lang="en-US" dirty="0"/>
          </a:p>
        </p:txBody>
      </p:sp>
      <p:sp>
        <p:nvSpPr>
          <p:cNvPr id="3" name="Text Placeholder 2">
            <a:extLst>
              <a:ext uri="{FF2B5EF4-FFF2-40B4-BE49-F238E27FC236}">
                <a16:creationId xmlns:a16="http://schemas.microsoft.com/office/drawing/2014/main" id="{4FD19221-011E-455F-951B-D7E33B407C90}"/>
              </a:ext>
            </a:extLst>
          </p:cNvPr>
          <p:cNvSpPr>
            <a:spLocks noGrp="1"/>
          </p:cNvSpPr>
          <p:nvPr>
            <p:ph type="body" sz="quarter" idx="12"/>
          </p:nvPr>
        </p:nvSpPr>
        <p:spPr>
          <a:xfrm>
            <a:off x="838199" y="1463040"/>
            <a:ext cx="10972800" cy="457200"/>
          </a:xfrm>
        </p:spPr>
        <p:txBody>
          <a:bodyPr/>
          <a:lstStyle/>
          <a:p>
            <a:pPr marL="0" indent="0">
              <a:buNone/>
            </a:pPr>
            <a:r>
              <a:rPr lang="en-US" sz="2200" dirty="0"/>
              <a:t>Table 9.12: Classification of 10 Observations from Validation Set with Bagging Ensemble (cont.)</a:t>
            </a:r>
          </a:p>
        </p:txBody>
      </p:sp>
      <p:graphicFrame>
        <p:nvGraphicFramePr>
          <p:cNvPr id="7" name="Table Placeholder 6">
            <a:extLst>
              <a:ext uri="{FF2B5EF4-FFF2-40B4-BE49-F238E27FC236}">
                <a16:creationId xmlns:a16="http://schemas.microsoft.com/office/drawing/2014/main" id="{81586985-71EF-414B-A784-27539BD4CAA5}"/>
              </a:ext>
            </a:extLst>
          </p:cNvPr>
          <p:cNvGraphicFramePr>
            <a:graphicFrameLocks noGrp="1"/>
          </p:cNvGraphicFramePr>
          <p:nvPr>
            <p:ph type="tbl" sz="quarter" idx="13"/>
            <p:extLst>
              <p:ext uri="{D42A27DB-BD31-4B8C-83A1-F6EECF244321}">
                <p14:modId xmlns:p14="http://schemas.microsoft.com/office/powerpoint/2010/main" val="3977064422"/>
              </p:ext>
            </p:extLst>
          </p:nvPr>
        </p:nvGraphicFramePr>
        <p:xfrm>
          <a:off x="541019" y="1920240"/>
          <a:ext cx="11269981" cy="3701925"/>
        </p:xfrm>
        <a:graphic>
          <a:graphicData uri="http://schemas.openxmlformats.org/drawingml/2006/table">
            <a:tbl>
              <a:tblPr firstRow="1" bandRow="1">
                <a:tableStyleId>{5940675A-B579-460E-94D1-54222C63F5DA}</a:tableStyleId>
              </a:tblPr>
              <a:tblGrid>
                <a:gridCol w="1267681">
                  <a:extLst>
                    <a:ext uri="{9D8B030D-6E8A-4147-A177-3AD203B41FA5}">
                      <a16:colId xmlns:a16="http://schemas.microsoft.com/office/drawing/2014/main" val="1710620484"/>
                    </a:ext>
                  </a:extLst>
                </a:gridCol>
                <a:gridCol w="909300">
                  <a:extLst>
                    <a:ext uri="{9D8B030D-6E8A-4147-A177-3AD203B41FA5}">
                      <a16:colId xmlns:a16="http://schemas.microsoft.com/office/drawing/2014/main" val="3200674632"/>
                    </a:ext>
                  </a:extLst>
                </a:gridCol>
                <a:gridCol w="909300">
                  <a:extLst>
                    <a:ext uri="{9D8B030D-6E8A-4147-A177-3AD203B41FA5}">
                      <a16:colId xmlns:a16="http://schemas.microsoft.com/office/drawing/2014/main" val="800073430"/>
                    </a:ext>
                  </a:extLst>
                </a:gridCol>
                <a:gridCol w="909300">
                  <a:extLst>
                    <a:ext uri="{9D8B030D-6E8A-4147-A177-3AD203B41FA5}">
                      <a16:colId xmlns:a16="http://schemas.microsoft.com/office/drawing/2014/main" val="1416082668"/>
                    </a:ext>
                  </a:extLst>
                </a:gridCol>
                <a:gridCol w="909300">
                  <a:extLst>
                    <a:ext uri="{9D8B030D-6E8A-4147-A177-3AD203B41FA5}">
                      <a16:colId xmlns:a16="http://schemas.microsoft.com/office/drawing/2014/main" val="3106436236"/>
                    </a:ext>
                  </a:extLst>
                </a:gridCol>
                <a:gridCol w="909300">
                  <a:extLst>
                    <a:ext uri="{9D8B030D-6E8A-4147-A177-3AD203B41FA5}">
                      <a16:colId xmlns:a16="http://schemas.microsoft.com/office/drawing/2014/main" val="106396380"/>
                    </a:ext>
                  </a:extLst>
                </a:gridCol>
                <a:gridCol w="909300">
                  <a:extLst>
                    <a:ext uri="{9D8B030D-6E8A-4147-A177-3AD203B41FA5}">
                      <a16:colId xmlns:a16="http://schemas.microsoft.com/office/drawing/2014/main" val="2350739485"/>
                    </a:ext>
                  </a:extLst>
                </a:gridCol>
                <a:gridCol w="909300">
                  <a:extLst>
                    <a:ext uri="{9D8B030D-6E8A-4147-A177-3AD203B41FA5}">
                      <a16:colId xmlns:a16="http://schemas.microsoft.com/office/drawing/2014/main" val="4026911527"/>
                    </a:ext>
                  </a:extLst>
                </a:gridCol>
                <a:gridCol w="909300">
                  <a:extLst>
                    <a:ext uri="{9D8B030D-6E8A-4147-A177-3AD203B41FA5}">
                      <a16:colId xmlns:a16="http://schemas.microsoft.com/office/drawing/2014/main" val="1934813045"/>
                    </a:ext>
                  </a:extLst>
                </a:gridCol>
                <a:gridCol w="909300">
                  <a:extLst>
                    <a:ext uri="{9D8B030D-6E8A-4147-A177-3AD203B41FA5}">
                      <a16:colId xmlns:a16="http://schemas.microsoft.com/office/drawing/2014/main" val="1944831599"/>
                    </a:ext>
                  </a:extLst>
                </a:gridCol>
                <a:gridCol w="909300">
                  <a:extLst>
                    <a:ext uri="{9D8B030D-6E8A-4147-A177-3AD203B41FA5}">
                      <a16:colId xmlns:a16="http://schemas.microsoft.com/office/drawing/2014/main" val="2621072636"/>
                    </a:ext>
                  </a:extLst>
                </a:gridCol>
                <a:gridCol w="909300">
                  <a:extLst>
                    <a:ext uri="{9D8B030D-6E8A-4147-A177-3AD203B41FA5}">
                      <a16:colId xmlns:a16="http://schemas.microsoft.com/office/drawing/2014/main" val="2163371070"/>
                    </a:ext>
                  </a:extLst>
                </a:gridCol>
              </a:tblGrid>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Age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26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29</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32</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37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42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47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48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54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b="1" dirty="0">
                          <a:effectLst/>
                          <a:latin typeface="+mn-lt"/>
                          <a:ea typeface="Calibri" panose="020F0502020204030204" pitchFamily="34" charset="0"/>
                          <a:cs typeface="AvenirLTStd-Heavy"/>
                        </a:rPr>
                        <a:t>Overall Error Rate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8277895"/>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Loan default</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 </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28360326"/>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8</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50%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23157646"/>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9</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50%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8004170"/>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Tree 10</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40%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6380222"/>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Average Vote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0.4</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0.8</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0.4</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 </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6485338"/>
                  </a:ext>
                </a:extLst>
              </a:tr>
              <a:tr h="370840">
                <a:tc>
                  <a:txBody>
                    <a:bodyPr/>
                    <a:lstStyle/>
                    <a:p>
                      <a:pPr marL="0" marR="0">
                        <a:lnSpc>
                          <a:spcPct val="107000"/>
                        </a:lnSpc>
                        <a:spcBef>
                          <a:spcPts val="0"/>
                        </a:spcBef>
                        <a:spcAft>
                          <a:spcPts val="0"/>
                        </a:spcAft>
                      </a:pPr>
                      <a:r>
                        <a:rPr lang="en-US" sz="1800" b="1" dirty="0">
                          <a:effectLst/>
                          <a:latin typeface="+mn-lt"/>
                          <a:ea typeface="Calibri" panose="020F0502020204030204" pitchFamily="34" charset="0"/>
                          <a:cs typeface="AvenirLTStd-Heavy"/>
                        </a:rPr>
                        <a:t>Bagging Ensemble</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0</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latin typeface="+mn-lt"/>
                          <a:ea typeface="Calibri" panose="020F0502020204030204" pitchFamily="34" charset="0"/>
                          <a:cs typeface="AvenirLTStd-Book"/>
                        </a:rPr>
                        <a:t>1</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latin typeface="+mn-lt"/>
                          <a:ea typeface="Calibri" panose="020F0502020204030204" pitchFamily="34" charset="0"/>
                          <a:cs typeface="AvenirLTStd-Book"/>
                        </a:rPr>
                        <a:t>20%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19578278"/>
                  </a:ext>
                </a:extLst>
              </a:tr>
            </a:tbl>
          </a:graphicData>
        </a:graphic>
      </p:graphicFrame>
    </p:spTree>
    <p:extLst>
      <p:ext uri="{BB962C8B-B14F-4D97-AF65-F5344CB8AC3E}">
        <p14:creationId xmlns:p14="http://schemas.microsoft.com/office/powerpoint/2010/main" val="1797664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835640" cy="727075"/>
          </a:xfrm>
        </p:spPr>
        <p:txBody>
          <a:bodyPr/>
          <a:lstStyle/>
          <a:p>
            <a:r>
              <a:rPr lang="en-US" dirty="0"/>
              <a:t>Classification and Regression Trees </a:t>
            </a:r>
            <a:r>
              <a:rPr lang="en-US" sz="3600" dirty="0"/>
              <a:t>(Slide 20 of 20)</a:t>
            </a:r>
          </a:p>
        </p:txBody>
      </p:sp>
      <p:sp>
        <p:nvSpPr>
          <p:cNvPr id="3" name="Content Placeholder 2"/>
          <p:cNvSpPr>
            <a:spLocks noGrp="1"/>
          </p:cNvSpPr>
          <p:nvPr>
            <p:ph idx="1"/>
          </p:nvPr>
        </p:nvSpPr>
        <p:spPr>
          <a:xfrm>
            <a:off x="838200" y="1463039"/>
            <a:ext cx="10515600" cy="4335088"/>
          </a:xfrm>
        </p:spPr>
        <p:txBody>
          <a:bodyPr>
            <a:noAutofit/>
          </a:bodyPr>
          <a:lstStyle/>
          <a:p>
            <a:pPr marL="0" indent="0">
              <a:spcBef>
                <a:spcPts val="600"/>
              </a:spcBef>
              <a:buNone/>
            </a:pPr>
            <a:r>
              <a:rPr lang="en-US" sz="2600" dirty="0"/>
              <a:t>Ensemble Methods (cont.):</a:t>
            </a:r>
          </a:p>
          <a:p>
            <a:pPr marL="457200">
              <a:spcBef>
                <a:spcPts val="300"/>
              </a:spcBef>
            </a:pPr>
            <a:r>
              <a:rPr lang="en-US" sz="2400" dirty="0"/>
              <a:t>For most problems, the predictive accuracy of boosting ensembles exceeds the predictive accuracy of bagging ensembles.</a:t>
            </a:r>
          </a:p>
          <a:p>
            <a:pPr marL="457200">
              <a:spcBef>
                <a:spcPts val="300"/>
              </a:spcBef>
            </a:pPr>
            <a:r>
              <a:rPr lang="en-US" sz="2400" dirty="0"/>
              <a:t>Boosting achieves its performance advantage because:</a:t>
            </a:r>
          </a:p>
          <a:p>
            <a:pPr marL="914400" lvl="1">
              <a:spcBef>
                <a:spcPts val="300"/>
              </a:spcBef>
            </a:pPr>
            <a:r>
              <a:rPr lang="en-US" sz="2200" dirty="0"/>
              <a:t>It evolves its committee of models by focusing on observations that are </a:t>
            </a:r>
            <a:r>
              <a:rPr lang="en-US" sz="2200" dirty="0" err="1"/>
              <a:t>mispredicted</a:t>
            </a:r>
            <a:r>
              <a:rPr lang="en-US" sz="2200" dirty="0"/>
              <a:t>.</a:t>
            </a:r>
          </a:p>
          <a:p>
            <a:pPr marL="914400" lvl="1">
              <a:spcBef>
                <a:spcPts val="300"/>
              </a:spcBef>
            </a:pPr>
            <a:r>
              <a:rPr lang="en-US" sz="2200" dirty="0"/>
              <a:t>The member models’ votes are weighted by their accuracy.</a:t>
            </a:r>
          </a:p>
          <a:p>
            <a:pPr marL="457200">
              <a:spcBef>
                <a:spcPts val="300"/>
              </a:spcBef>
            </a:pPr>
            <a:r>
              <a:rPr lang="en-US" sz="2600" dirty="0"/>
              <a:t>Boosting is more computationally expensive than bagging.</a:t>
            </a:r>
          </a:p>
          <a:p>
            <a:pPr marL="457200">
              <a:spcBef>
                <a:spcPts val="300"/>
              </a:spcBef>
            </a:pPr>
            <a:r>
              <a:rPr lang="en-US" sz="2600" dirty="0"/>
              <a:t>There is no adaptive feedback in a bagging approach, so all </a:t>
            </a:r>
            <a:r>
              <a:rPr lang="en-US" sz="2600" i="1" dirty="0"/>
              <a:t>m</a:t>
            </a:r>
            <a:r>
              <a:rPr lang="en-US" sz="2600" dirty="0"/>
              <a:t> training sets are corresponding models can be implemented simultaneously.</a:t>
            </a:r>
          </a:p>
          <a:p>
            <a:pPr marL="457200">
              <a:spcBef>
                <a:spcPts val="300"/>
              </a:spcBef>
            </a:pPr>
            <a:r>
              <a:rPr lang="en-US" sz="2600" dirty="0"/>
              <a:t>Random forests approach has performance similar to boosting, but maintains the computational simplicity of bagging.</a:t>
            </a:r>
          </a:p>
        </p:txBody>
      </p:sp>
    </p:spTree>
    <p:extLst>
      <p:ext uri="{BB962C8B-B14F-4D97-AF65-F5344CB8AC3E}">
        <p14:creationId xmlns:p14="http://schemas.microsoft.com/office/powerpoint/2010/main" val="396093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515600" cy="727075"/>
          </a:xfrm>
          <a:ln>
            <a:noFill/>
          </a:ln>
        </p:spPr>
        <p:txBody>
          <a:bodyPr anchor="t" anchorCtr="0">
            <a:normAutofit fontScale="90000"/>
          </a:bodyPr>
          <a:lstStyle/>
          <a:p>
            <a:r>
              <a:rPr lang="en-US" sz="4900" dirty="0"/>
              <a:t>Data Sampling, Preparation, and Partitioning </a:t>
            </a:r>
            <a:br>
              <a:rPr lang="en-US" dirty="0"/>
            </a:br>
            <a:r>
              <a:rPr lang="en-US" sz="4000" dirty="0"/>
              <a:t>(Slide 3 of 4)</a:t>
            </a:r>
          </a:p>
        </p:txBody>
      </p:sp>
      <p:sp>
        <p:nvSpPr>
          <p:cNvPr id="3" name="Content Placeholder 2"/>
          <p:cNvSpPr>
            <a:spLocks noGrp="1"/>
          </p:cNvSpPr>
          <p:nvPr>
            <p:ph idx="1"/>
          </p:nvPr>
        </p:nvSpPr>
        <p:spPr>
          <a:xfrm>
            <a:off x="838200" y="2011680"/>
            <a:ext cx="10515600" cy="3595878"/>
          </a:xfrm>
          <a:prstGeom prst="rect">
            <a:avLst/>
          </a:prstGeom>
          <a:ln>
            <a:noFill/>
          </a:ln>
        </p:spPr>
        <p:txBody>
          <a:bodyPr>
            <a:noAutofit/>
          </a:bodyPr>
          <a:lstStyle/>
          <a:p>
            <a:pPr marL="457200"/>
            <a:r>
              <a:rPr lang="en-US" b="1" dirty="0"/>
              <a:t>Model overfitting </a:t>
            </a:r>
            <a:r>
              <a:rPr lang="en-US" dirty="0"/>
              <a:t>occurs when the analyst builds a model that does a great job of explaining the sample of data on which it is based, but fails to accurately predict outside the sample data.</a:t>
            </a:r>
          </a:p>
          <a:p>
            <a:pPr marL="457200"/>
            <a:r>
              <a:rPr lang="en-US" dirty="0"/>
              <a:t>We can use the abundance of data to guard against the potential for overfitting by decomposing the data set into three partitions:</a:t>
            </a:r>
          </a:p>
          <a:p>
            <a:pPr marL="914400" lvl="2">
              <a:lnSpc>
                <a:spcPct val="100000"/>
              </a:lnSpc>
              <a:spcBef>
                <a:spcPts val="0"/>
              </a:spcBef>
            </a:pPr>
            <a:r>
              <a:rPr lang="en-US" sz="2600" dirty="0"/>
              <a:t>The training set.</a:t>
            </a:r>
          </a:p>
          <a:p>
            <a:pPr marL="914400" lvl="2">
              <a:lnSpc>
                <a:spcPct val="100000"/>
              </a:lnSpc>
              <a:spcBef>
                <a:spcPts val="0"/>
              </a:spcBef>
            </a:pPr>
            <a:r>
              <a:rPr lang="en-US" sz="2600" dirty="0"/>
              <a:t>The validation set.</a:t>
            </a:r>
          </a:p>
          <a:p>
            <a:pPr marL="914400" lvl="2">
              <a:lnSpc>
                <a:spcPct val="100000"/>
              </a:lnSpc>
              <a:spcBef>
                <a:spcPts val="0"/>
              </a:spcBef>
            </a:pPr>
            <a:r>
              <a:rPr lang="en-US" sz="2600" dirty="0"/>
              <a:t>The test set.</a:t>
            </a:r>
          </a:p>
          <a:p>
            <a:pPr marL="342900" indent="-342900"/>
            <a:endParaRPr lang="en-US" dirty="0"/>
          </a:p>
          <a:p>
            <a:endParaRPr lang="en-US" dirty="0"/>
          </a:p>
        </p:txBody>
      </p:sp>
    </p:spTree>
    <p:extLst>
      <p:ext uri="{BB962C8B-B14F-4D97-AF65-F5344CB8AC3E}">
        <p14:creationId xmlns:p14="http://schemas.microsoft.com/office/powerpoint/2010/main" val="387600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chor="t" anchorCtr="0">
            <a:normAutofit fontScale="90000"/>
          </a:bodyPr>
          <a:lstStyle/>
          <a:p>
            <a:r>
              <a:rPr lang="en-US" sz="4900" dirty="0"/>
              <a:t>Data Sampling, Preparation, and Partitioning </a:t>
            </a:r>
            <a:br>
              <a:rPr lang="en-US" dirty="0"/>
            </a:br>
            <a:r>
              <a:rPr lang="en-US" sz="4000" dirty="0"/>
              <a:t>(Slide 4 of 4)</a:t>
            </a:r>
          </a:p>
        </p:txBody>
      </p:sp>
      <p:sp>
        <p:nvSpPr>
          <p:cNvPr id="3" name="Content Placeholder 2"/>
          <p:cNvSpPr>
            <a:spLocks noGrp="1"/>
          </p:cNvSpPr>
          <p:nvPr>
            <p:ph idx="1"/>
          </p:nvPr>
        </p:nvSpPr>
        <p:spPr>
          <a:xfrm>
            <a:off x="838200" y="2011680"/>
            <a:ext cx="10515600" cy="3595878"/>
          </a:xfrm>
          <a:prstGeom prst="rect">
            <a:avLst/>
          </a:prstGeom>
          <a:ln>
            <a:noFill/>
          </a:ln>
        </p:spPr>
        <p:txBody>
          <a:bodyPr>
            <a:noAutofit/>
          </a:bodyPr>
          <a:lstStyle/>
          <a:p>
            <a:pPr marL="457200">
              <a:lnSpc>
                <a:spcPct val="100000"/>
              </a:lnSpc>
              <a:spcBef>
                <a:spcPts val="0"/>
              </a:spcBef>
            </a:pPr>
            <a:r>
              <a:rPr lang="en-US" b="1" dirty="0"/>
              <a:t>Training set</a:t>
            </a:r>
            <a:r>
              <a:rPr lang="en-US" dirty="0"/>
              <a:t>:</a:t>
            </a:r>
            <a:r>
              <a:rPr lang="en-US" b="1" dirty="0"/>
              <a:t> </a:t>
            </a:r>
            <a:r>
              <a:rPr lang="en-US" dirty="0"/>
              <a:t>Consists of the data used to build the candidate models.</a:t>
            </a:r>
          </a:p>
          <a:p>
            <a:pPr marL="457200">
              <a:lnSpc>
                <a:spcPct val="100000"/>
              </a:lnSpc>
              <a:spcBef>
                <a:spcPts val="0"/>
              </a:spcBef>
            </a:pPr>
            <a:r>
              <a:rPr lang="en-US" b="1" dirty="0"/>
              <a:t>Validation set</a:t>
            </a:r>
            <a:r>
              <a:rPr lang="en-US" dirty="0"/>
              <a:t>: The data set to which the promising subset of models is applied to identify which model is the most accurate at predicting observations that were not used to build the model.</a:t>
            </a:r>
          </a:p>
          <a:p>
            <a:pPr marL="457200">
              <a:lnSpc>
                <a:spcPct val="100000"/>
              </a:lnSpc>
              <a:spcBef>
                <a:spcPts val="0"/>
              </a:spcBef>
            </a:pPr>
            <a:r>
              <a:rPr lang="en-US" b="1" dirty="0"/>
              <a:t>Test set</a:t>
            </a:r>
            <a:r>
              <a:rPr lang="en-US" dirty="0"/>
              <a:t>: The data set to which the final model should be applied to estimate this model’s effectiveness when applied to data that have not been used to build or select the model.</a:t>
            </a:r>
          </a:p>
          <a:p>
            <a:pPr marL="342900" indent="-342900"/>
            <a:endParaRPr lang="en-US" dirty="0"/>
          </a:p>
          <a:p>
            <a:endParaRPr lang="en-US" dirty="0"/>
          </a:p>
        </p:txBody>
      </p:sp>
    </p:spTree>
    <p:extLst>
      <p:ext uri="{BB962C8B-B14F-4D97-AF65-F5344CB8AC3E}">
        <p14:creationId xmlns:p14="http://schemas.microsoft.com/office/powerpoint/2010/main" val="122315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a:t>
            </a:r>
          </a:p>
        </p:txBody>
      </p:sp>
      <p:sp>
        <p:nvSpPr>
          <p:cNvPr id="3" name="Text Placeholder 2"/>
          <p:cNvSpPr>
            <a:spLocks noGrp="1"/>
          </p:cNvSpPr>
          <p:nvPr>
            <p:ph type="body" idx="1"/>
          </p:nvPr>
        </p:nvSpPr>
        <p:spPr/>
        <p:txBody>
          <a:bodyPr/>
          <a:lstStyle/>
          <a:p>
            <a:r>
              <a:rPr lang="en-US" dirty="0"/>
              <a:t>Evaluating the Classification of Categorical Outcomes</a:t>
            </a:r>
          </a:p>
          <a:p>
            <a:r>
              <a:rPr lang="en-US" dirty="0"/>
              <a:t>Evaluating the Estimation of Continuous Outcomes</a:t>
            </a:r>
          </a:p>
        </p:txBody>
      </p:sp>
    </p:spTree>
    <p:extLst>
      <p:ext uri="{BB962C8B-B14F-4D97-AF65-F5344CB8AC3E}">
        <p14:creationId xmlns:p14="http://schemas.microsoft.com/office/powerpoint/2010/main" val="315231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13938</TotalTime>
  <Words>5796</Words>
  <Application>Microsoft Office PowerPoint</Application>
  <PresentationFormat>Widescreen</PresentationFormat>
  <Paragraphs>856</Paragraphs>
  <Slides>66</Slides>
  <Notes>34</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66</vt:i4>
      </vt:variant>
    </vt:vector>
  </HeadingPairs>
  <TitlesOfParts>
    <vt:vector size="78" baseType="lpstr">
      <vt:lpstr>Arial</vt:lpstr>
      <vt:lpstr>AvenirLTStd-Book</vt:lpstr>
      <vt:lpstr>AvenirLTStd-Heavy</vt:lpstr>
      <vt:lpstr>AvenirLTStd-HeavyOblique</vt:lpstr>
      <vt:lpstr>Calibri</vt:lpstr>
      <vt:lpstr>Calibri Light</vt:lpstr>
      <vt:lpstr>Cambria Math</vt:lpstr>
      <vt:lpstr>Times New Roman</vt:lpstr>
      <vt:lpstr>Office Theme</vt:lpstr>
      <vt:lpstr>2_Office Theme</vt:lpstr>
      <vt:lpstr>1_Office Theme</vt:lpstr>
      <vt:lpstr>Equation</vt:lpstr>
      <vt:lpstr>Predictive Data Mining</vt:lpstr>
      <vt:lpstr>Introduction (Slide 1 of 2)</vt:lpstr>
      <vt:lpstr>Introduction (Slide 2 of 2)</vt:lpstr>
      <vt:lpstr>Data Sampling, Preparation, and Partitioning</vt:lpstr>
      <vt:lpstr>Data Sampling, Preparation, and Partitioning  (Slide 1 of 4)</vt:lpstr>
      <vt:lpstr>Data Sampling, Preparation, and Partitioning  (Slide 2 of 4)</vt:lpstr>
      <vt:lpstr>Data Sampling, Preparation, and Partitioning  (Slide 3 of 4)</vt:lpstr>
      <vt:lpstr>Data Sampling, Preparation, and Partitioning  (Slide 4 of 4)</vt:lpstr>
      <vt:lpstr>Performance Measures</vt:lpstr>
      <vt:lpstr>Performance Measures (Slide 1 of 19)</vt:lpstr>
      <vt:lpstr>Performance Measures (Slide 2 of 19)</vt:lpstr>
      <vt:lpstr>Performance Measures (Slide 3 of 19)</vt:lpstr>
      <vt:lpstr>Performance Measures (Slide 4 of 19)</vt:lpstr>
      <vt:lpstr>Performance Measures (Slide 5 of 19)</vt:lpstr>
      <vt:lpstr>Performance Measures (Slide 6 of 19)</vt:lpstr>
      <vt:lpstr>Performance Measures (Slide 7 of 19)</vt:lpstr>
      <vt:lpstr>Performance Measures (Slide 8 of 19)</vt:lpstr>
      <vt:lpstr>Performance Measures (Slide 9 of 19)</vt:lpstr>
      <vt:lpstr>Performance Measures (Slide 10 of 19)</vt:lpstr>
      <vt:lpstr>Performance Measures (Slide 11 of 19)</vt:lpstr>
      <vt:lpstr>Performance Measures (Slide 12 of 19)</vt:lpstr>
      <vt:lpstr>Performance Measures (Slide 13 of 19)</vt:lpstr>
      <vt:lpstr>Performance Measures (Slide 14 of 19)</vt:lpstr>
      <vt:lpstr>Performance Measures (Slide 15 of 19)</vt:lpstr>
      <vt:lpstr>Performance Measures (Slide 16 of 19)</vt:lpstr>
      <vt:lpstr>Performance Measures (Slide 17 of 19)</vt:lpstr>
      <vt:lpstr>Performance Measures (Slide 18 of 19)</vt:lpstr>
      <vt:lpstr>Performance Measures (Slide 19 of 19)</vt:lpstr>
      <vt:lpstr>Logistic Regression</vt:lpstr>
      <vt:lpstr>Logistic Regression (Slide 1 of 8)</vt:lpstr>
      <vt:lpstr>Logistic Regression (Slide 2 of 8)</vt:lpstr>
      <vt:lpstr>Logistic Regression (Slide 3 of 8)</vt:lpstr>
      <vt:lpstr>Logistic Regression (Slide 4 of 8)</vt:lpstr>
      <vt:lpstr>Logistic Regression (Slide 5 of 8)</vt:lpstr>
      <vt:lpstr>Logistic Regression (Slide 6 of 8)</vt:lpstr>
      <vt:lpstr>Logistic Regression (Slide 7 of 8)</vt:lpstr>
      <vt:lpstr>Logistic Regression (Slide 8 of 8)</vt:lpstr>
      <vt:lpstr>k-Nearest Neighbors</vt:lpstr>
      <vt:lpstr>k-Nearest Neighbors (Slide 1 of 7)</vt:lpstr>
      <vt:lpstr>k-Nearest Neighbors (Slide 2 of 7) </vt:lpstr>
      <vt:lpstr>k-Nearest Neighbors (Slide 3 of 7) </vt:lpstr>
      <vt:lpstr>k-Nearest Neighbors (Slide 4 of 7) </vt:lpstr>
      <vt:lpstr>k-Nearest Neighbors (Slide 5 of 7) </vt:lpstr>
      <vt:lpstr>k-Nearest Neighbors (Slide 6 of 7) </vt:lpstr>
      <vt:lpstr>k-Nearest Neighbors (Slide 7 of 7) </vt:lpstr>
      <vt:lpstr>Classification and Regression Trees</vt:lpstr>
      <vt:lpstr>Classification and Regression Trees (Slide 1 of 20)</vt:lpstr>
      <vt:lpstr>Classification and Regression Trees (Slide 2 of 20)</vt:lpstr>
      <vt:lpstr>Classification and Regression Trees (Slide 3 of 20)</vt:lpstr>
      <vt:lpstr>Classification and Regression Trees (Slide 4 of 20)</vt:lpstr>
      <vt:lpstr>Classification and Regression Trees (Slide 5 of 20)</vt:lpstr>
      <vt:lpstr>Classification and Regression Trees (Slide 6 of 20)</vt:lpstr>
      <vt:lpstr>Classification and Regression Trees (Slide 7 of 20)</vt:lpstr>
      <vt:lpstr>Classification and Regression Trees (Slide 8 of 20)</vt:lpstr>
      <vt:lpstr>Classification and Regression Trees (Slide 9 of 20)</vt:lpstr>
      <vt:lpstr>Classification and Regression Trees (Slide 10 of 20)</vt:lpstr>
      <vt:lpstr>Classification and Regression Trees (Slide 11 of 20)</vt:lpstr>
      <vt:lpstr>Classification and Regression Trees (Slide 12 of 20)</vt:lpstr>
      <vt:lpstr>Classification and Regression Trees (Slide 13 of 20)</vt:lpstr>
      <vt:lpstr>Classification and Regression Trees (Slide 14 of 20)</vt:lpstr>
      <vt:lpstr>Classification and Regression Trees (Slide 15 of 20)</vt:lpstr>
      <vt:lpstr>Classification and Regression Trees (Slide 16 of 20)</vt:lpstr>
      <vt:lpstr>Classification and Regression Trees (Slide 17 of 20)</vt:lpstr>
      <vt:lpstr>Classification and Regression Trees (Slide 18 of 20)</vt:lpstr>
      <vt:lpstr>Classification and Regression Trees (Slide 19 of 20)</vt:lpstr>
      <vt:lpstr>Classification and Regression Trees (Slide 20 of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Cengage Learning</dc:creator>
  <cp:lastModifiedBy>Peggy</cp:lastModifiedBy>
  <cp:revision>314</cp:revision>
  <dcterms:created xsi:type="dcterms:W3CDTF">2015-06-17T14:10:03Z</dcterms:created>
  <dcterms:modified xsi:type="dcterms:W3CDTF">2018-05-01T15:49:59Z</dcterms:modified>
</cp:coreProperties>
</file>