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0" r:id="rId3"/>
  </p:sldMasterIdLst>
  <p:notesMasterIdLst>
    <p:notesMasterId r:id="rId23"/>
  </p:notesMasterIdLst>
  <p:sldIdLst>
    <p:sldId id="348" r:id="rId4"/>
    <p:sldId id="357" r:id="rId5"/>
    <p:sldId id="358" r:id="rId6"/>
    <p:sldId id="359" r:id="rId7"/>
    <p:sldId id="363" r:id="rId8"/>
    <p:sldId id="364" r:id="rId9"/>
    <p:sldId id="360" r:id="rId10"/>
    <p:sldId id="365" r:id="rId11"/>
    <p:sldId id="366" r:id="rId12"/>
    <p:sldId id="361" r:id="rId13"/>
    <p:sldId id="367" r:id="rId14"/>
    <p:sldId id="368" r:id="rId15"/>
    <p:sldId id="362" r:id="rId16"/>
    <p:sldId id="369" r:id="rId17"/>
    <p:sldId id="370" r:id="rId18"/>
    <p:sldId id="371" r:id="rId19"/>
    <p:sldId id="372" r:id="rId20"/>
    <p:sldId id="373" r:id="rId21"/>
    <p:sldId id="3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" initials="PS" lastIdx="5" clrIdx="0">
    <p:extLst>
      <p:ext uri="{19B8F6BF-5375-455C-9EA6-DF929625EA0E}">
        <p15:presenceInfo xmlns:p15="http://schemas.microsoft.com/office/powerpoint/2012/main" userId="Pe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0204" autoAdjust="0"/>
  </p:normalViewPr>
  <p:slideViewPr>
    <p:cSldViewPr snapToGrid="0">
      <p:cViewPr>
        <p:scale>
          <a:sx n="111" d="100"/>
          <a:sy n="111" d="100"/>
        </p:scale>
        <p:origin x="-376" y="280"/>
      </p:cViewPr>
      <p:guideLst/>
    </p:cSldViewPr>
  </p:slideViewPr>
  <p:outlineViewPr>
    <p:cViewPr>
      <p:scale>
        <a:sx n="33" d="100"/>
        <a:sy n="33" d="100"/>
      </p:scale>
      <p:origin x="0" y="-4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0y01c9/code/anna/readoverflow/Tag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[Tags.xls]Tag mentioned number by Year!PivotTable2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Posts</a:t>
            </a:r>
            <a:r>
              <a:rPr lang="en-US" baseline="0"/>
              <a:t> Per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'Tag mentioned number by Year'!$K$59395:$K$59396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'Tag mentioned number by Year'!$J$59397:$J$59406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'Tag mentioned number by Year'!$K$59397:$K$59406</c:f>
              <c:numCache>
                <c:formatCode>General</c:formatCode>
                <c:ptCount val="9"/>
                <c:pt idx="0">
                  <c:v>1190</c:v>
                </c:pt>
                <c:pt idx="1">
                  <c:v>12716</c:v>
                </c:pt>
                <c:pt idx="2">
                  <c:v>29532</c:v>
                </c:pt>
                <c:pt idx="3">
                  <c:v>67355</c:v>
                </c:pt>
                <c:pt idx="4">
                  <c:v>112096</c:v>
                </c:pt>
                <c:pt idx="5">
                  <c:v>144145</c:v>
                </c:pt>
                <c:pt idx="6">
                  <c:v>145858</c:v>
                </c:pt>
                <c:pt idx="7">
                  <c:v>194118</c:v>
                </c:pt>
                <c:pt idx="8">
                  <c:v>118387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8C-6A44-BFCB-90783705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901312"/>
        <c:axId val="578059136"/>
      </c:lineChart>
      <c:catAx>
        <c:axId val="5679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59136"/>
        <c:crosses val="autoZero"/>
        <c:auto val="1"/>
        <c:lblAlgn val="ctr"/>
        <c:lblOffset val="100"/>
        <c:noMultiLvlLbl val="0"/>
      </c:catAx>
      <c:valAx>
        <c:axId val="5780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9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BDFAE-DC1F-40F8-B969-3416D796BD5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5C8EA9-AA5E-4405-A488-969E988B761D}">
      <dgm:prSet/>
      <dgm:spPr/>
      <dgm:t>
        <a:bodyPr/>
        <a:lstStyle/>
        <a:p>
          <a:r>
            <a:rPr lang="en-US"/>
            <a:t>Map chart can’t reflect the ranking of the country</a:t>
          </a:r>
        </a:p>
      </dgm:t>
    </dgm:pt>
    <dgm:pt modelId="{6451E932-5746-42C0-9BD7-9F4610CCDD81}" type="parTrans" cxnId="{19424A8A-1840-4CDF-99DF-C4327564E6E1}">
      <dgm:prSet/>
      <dgm:spPr/>
      <dgm:t>
        <a:bodyPr/>
        <a:lstStyle/>
        <a:p>
          <a:endParaRPr lang="en-US"/>
        </a:p>
      </dgm:t>
    </dgm:pt>
    <dgm:pt modelId="{5336C816-7E67-4829-AD50-7E2B2EF989E7}" type="sibTrans" cxnId="{19424A8A-1840-4CDF-99DF-C4327564E6E1}">
      <dgm:prSet/>
      <dgm:spPr/>
      <dgm:t>
        <a:bodyPr/>
        <a:lstStyle/>
        <a:p>
          <a:endParaRPr lang="en-US"/>
        </a:p>
      </dgm:t>
    </dgm:pt>
    <dgm:pt modelId="{94443B22-D5F8-498C-9D8B-BC70D03470B1}">
      <dgm:prSet/>
      <dgm:spPr/>
      <dgm:t>
        <a:bodyPr/>
        <a:lstStyle/>
        <a:p>
          <a:r>
            <a:rPr lang="en-US"/>
            <a:t>Size still does not show top N country’s participants</a:t>
          </a:r>
        </a:p>
      </dgm:t>
    </dgm:pt>
    <dgm:pt modelId="{1DE60E79-E070-4F29-8586-A50681D3E82C}" type="parTrans" cxnId="{B85A66D2-9AD0-4C31-AC27-C92473BBF5F4}">
      <dgm:prSet/>
      <dgm:spPr/>
      <dgm:t>
        <a:bodyPr/>
        <a:lstStyle/>
        <a:p>
          <a:endParaRPr lang="en-US"/>
        </a:p>
      </dgm:t>
    </dgm:pt>
    <dgm:pt modelId="{E935710A-35C2-4DDE-9B1C-DA493C45AF6F}" type="sibTrans" cxnId="{B85A66D2-9AD0-4C31-AC27-C92473BBF5F4}">
      <dgm:prSet/>
      <dgm:spPr/>
      <dgm:t>
        <a:bodyPr/>
        <a:lstStyle/>
        <a:p>
          <a:endParaRPr lang="en-US"/>
        </a:p>
      </dgm:t>
    </dgm:pt>
    <dgm:pt modelId="{092D85B3-CB6F-4FFE-AC27-B9A6D16CF008}">
      <dgm:prSet/>
      <dgm:spPr/>
      <dgm:t>
        <a:bodyPr/>
        <a:lstStyle/>
        <a:p>
          <a:r>
            <a:rPr lang="en-US"/>
            <a:t>By size, what audience only see the relative size that this could misleading.</a:t>
          </a:r>
        </a:p>
      </dgm:t>
    </dgm:pt>
    <dgm:pt modelId="{EFC5C5C1-E9F4-4670-9BC7-CD34FF2A278D}" type="parTrans" cxnId="{17D62114-454B-4352-93D4-F72428181306}">
      <dgm:prSet/>
      <dgm:spPr/>
      <dgm:t>
        <a:bodyPr/>
        <a:lstStyle/>
        <a:p>
          <a:endParaRPr lang="en-US"/>
        </a:p>
      </dgm:t>
    </dgm:pt>
    <dgm:pt modelId="{F8346B3A-3234-4D99-96B4-6310152D2638}" type="sibTrans" cxnId="{17D62114-454B-4352-93D4-F72428181306}">
      <dgm:prSet/>
      <dgm:spPr/>
      <dgm:t>
        <a:bodyPr/>
        <a:lstStyle/>
        <a:p>
          <a:endParaRPr lang="en-US"/>
        </a:p>
      </dgm:t>
    </dgm:pt>
    <dgm:pt modelId="{A10B0EEC-D74E-4765-8350-12C1029AEA2E}">
      <dgm:prSet/>
      <dgm:spPr/>
      <dgm:t>
        <a:bodyPr/>
        <a:lstStyle/>
        <a:p>
          <a:r>
            <a:rPr lang="en-US"/>
            <a:t>Change the chart to horizontal bar chart</a:t>
          </a:r>
        </a:p>
      </dgm:t>
    </dgm:pt>
    <dgm:pt modelId="{A0837869-5B7D-46CA-8AE7-BE61EEE93F4E}" type="parTrans" cxnId="{6530A722-905D-4988-AB05-053A2520D440}">
      <dgm:prSet/>
      <dgm:spPr/>
      <dgm:t>
        <a:bodyPr/>
        <a:lstStyle/>
        <a:p>
          <a:endParaRPr lang="en-US"/>
        </a:p>
      </dgm:t>
    </dgm:pt>
    <dgm:pt modelId="{D7AB65C0-84A8-42B9-9626-10BAB41FBCD2}" type="sibTrans" cxnId="{6530A722-905D-4988-AB05-053A2520D440}">
      <dgm:prSet/>
      <dgm:spPr/>
      <dgm:t>
        <a:bodyPr/>
        <a:lstStyle/>
        <a:p>
          <a:endParaRPr lang="en-US"/>
        </a:p>
      </dgm:t>
    </dgm:pt>
    <dgm:pt modelId="{7ADAFBF2-095B-4EAC-A1A6-9AC0317B4433}">
      <dgm:prSet/>
      <dgm:spPr/>
      <dgm:t>
        <a:bodyPr/>
        <a:lstStyle/>
        <a:p>
          <a:r>
            <a:rPr lang="en-US" dirty="0"/>
            <a:t>Make top 10 participated country with blue and all other countries are grey.</a:t>
          </a:r>
        </a:p>
      </dgm:t>
    </dgm:pt>
    <dgm:pt modelId="{519069C0-099A-491D-9357-5CE8E459E449}" type="parTrans" cxnId="{D8673267-FE2A-42F6-B6FD-A329457E0BB3}">
      <dgm:prSet/>
      <dgm:spPr/>
      <dgm:t>
        <a:bodyPr/>
        <a:lstStyle/>
        <a:p>
          <a:endParaRPr lang="en-US"/>
        </a:p>
      </dgm:t>
    </dgm:pt>
    <dgm:pt modelId="{1B6322AA-91FB-4C1C-BF20-1A54F8C801D5}" type="sibTrans" cxnId="{D8673267-FE2A-42F6-B6FD-A329457E0BB3}">
      <dgm:prSet/>
      <dgm:spPr/>
      <dgm:t>
        <a:bodyPr/>
        <a:lstStyle/>
        <a:p>
          <a:endParaRPr lang="en-US"/>
        </a:p>
      </dgm:t>
    </dgm:pt>
    <dgm:pt modelId="{0BA502FE-19EE-424D-A985-67660CE801D4}">
      <dgm:prSet/>
      <dgm:spPr/>
      <dgm:t>
        <a:bodyPr/>
        <a:lstStyle/>
        <a:p>
          <a:r>
            <a:rPr lang="en-US"/>
            <a:t>Axis was changed to 5k as span</a:t>
          </a:r>
        </a:p>
      </dgm:t>
    </dgm:pt>
    <dgm:pt modelId="{00597D4E-FE99-46BF-8E0C-4088CB7650AE}" type="parTrans" cxnId="{96052EE1-70D5-46DA-B763-F72C026155FF}">
      <dgm:prSet/>
      <dgm:spPr/>
      <dgm:t>
        <a:bodyPr/>
        <a:lstStyle/>
        <a:p>
          <a:endParaRPr lang="en-US"/>
        </a:p>
      </dgm:t>
    </dgm:pt>
    <dgm:pt modelId="{8C0F9FD4-DE95-40CC-9416-A1ED691009E7}" type="sibTrans" cxnId="{96052EE1-70D5-46DA-B763-F72C026155FF}">
      <dgm:prSet/>
      <dgm:spPr/>
      <dgm:t>
        <a:bodyPr/>
        <a:lstStyle/>
        <a:p>
          <a:endParaRPr lang="en-US"/>
        </a:p>
      </dgm:t>
    </dgm:pt>
    <dgm:pt modelId="{69DD47F4-C2A4-49B9-A1B7-2CB8987F7A45}">
      <dgm:prSet/>
      <dgm:spPr/>
      <dgm:t>
        <a:bodyPr/>
        <a:lstStyle/>
        <a:p>
          <a:r>
            <a:rPr lang="en-US"/>
            <a:t>Top 10 country title was changed to same color as bar color.</a:t>
          </a:r>
        </a:p>
      </dgm:t>
    </dgm:pt>
    <dgm:pt modelId="{34ED863E-A99D-4119-9EEF-0B06D8C9DBD6}" type="parTrans" cxnId="{1EF6706C-3D3F-4C6B-A6C7-76B8525A67B6}">
      <dgm:prSet/>
      <dgm:spPr/>
      <dgm:t>
        <a:bodyPr/>
        <a:lstStyle/>
        <a:p>
          <a:endParaRPr lang="en-US"/>
        </a:p>
      </dgm:t>
    </dgm:pt>
    <dgm:pt modelId="{C62D39A5-99B7-4331-A34F-70176997751A}" type="sibTrans" cxnId="{1EF6706C-3D3F-4C6B-A6C7-76B8525A67B6}">
      <dgm:prSet/>
      <dgm:spPr/>
      <dgm:t>
        <a:bodyPr/>
        <a:lstStyle/>
        <a:p>
          <a:endParaRPr lang="en-US"/>
        </a:p>
      </dgm:t>
    </dgm:pt>
    <dgm:pt modelId="{E7C56FE9-B4CA-AF4A-8037-3C67F19918D5}" type="pres">
      <dgm:prSet presAssocID="{0C4BDFAE-DC1F-40F8-B969-3416D796BD5B}" presName="linear" presStyleCnt="0">
        <dgm:presLayoutVars>
          <dgm:animLvl val="lvl"/>
          <dgm:resizeHandles val="exact"/>
        </dgm:presLayoutVars>
      </dgm:prSet>
      <dgm:spPr/>
    </dgm:pt>
    <dgm:pt modelId="{D2AA4E9C-5049-3B46-8F93-E9ECCB529F51}" type="pres">
      <dgm:prSet presAssocID="{605C8EA9-AA5E-4405-A488-969E988B761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4B469C0-5569-3B4A-9158-49FA8E2D8EC2}" type="pres">
      <dgm:prSet presAssocID="{5336C816-7E67-4829-AD50-7E2B2EF989E7}" presName="spacer" presStyleCnt="0"/>
      <dgm:spPr/>
    </dgm:pt>
    <dgm:pt modelId="{0CAD8409-7265-614D-9420-F45C4A1B3558}" type="pres">
      <dgm:prSet presAssocID="{94443B22-D5F8-498C-9D8B-BC70D03470B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E471EC9-918D-3742-942D-0655918AF6D8}" type="pres">
      <dgm:prSet presAssocID="{E935710A-35C2-4DDE-9B1C-DA493C45AF6F}" presName="spacer" presStyleCnt="0"/>
      <dgm:spPr/>
    </dgm:pt>
    <dgm:pt modelId="{F31F007E-36E5-8C4E-BF5E-552BF7C3F7DF}" type="pres">
      <dgm:prSet presAssocID="{092D85B3-CB6F-4FFE-AC27-B9A6D16CF00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7163EA5-F772-5F49-B03A-92DABBB64D00}" type="pres">
      <dgm:prSet presAssocID="{F8346B3A-3234-4D99-96B4-6310152D2638}" presName="spacer" presStyleCnt="0"/>
      <dgm:spPr/>
    </dgm:pt>
    <dgm:pt modelId="{08AF0D1F-4072-A342-8F12-90CDAE1B2F1B}" type="pres">
      <dgm:prSet presAssocID="{A10B0EEC-D74E-4765-8350-12C1029AEA2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DE2BE84-3069-014E-BF18-C560C5FCEF9F}" type="pres">
      <dgm:prSet presAssocID="{D7AB65C0-84A8-42B9-9626-10BAB41FBCD2}" presName="spacer" presStyleCnt="0"/>
      <dgm:spPr/>
    </dgm:pt>
    <dgm:pt modelId="{F7E515DB-EAD9-DE41-9063-62A3ACEB5456}" type="pres">
      <dgm:prSet presAssocID="{7ADAFBF2-095B-4EAC-A1A6-9AC0317B443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EC8A6F-A6FB-3C4D-8FD0-2180F276F969}" type="pres">
      <dgm:prSet presAssocID="{1B6322AA-91FB-4C1C-BF20-1A54F8C801D5}" presName="spacer" presStyleCnt="0"/>
      <dgm:spPr/>
    </dgm:pt>
    <dgm:pt modelId="{3CA987A2-B1E8-2F48-ADB3-21E0DFD1A657}" type="pres">
      <dgm:prSet presAssocID="{0BA502FE-19EE-424D-A985-67660CE801D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06A3200-0E22-1D47-A8F0-46C1EEB73B1E}" type="pres">
      <dgm:prSet presAssocID="{8C0F9FD4-DE95-40CC-9416-A1ED691009E7}" presName="spacer" presStyleCnt="0"/>
      <dgm:spPr/>
    </dgm:pt>
    <dgm:pt modelId="{183F3612-FD45-EA4D-9CD4-488FB7DDD832}" type="pres">
      <dgm:prSet presAssocID="{69DD47F4-C2A4-49B9-A1B7-2CB8987F7A4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036CB0E-8198-9945-971F-1FFAC87847E9}" type="presOf" srcId="{0C4BDFAE-DC1F-40F8-B969-3416D796BD5B}" destId="{E7C56FE9-B4CA-AF4A-8037-3C67F19918D5}" srcOrd="0" destOrd="0" presId="urn:microsoft.com/office/officeart/2005/8/layout/vList2"/>
    <dgm:cxn modelId="{17D62114-454B-4352-93D4-F72428181306}" srcId="{0C4BDFAE-DC1F-40F8-B969-3416D796BD5B}" destId="{092D85B3-CB6F-4FFE-AC27-B9A6D16CF008}" srcOrd="2" destOrd="0" parTransId="{EFC5C5C1-E9F4-4670-9BC7-CD34FF2A278D}" sibTransId="{F8346B3A-3234-4D99-96B4-6310152D2638}"/>
    <dgm:cxn modelId="{6530A722-905D-4988-AB05-053A2520D440}" srcId="{0C4BDFAE-DC1F-40F8-B969-3416D796BD5B}" destId="{A10B0EEC-D74E-4765-8350-12C1029AEA2E}" srcOrd="3" destOrd="0" parTransId="{A0837869-5B7D-46CA-8AE7-BE61EEE93F4E}" sibTransId="{D7AB65C0-84A8-42B9-9626-10BAB41FBCD2}"/>
    <dgm:cxn modelId="{57C87737-6E93-094C-81F3-3F1FBF71B0B7}" type="presOf" srcId="{0BA502FE-19EE-424D-A985-67660CE801D4}" destId="{3CA987A2-B1E8-2F48-ADB3-21E0DFD1A657}" srcOrd="0" destOrd="0" presId="urn:microsoft.com/office/officeart/2005/8/layout/vList2"/>
    <dgm:cxn modelId="{E1898350-E340-8447-BC52-FBEDD7569A76}" type="presOf" srcId="{94443B22-D5F8-498C-9D8B-BC70D03470B1}" destId="{0CAD8409-7265-614D-9420-F45C4A1B3558}" srcOrd="0" destOrd="0" presId="urn:microsoft.com/office/officeart/2005/8/layout/vList2"/>
    <dgm:cxn modelId="{70A58C50-6EEA-CF40-88D3-6BF356DB568F}" type="presOf" srcId="{7ADAFBF2-095B-4EAC-A1A6-9AC0317B4433}" destId="{F7E515DB-EAD9-DE41-9063-62A3ACEB5456}" srcOrd="0" destOrd="0" presId="urn:microsoft.com/office/officeart/2005/8/layout/vList2"/>
    <dgm:cxn modelId="{D8673267-FE2A-42F6-B6FD-A329457E0BB3}" srcId="{0C4BDFAE-DC1F-40F8-B969-3416D796BD5B}" destId="{7ADAFBF2-095B-4EAC-A1A6-9AC0317B4433}" srcOrd="4" destOrd="0" parTransId="{519069C0-099A-491D-9357-5CE8E459E449}" sibTransId="{1B6322AA-91FB-4C1C-BF20-1A54F8C801D5}"/>
    <dgm:cxn modelId="{05F41F6A-CA39-7648-9E21-7B0DFAB3B3F9}" type="presOf" srcId="{A10B0EEC-D74E-4765-8350-12C1029AEA2E}" destId="{08AF0D1F-4072-A342-8F12-90CDAE1B2F1B}" srcOrd="0" destOrd="0" presId="urn:microsoft.com/office/officeart/2005/8/layout/vList2"/>
    <dgm:cxn modelId="{1EF6706C-3D3F-4C6B-A6C7-76B8525A67B6}" srcId="{0C4BDFAE-DC1F-40F8-B969-3416D796BD5B}" destId="{69DD47F4-C2A4-49B9-A1B7-2CB8987F7A45}" srcOrd="6" destOrd="0" parTransId="{34ED863E-A99D-4119-9EEF-0B06D8C9DBD6}" sibTransId="{C62D39A5-99B7-4331-A34F-70176997751A}"/>
    <dgm:cxn modelId="{19424A8A-1840-4CDF-99DF-C4327564E6E1}" srcId="{0C4BDFAE-DC1F-40F8-B969-3416D796BD5B}" destId="{605C8EA9-AA5E-4405-A488-969E988B761D}" srcOrd="0" destOrd="0" parTransId="{6451E932-5746-42C0-9BD7-9F4610CCDD81}" sibTransId="{5336C816-7E67-4829-AD50-7E2B2EF989E7}"/>
    <dgm:cxn modelId="{7149D6AF-F5F5-834E-8E16-5C4328558E24}" type="presOf" srcId="{69DD47F4-C2A4-49B9-A1B7-2CB8987F7A45}" destId="{183F3612-FD45-EA4D-9CD4-488FB7DDD832}" srcOrd="0" destOrd="0" presId="urn:microsoft.com/office/officeart/2005/8/layout/vList2"/>
    <dgm:cxn modelId="{B85A66D2-9AD0-4C31-AC27-C92473BBF5F4}" srcId="{0C4BDFAE-DC1F-40F8-B969-3416D796BD5B}" destId="{94443B22-D5F8-498C-9D8B-BC70D03470B1}" srcOrd="1" destOrd="0" parTransId="{1DE60E79-E070-4F29-8586-A50681D3E82C}" sibTransId="{E935710A-35C2-4DDE-9B1C-DA493C45AF6F}"/>
    <dgm:cxn modelId="{824337DD-BC57-6641-9E2D-00C0805CE21A}" type="presOf" srcId="{605C8EA9-AA5E-4405-A488-969E988B761D}" destId="{D2AA4E9C-5049-3B46-8F93-E9ECCB529F51}" srcOrd="0" destOrd="0" presId="urn:microsoft.com/office/officeart/2005/8/layout/vList2"/>
    <dgm:cxn modelId="{96052EE1-70D5-46DA-B763-F72C026155FF}" srcId="{0C4BDFAE-DC1F-40F8-B969-3416D796BD5B}" destId="{0BA502FE-19EE-424D-A985-67660CE801D4}" srcOrd="5" destOrd="0" parTransId="{00597D4E-FE99-46BF-8E0C-4088CB7650AE}" sibTransId="{8C0F9FD4-DE95-40CC-9416-A1ED691009E7}"/>
    <dgm:cxn modelId="{B9A544FE-2C7F-3D4B-A503-CE530ED7C50F}" type="presOf" srcId="{092D85B3-CB6F-4FFE-AC27-B9A6D16CF008}" destId="{F31F007E-36E5-8C4E-BF5E-552BF7C3F7DF}" srcOrd="0" destOrd="0" presId="urn:microsoft.com/office/officeart/2005/8/layout/vList2"/>
    <dgm:cxn modelId="{79125176-D324-544F-9669-8FB9D510D83D}" type="presParOf" srcId="{E7C56FE9-B4CA-AF4A-8037-3C67F19918D5}" destId="{D2AA4E9C-5049-3B46-8F93-E9ECCB529F51}" srcOrd="0" destOrd="0" presId="urn:microsoft.com/office/officeart/2005/8/layout/vList2"/>
    <dgm:cxn modelId="{4E997932-A599-9A4E-A0BC-0DFE758D5AB8}" type="presParOf" srcId="{E7C56FE9-B4CA-AF4A-8037-3C67F19918D5}" destId="{34B469C0-5569-3B4A-9158-49FA8E2D8EC2}" srcOrd="1" destOrd="0" presId="urn:microsoft.com/office/officeart/2005/8/layout/vList2"/>
    <dgm:cxn modelId="{417DE4EC-F762-4441-877C-0E0D0EA5AF82}" type="presParOf" srcId="{E7C56FE9-B4CA-AF4A-8037-3C67F19918D5}" destId="{0CAD8409-7265-614D-9420-F45C4A1B3558}" srcOrd="2" destOrd="0" presId="urn:microsoft.com/office/officeart/2005/8/layout/vList2"/>
    <dgm:cxn modelId="{C405DE37-10F6-2B4A-9C40-83EB39788286}" type="presParOf" srcId="{E7C56FE9-B4CA-AF4A-8037-3C67F19918D5}" destId="{BE471EC9-918D-3742-942D-0655918AF6D8}" srcOrd="3" destOrd="0" presId="urn:microsoft.com/office/officeart/2005/8/layout/vList2"/>
    <dgm:cxn modelId="{26699800-88C0-1B4E-BE7D-9B7DF7A04DFD}" type="presParOf" srcId="{E7C56FE9-B4CA-AF4A-8037-3C67F19918D5}" destId="{F31F007E-36E5-8C4E-BF5E-552BF7C3F7DF}" srcOrd="4" destOrd="0" presId="urn:microsoft.com/office/officeart/2005/8/layout/vList2"/>
    <dgm:cxn modelId="{7BA1B266-EAA3-2E43-B108-74F598FC2399}" type="presParOf" srcId="{E7C56FE9-B4CA-AF4A-8037-3C67F19918D5}" destId="{A7163EA5-F772-5F49-B03A-92DABBB64D00}" srcOrd="5" destOrd="0" presId="urn:microsoft.com/office/officeart/2005/8/layout/vList2"/>
    <dgm:cxn modelId="{0571579F-EF09-8945-9299-F59AB18DFFB8}" type="presParOf" srcId="{E7C56FE9-B4CA-AF4A-8037-3C67F19918D5}" destId="{08AF0D1F-4072-A342-8F12-90CDAE1B2F1B}" srcOrd="6" destOrd="0" presId="urn:microsoft.com/office/officeart/2005/8/layout/vList2"/>
    <dgm:cxn modelId="{FFE9532C-9D5A-C140-BAA8-90DE71B33572}" type="presParOf" srcId="{E7C56FE9-B4CA-AF4A-8037-3C67F19918D5}" destId="{2DE2BE84-3069-014E-BF18-C560C5FCEF9F}" srcOrd="7" destOrd="0" presId="urn:microsoft.com/office/officeart/2005/8/layout/vList2"/>
    <dgm:cxn modelId="{7B62CA40-2C45-1A47-9490-C432229C5BF3}" type="presParOf" srcId="{E7C56FE9-B4CA-AF4A-8037-3C67F19918D5}" destId="{F7E515DB-EAD9-DE41-9063-62A3ACEB5456}" srcOrd="8" destOrd="0" presId="urn:microsoft.com/office/officeart/2005/8/layout/vList2"/>
    <dgm:cxn modelId="{2FA1257F-8E28-274E-93DF-2D106849D315}" type="presParOf" srcId="{E7C56FE9-B4CA-AF4A-8037-3C67F19918D5}" destId="{32EC8A6F-A6FB-3C4D-8FD0-2180F276F969}" srcOrd="9" destOrd="0" presId="urn:microsoft.com/office/officeart/2005/8/layout/vList2"/>
    <dgm:cxn modelId="{7E15EA35-3FAA-EE4B-85DA-AF2A31895E3A}" type="presParOf" srcId="{E7C56FE9-B4CA-AF4A-8037-3C67F19918D5}" destId="{3CA987A2-B1E8-2F48-ADB3-21E0DFD1A657}" srcOrd="10" destOrd="0" presId="urn:microsoft.com/office/officeart/2005/8/layout/vList2"/>
    <dgm:cxn modelId="{B08BF0BD-A22C-104C-8F1D-C604BDE4AB7F}" type="presParOf" srcId="{E7C56FE9-B4CA-AF4A-8037-3C67F19918D5}" destId="{E06A3200-0E22-1D47-A8F0-46C1EEB73B1E}" srcOrd="11" destOrd="0" presId="urn:microsoft.com/office/officeart/2005/8/layout/vList2"/>
    <dgm:cxn modelId="{0B299085-40E7-E148-98E7-9A10B4BACAE2}" type="presParOf" srcId="{E7C56FE9-B4CA-AF4A-8037-3C67F19918D5}" destId="{183F3612-FD45-EA4D-9CD4-488FB7DDD83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A4E9C-5049-3B46-8F93-E9ECCB529F51}">
      <dsp:nvSpPr>
        <dsp:cNvPr id="0" name=""/>
        <dsp:cNvSpPr/>
      </dsp:nvSpPr>
      <dsp:spPr>
        <a:xfrm>
          <a:off x="0" y="127857"/>
          <a:ext cx="6089650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Map chart can’t reflect the ranking of the country</a:t>
          </a:r>
        </a:p>
      </dsp:txBody>
      <dsp:txXfrm>
        <a:off x="34906" y="162763"/>
        <a:ext cx="6019838" cy="645240"/>
      </dsp:txXfrm>
    </dsp:sp>
    <dsp:sp modelId="{0CAD8409-7265-614D-9420-F45C4A1B3558}">
      <dsp:nvSpPr>
        <dsp:cNvPr id="0" name=""/>
        <dsp:cNvSpPr/>
      </dsp:nvSpPr>
      <dsp:spPr>
        <a:xfrm>
          <a:off x="0" y="894750"/>
          <a:ext cx="6089650" cy="7150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Size still does not show top N country’s participants</a:t>
          </a:r>
        </a:p>
      </dsp:txBody>
      <dsp:txXfrm>
        <a:off x="34906" y="929656"/>
        <a:ext cx="6019838" cy="645240"/>
      </dsp:txXfrm>
    </dsp:sp>
    <dsp:sp modelId="{F31F007E-36E5-8C4E-BF5E-552BF7C3F7DF}">
      <dsp:nvSpPr>
        <dsp:cNvPr id="0" name=""/>
        <dsp:cNvSpPr/>
      </dsp:nvSpPr>
      <dsp:spPr>
        <a:xfrm>
          <a:off x="0" y="1661643"/>
          <a:ext cx="6089650" cy="7150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size, what audience only see the relative size that this could misleading.</a:t>
          </a:r>
        </a:p>
      </dsp:txBody>
      <dsp:txXfrm>
        <a:off x="34906" y="1696549"/>
        <a:ext cx="6019838" cy="645240"/>
      </dsp:txXfrm>
    </dsp:sp>
    <dsp:sp modelId="{08AF0D1F-4072-A342-8F12-90CDAE1B2F1B}">
      <dsp:nvSpPr>
        <dsp:cNvPr id="0" name=""/>
        <dsp:cNvSpPr/>
      </dsp:nvSpPr>
      <dsp:spPr>
        <a:xfrm>
          <a:off x="0" y="2428536"/>
          <a:ext cx="6089650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Change the chart to horizontal bar chart</a:t>
          </a:r>
        </a:p>
      </dsp:txBody>
      <dsp:txXfrm>
        <a:off x="34906" y="2463442"/>
        <a:ext cx="6019838" cy="645240"/>
      </dsp:txXfrm>
    </dsp:sp>
    <dsp:sp modelId="{F7E515DB-EAD9-DE41-9063-62A3ACEB5456}">
      <dsp:nvSpPr>
        <dsp:cNvPr id="0" name=""/>
        <dsp:cNvSpPr/>
      </dsp:nvSpPr>
      <dsp:spPr>
        <a:xfrm>
          <a:off x="0" y="3195428"/>
          <a:ext cx="6089650" cy="7150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top 10 participated country with blue and all other countries are grey.</a:t>
          </a:r>
        </a:p>
      </dsp:txBody>
      <dsp:txXfrm>
        <a:off x="34906" y="3230334"/>
        <a:ext cx="6019838" cy="645240"/>
      </dsp:txXfrm>
    </dsp:sp>
    <dsp:sp modelId="{3CA987A2-B1E8-2F48-ADB3-21E0DFD1A657}">
      <dsp:nvSpPr>
        <dsp:cNvPr id="0" name=""/>
        <dsp:cNvSpPr/>
      </dsp:nvSpPr>
      <dsp:spPr>
        <a:xfrm>
          <a:off x="0" y="3962321"/>
          <a:ext cx="6089650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Axis was changed to 5k as span</a:t>
          </a:r>
        </a:p>
      </dsp:txBody>
      <dsp:txXfrm>
        <a:off x="34906" y="3997227"/>
        <a:ext cx="6019838" cy="645240"/>
      </dsp:txXfrm>
    </dsp:sp>
    <dsp:sp modelId="{183F3612-FD45-EA4D-9CD4-488FB7DDD832}">
      <dsp:nvSpPr>
        <dsp:cNvPr id="0" name=""/>
        <dsp:cNvSpPr/>
      </dsp:nvSpPr>
      <dsp:spPr>
        <a:xfrm>
          <a:off x="0" y="4729214"/>
          <a:ext cx="6089650" cy="7150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10 country title was changed to same color as bar color.</a:t>
          </a:r>
        </a:p>
      </dsp:txBody>
      <dsp:txXfrm>
        <a:off x="34906" y="4764120"/>
        <a:ext cx="6019838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91CB-82E8-482B-9305-CB4347FBE118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5E10-4773-4154-A2C7-389A04F1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 the data, we can see </a:t>
            </a:r>
            <a:r>
              <a:rPr lang="en-US" dirty="0" err="1"/>
              <a:t>Stackoverflow</a:t>
            </a:r>
            <a:r>
              <a:rPr lang="en-US" dirty="0"/>
              <a:t> is a special social networking tool. Programmer like to be </a:t>
            </a:r>
            <a:r>
              <a:rPr lang="en-US" dirty="0" err="1"/>
              <a:t>recognizedMany</a:t>
            </a:r>
            <a:r>
              <a:rPr lang="en-US" dirty="0"/>
              <a:t> programmers participate and contribute.</a:t>
            </a:r>
          </a:p>
          <a:p>
            <a:r>
              <a:rPr lang="en-US" dirty="0"/>
              <a:t>Programmers also follow hot topics.</a:t>
            </a:r>
          </a:p>
          <a:p>
            <a:r>
              <a:rPr lang="en-US" dirty="0"/>
              <a:t>Programmers have their favorite and disagreement in different place.</a:t>
            </a:r>
          </a:p>
          <a:p>
            <a:r>
              <a:rPr lang="en-US" dirty="0"/>
              <a:t>Programmers like technology, technology affect their behaviors</a:t>
            </a:r>
          </a:p>
          <a:p>
            <a:r>
              <a:rPr lang="en-US" dirty="0"/>
              <a:t>Some programmers really like to share.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7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D31C-1188-4F61-B19A-3E6BFC0D983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0" y="2663825"/>
            <a:ext cx="24257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77B54F-C458-4DFF-ACC8-37CE3916E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8000" y="3962400"/>
            <a:ext cx="2425700" cy="123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1"/>
            <a:ext cx="4022725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90AC-E7A5-45E9-985E-CE39C26DB5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96400" y="2663825"/>
            <a:ext cx="2425700" cy="11191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64AE-F891-40A6-8E7D-68CD955369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6400" y="3962400"/>
            <a:ext cx="2425700" cy="795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04469-379B-43DE-A23E-3E49399C6B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1437" y="4932363"/>
            <a:ext cx="4022725" cy="7524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584D3-7B37-48B3-A94E-6D0B28CD31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4932363"/>
            <a:ext cx="2425700" cy="795337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52041C4-C0CA-410A-AD83-1776B02261C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2638425"/>
            <a:ext cx="10515600" cy="708025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03D3768-4797-4315-B3BE-E47555E3642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200" y="1463040"/>
            <a:ext cx="10515600" cy="37020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3B8FA25-0FFB-4A67-98DD-0539FFC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4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6"/>
            <a:ext cx="10515601" cy="2870457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7"/>
            <a:ext cx="10515601" cy="79666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9B52B-C3EF-4E10-90AD-3D8995A5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8C2589-D24F-4A44-8A74-5FA918540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096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874BD0-1121-49F6-8D82-5A14B1670B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4038" y="3886200"/>
            <a:ext cx="4449762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463040"/>
            <a:ext cx="5157787" cy="73988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298811"/>
            <a:ext cx="5157787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3040"/>
            <a:ext cx="5183188" cy="739886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298811"/>
            <a:ext cx="5183188" cy="36576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63040"/>
            <a:ext cx="10515600" cy="359587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684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8147"/>
            <a:ext cx="10515600" cy="228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D3D325-AFC7-420E-9B2A-3CD217556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463040"/>
            <a:ext cx="10515600" cy="3901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C6D66A3-8403-4FB3-9983-27AE7C56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17176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8"/>
            <a:ext cx="10515599" cy="203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3550920" cy="171767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9"/>
            <a:ext cx="2225041" cy="159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F4F2-B487-4467-B2CE-96BF61BAD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9163" y="3798888"/>
            <a:ext cx="2636837" cy="1717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9A63CC-2952-4935-8B0D-A56D125AE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4600" y="3798888"/>
            <a:ext cx="2636838" cy="15954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6757BF-5E39-47E8-B019-3F6CC1719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7403" y="1463675"/>
            <a:ext cx="2179637" cy="15954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A70866-B707-4FD1-B41E-DFFFE47F9C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4363" y="1463675"/>
            <a:ext cx="4389437" cy="171767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8" y="399342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94A42-6EB7-4213-8769-A0C38DB07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1777A-2749-489A-971A-49ECC8DE1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38200" y="6448508"/>
            <a:ext cx="183085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2019 Cengage. All Rights Reserved.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72" r:id="rId6"/>
    <p:sldLayoutId id="2147483664" r:id="rId7"/>
    <p:sldLayoutId id="2147483665" r:id="rId8"/>
    <p:sldLayoutId id="2147483666" r:id="rId9"/>
    <p:sldLayoutId id="2147483673" r:id="rId10"/>
    <p:sldLayoutId id="2147483671" r:id="rId11"/>
    <p:sldLayoutId id="2147483667" r:id="rId12"/>
    <p:sldLayoutId id="2147483668" r:id="rId13"/>
    <p:sldLayoutId id="2147483669" r:id="rId14"/>
    <p:sldLayoutId id="214748367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5556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141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social life</a:t>
            </a:r>
          </a:p>
        </p:txBody>
      </p:sp>
    </p:spTree>
    <p:extLst>
      <p:ext uri="{BB962C8B-B14F-4D97-AF65-F5344CB8AC3E}">
        <p14:creationId xmlns:p14="http://schemas.microsoft.com/office/powerpoint/2010/main" val="339907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E0846866-26FB-F84E-9342-B3DA11EE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080"/>
            <a:ext cx="11353800" cy="5270389"/>
          </a:xfrm>
        </p:spPr>
      </p:pic>
    </p:spTree>
    <p:extLst>
      <p:ext uri="{BB962C8B-B14F-4D97-AF65-F5344CB8AC3E}">
        <p14:creationId xmlns:p14="http://schemas.microsoft.com/office/powerpoint/2010/main" val="13334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can let audience easily see large disparities when presenting in data.</a:t>
            </a:r>
          </a:p>
          <a:p>
            <a:pPr lvl="1"/>
            <a:r>
              <a:rPr lang="en-US" dirty="0"/>
              <a:t>Pie chart can emphasize data when there are only few units, especially when the number is less than 3.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Pie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54783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are not good option for comparing more than 5 pieces of data. It’s extremely hard for audience to distinguished among different unit.</a:t>
            </a:r>
          </a:p>
          <a:p>
            <a:pPr lvl="1"/>
            <a:r>
              <a:rPr lang="en-US" dirty="0"/>
              <a:t>Pie chart won’t give audience on the ranking of the data. If the ranking is important, Bar chart is a better option.</a:t>
            </a:r>
          </a:p>
          <a:p>
            <a:pPr lvl="1"/>
            <a:r>
              <a:rPr lang="en-US" dirty="0"/>
              <a:t>If involve with second factor, pie chart is not a good option, in that case, line chart or scatter-plot are better choice.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8356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416506-0081-7649-8671-D5FA4AB89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64389"/>
              </p:ext>
            </p:extLst>
          </p:nvPr>
        </p:nvGraphicFramePr>
        <p:xfrm>
          <a:off x="838200" y="1463674"/>
          <a:ext cx="10863470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30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Line chart is good for trend over time.</a:t>
            </a:r>
          </a:p>
          <a:p>
            <a:pPr lvl="1"/>
            <a:r>
              <a:rPr lang="en-US" dirty="0"/>
              <a:t>Line chart shows relationship with a continuous periodical data.</a:t>
            </a:r>
          </a:p>
          <a:p>
            <a:pPr lvl="1"/>
            <a:r>
              <a:rPr lang="en-US" dirty="0"/>
              <a:t>Line chart reflects the change over the 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Line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35801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Line only works periodical data</a:t>
            </a:r>
          </a:p>
          <a:p>
            <a:pPr lvl="1"/>
            <a:r>
              <a:rPr lang="en-US" dirty="0"/>
              <a:t>When there are many categories especially more than seven, line chart doesn’t show the real ranking in that case, side by side bar chart may be better.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Line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16272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en-US">
                <a:solidFill>
                  <a:srgbClr val="000000"/>
                </a:solidFill>
              </a:rPr>
              <a:t>In previous design, map chart was using for country distribution for number of participants.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Color was used to differentiate the numbers, this is not clear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First try to use size instead of color to represent the numbers</a:t>
            </a:r>
          </a:p>
        </p:txBody>
      </p:sp>
    </p:spTree>
    <p:extLst>
      <p:ext uri="{BB962C8B-B14F-4D97-AF65-F5344CB8AC3E}">
        <p14:creationId xmlns:p14="http://schemas.microsoft.com/office/powerpoint/2010/main" val="156918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Redesign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DA8D0971-B525-4846-A774-ABE509B6A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367156"/>
            <a:ext cx="11237843" cy="4728844"/>
          </a:xfrm>
        </p:spPr>
      </p:pic>
    </p:spTree>
    <p:extLst>
      <p:ext uri="{BB962C8B-B14F-4D97-AF65-F5344CB8AC3E}">
        <p14:creationId xmlns:p14="http://schemas.microsoft.com/office/powerpoint/2010/main" val="2907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94D95A7-744E-48EC-9DF6-0B1388F7E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77507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49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Redesign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7E120C-BDCB-CE47-9EB9-DFAC8CA9E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5" y="1367155"/>
            <a:ext cx="9306045" cy="4686404"/>
          </a:xfrm>
        </p:spPr>
      </p:pic>
    </p:spTree>
    <p:extLst>
      <p:ext uri="{BB962C8B-B14F-4D97-AF65-F5344CB8AC3E}">
        <p14:creationId xmlns:p14="http://schemas.microsoft.com/office/powerpoint/2010/main" val="314487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StackOverflow</a:t>
            </a:r>
            <a:r>
              <a:rPr lang="en-US" sz="3600" dirty="0"/>
              <a:t> – Programmer’s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Stack Overflow is a question and answer site for programmers</a:t>
            </a:r>
          </a:p>
          <a:p>
            <a:r>
              <a:rPr lang="en-US" sz="2600" i="1" dirty="0"/>
              <a:t>It started from 2008</a:t>
            </a:r>
          </a:p>
          <a:p>
            <a:r>
              <a:rPr lang="en-US" sz="2600" i="1" dirty="0"/>
              <a:t>More than 10m registered users, more than 16m questions.</a:t>
            </a:r>
          </a:p>
        </p:txBody>
      </p:sp>
    </p:spTree>
    <p:extLst>
      <p:ext uri="{BB962C8B-B14F-4D97-AF65-F5344CB8AC3E}">
        <p14:creationId xmlns:p14="http://schemas.microsoft.com/office/powerpoint/2010/main" val="33108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Exploring Programmer’s Social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3039"/>
            <a:ext cx="2440258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are we exploring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What’s the different behavior between programmer and users in other social network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 affects programmers’ social behavior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C3DAE-28E4-0F4A-9ECE-07F3D120CAEE}"/>
              </a:ext>
            </a:extLst>
          </p:cNvPr>
          <p:cNvSpPr txBox="1">
            <a:spLocks/>
          </p:cNvSpPr>
          <p:nvPr/>
        </p:nvSpPr>
        <p:spPr>
          <a:xfrm>
            <a:off x="5402768" y="1463040"/>
            <a:ext cx="2975517" cy="2607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FE128-4E89-D947-9C8D-35985221FD90}"/>
              </a:ext>
            </a:extLst>
          </p:cNvPr>
          <p:cNvSpPr txBox="1">
            <a:spLocks/>
          </p:cNvSpPr>
          <p:nvPr/>
        </p:nvSpPr>
        <p:spPr>
          <a:xfrm>
            <a:off x="3791416" y="1463039"/>
            <a:ext cx="3144643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Demonstrate the detail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analysis by geometry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Age distribution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Contribution to open source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source contribution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Years coding distributions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10 popular categories by year and users number participation.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Posts without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9D4B5-A9FB-0947-A50A-34A31030D241}"/>
              </a:ext>
            </a:extLst>
          </p:cNvPr>
          <p:cNvSpPr txBox="1">
            <a:spLocks/>
          </p:cNvSpPr>
          <p:nvPr/>
        </p:nvSpPr>
        <p:spPr>
          <a:xfrm>
            <a:off x="7693413" y="1463038"/>
            <a:ext cx="2744127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Draw a conclusion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also have social life.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different thing.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have their favorite and disagree.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to be recognized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follow trend also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got disappear some times</a:t>
            </a:r>
          </a:p>
        </p:txBody>
      </p:sp>
    </p:spTree>
    <p:extLst>
      <p:ext uri="{BB962C8B-B14F-4D97-AF65-F5344CB8AC3E}">
        <p14:creationId xmlns:p14="http://schemas.microsoft.com/office/powerpoint/2010/main" val="113098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0081"/>
            <a:ext cx="2372138" cy="36933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Users by geometry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B4FA805D-51CF-EC4C-99CF-9A21C5081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543338"/>
            <a:ext cx="9939130" cy="5579165"/>
          </a:xfrm>
        </p:spPr>
      </p:pic>
    </p:spTree>
    <p:extLst>
      <p:ext uri="{BB962C8B-B14F-4D97-AF65-F5344CB8AC3E}">
        <p14:creationId xmlns:p14="http://schemas.microsoft.com/office/powerpoint/2010/main" val="39216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It giving a geometry view that different country’s data</a:t>
            </a:r>
          </a:p>
          <a:p>
            <a:pPr lvl="1"/>
            <a:r>
              <a:rPr lang="en-US" dirty="0"/>
              <a:t>It gave the context we are using, like by country or state.</a:t>
            </a:r>
          </a:p>
          <a:p>
            <a:pPr lvl="1"/>
            <a:r>
              <a:rPr lang="en-US" dirty="0"/>
              <a:t>If the focus for data not total country based. But only story-teller only focus top 3 geometries, it can give the audience very straight-forward view.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22147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It doesn’t give audience the details like the value or ranking</a:t>
            </a:r>
          </a:p>
          <a:p>
            <a:pPr lvl="1"/>
            <a:r>
              <a:rPr lang="en-US" dirty="0"/>
              <a:t>If story-teller wants to give further analysis, like above/beyond average, P90, map chart is not going to help.</a:t>
            </a:r>
          </a:p>
          <a:p>
            <a:pPr lvl="1"/>
            <a:r>
              <a:rPr lang="en-US" dirty="0"/>
              <a:t>Sometimes map is actually misleading and causes to draw the wrong conclusions about data(</a:t>
            </a:r>
            <a:r>
              <a:rPr lang="en-US" dirty="0" err="1"/>
              <a:t>Eg</a:t>
            </a:r>
            <a:r>
              <a:rPr lang="en-US" dirty="0"/>
              <a:t> look at India here you might not know why India has second participants in the world, may be by populations or their IT industry is good)</a:t>
            </a:r>
          </a:p>
          <a:p>
            <a:pPr lvl="1"/>
            <a:r>
              <a:rPr lang="en-US" dirty="0"/>
              <a:t>If story-teller want to focus on data and details, bar chart should be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4765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29F6BC-D1C1-D641-8ED2-E5E75753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569843"/>
            <a:ext cx="11635409" cy="5526157"/>
          </a:xfrm>
        </p:spPr>
      </p:pic>
    </p:spTree>
    <p:extLst>
      <p:ext uri="{BB962C8B-B14F-4D97-AF65-F5344CB8AC3E}">
        <p14:creationId xmlns:p14="http://schemas.microsoft.com/office/powerpoint/2010/main" val="97284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Bar chart is good for categories type’s distribution, it gives intuitive relative relation between the categories for the audience</a:t>
            </a:r>
          </a:p>
          <a:p>
            <a:pPr lvl="1"/>
            <a:r>
              <a:rPr lang="en-US" dirty="0"/>
              <a:t>Bar chart summarizes a large data set by a simplified visual form.</a:t>
            </a:r>
          </a:p>
          <a:p>
            <a:pPr lvl="1"/>
            <a:r>
              <a:rPr lang="en-US" dirty="0"/>
              <a:t>Bar chart can be easily understood.</a:t>
            </a:r>
          </a:p>
          <a:p>
            <a:pPr lvl="1"/>
            <a:r>
              <a:rPr lang="en-US" dirty="0"/>
              <a:t>With using title and axis’s help, bar chart can deliver the central idea of the story.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38064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Bar chart doesn’t give the inside relationship between the category.</a:t>
            </a:r>
          </a:p>
          <a:p>
            <a:pPr lvl="1"/>
            <a:r>
              <a:rPr lang="en-US" dirty="0"/>
              <a:t>Since it’s simplicity, sometimes bar char need more explanation.</a:t>
            </a:r>
          </a:p>
          <a:p>
            <a:pPr lvl="1"/>
            <a:r>
              <a:rPr lang="en-US" dirty="0"/>
              <a:t>Different order of bar chart can express different key point of story, sometimes this could be misleading.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7763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762</Words>
  <Application>Microsoft Macintosh PowerPoint</Application>
  <PresentationFormat>Widescreen</PresentationFormat>
  <Paragraphs>94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2_Office Theme</vt:lpstr>
      <vt:lpstr>1_Office Theme</vt:lpstr>
      <vt:lpstr>Stack Overflow</vt:lpstr>
      <vt:lpstr>StackOverflow – Programmer’s social network</vt:lpstr>
      <vt:lpstr>Exploring Programmer’s Social Life</vt:lpstr>
      <vt:lpstr>Users by geometry</vt:lpstr>
      <vt:lpstr>Map Chart Pros &amp; Cons</vt:lpstr>
      <vt:lpstr>Map Chart Pros &amp; Cons</vt:lpstr>
      <vt:lpstr>PowerPoint Presentation</vt:lpstr>
      <vt:lpstr>Bar Chart Pros &amp; Cons</vt:lpstr>
      <vt:lpstr>Bar Chart Pros &amp; Cons</vt:lpstr>
      <vt:lpstr>PowerPoint Presentation</vt:lpstr>
      <vt:lpstr>Pie Chart Pros &amp; Cons</vt:lpstr>
      <vt:lpstr>Bar Chart Pros &amp; Cons</vt:lpstr>
      <vt:lpstr>PowerPoint Presentation</vt:lpstr>
      <vt:lpstr>Line Chart Pros &amp; Cons</vt:lpstr>
      <vt:lpstr>Line Chart Pros &amp; Cons</vt:lpstr>
      <vt:lpstr>Redesign</vt:lpstr>
      <vt:lpstr>Redesign</vt:lpstr>
      <vt:lpstr>Redesign</vt:lpstr>
      <vt:lpstr>Redesign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dc:creator>Haibo Yan</dc:creator>
  <cp:lastModifiedBy>Haibo Yan</cp:lastModifiedBy>
  <cp:revision>23</cp:revision>
  <dcterms:created xsi:type="dcterms:W3CDTF">2019-03-26T22:03:07Z</dcterms:created>
  <dcterms:modified xsi:type="dcterms:W3CDTF">2019-04-02T21:11:49Z</dcterms:modified>
</cp:coreProperties>
</file>