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4694"/>
  </p:normalViewPr>
  <p:slideViewPr>
    <p:cSldViewPr snapToGrid="0" snapToObjects="1">
      <p:cViewPr varScale="1">
        <p:scale>
          <a:sx n="89" d="100"/>
          <a:sy n="89" d="100"/>
        </p:scale>
        <p:origin x="8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llyean/anna/blob/master/readoverflow/10000/users.xlsx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llyean/anna/blob/master/readoverflow/10000/questions_score.xlsx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56E5C-8E06-A64F-939F-6928F8AE2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Analytics and </a:t>
            </a:r>
            <a:br>
              <a:rPr lang="en-US" sz="3200" dirty="0"/>
            </a:br>
            <a:r>
              <a:rPr lang="en-US" sz="3200" dirty="0"/>
              <a:t>information virtualization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3C3F1-511C-3A4E-B859-773E5BC993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Haibo</a:t>
            </a:r>
            <a:r>
              <a:rPr lang="en-US" dirty="0"/>
              <a:t> </a:t>
            </a:r>
            <a:r>
              <a:rPr lang="en-US" dirty="0" err="1"/>
              <a:t>yan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48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Descriptive Data Mining - Conclusion (IP#4)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/>
          </a:p>
          <a:p>
            <a:pPr marL="628650" lvl="1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lang="en-US" altLang="en-US" sz="12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Result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hlinkClick r:id="rId2"/>
              </a:rPr>
              <a:t>users.xlsx</a:t>
            </a:r>
            <a:endParaRPr lang="en-US" altLang="en-US" sz="24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Analysis</a:t>
            </a:r>
          </a:p>
          <a:p>
            <a:pPr marL="1028700" lvl="1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Cluster 1 – High Reputation, very involved user</a:t>
            </a:r>
          </a:p>
          <a:p>
            <a:pPr marL="1028700" lvl="1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Cluster 2 – Very involved user, much more positive feedback on up votes</a:t>
            </a:r>
          </a:p>
          <a:p>
            <a:pPr marL="1028700" lvl="1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Cluster 3 – Regular User</a:t>
            </a:r>
          </a:p>
          <a:p>
            <a:pPr marL="1028700" lvl="1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3183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Linear Regression(IP#5)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/>
              <a:t>Question Defined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Analyze </a:t>
            </a:r>
            <a:r>
              <a:rPr lang="en-US" altLang="en-US" sz="2000" dirty="0" err="1"/>
              <a:t>StackOverflow</a:t>
            </a:r>
            <a:r>
              <a:rPr lang="en-US" altLang="en-US" sz="2000" dirty="0"/>
              <a:t> Score System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/>
              <a:t>Independent Variables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days(post keep alive days) – quantitative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err="1"/>
              <a:t>comment_count</a:t>
            </a:r>
            <a:r>
              <a:rPr lang="en-US" altLang="en-US" sz="2000" dirty="0"/>
              <a:t>- </a:t>
            </a:r>
            <a:r>
              <a:rPr lang="en-US" sz="2000" dirty="0"/>
              <a:t>quantitative</a:t>
            </a:r>
            <a:endParaRPr lang="en-US" altLang="en-US" sz="2000" dirty="0"/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err="1"/>
              <a:t>answer_count</a:t>
            </a:r>
            <a:r>
              <a:rPr lang="en-US" altLang="en-US" sz="2000" dirty="0"/>
              <a:t>- </a:t>
            </a:r>
            <a:r>
              <a:rPr lang="en-US" sz="2000" dirty="0"/>
              <a:t>quantitative</a:t>
            </a:r>
            <a:endParaRPr lang="en-US" altLang="en-US" sz="2000" dirty="0"/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err="1"/>
              <a:t>view_count</a:t>
            </a:r>
            <a:r>
              <a:rPr lang="en-US" altLang="en-US" sz="2000" dirty="0"/>
              <a:t>  - </a:t>
            </a:r>
            <a:r>
              <a:rPr lang="en-US" sz="2000" dirty="0"/>
              <a:t>quantitative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favorite_count</a:t>
            </a:r>
            <a:r>
              <a:rPr lang="en-US" sz="2000" dirty="0"/>
              <a:t> - quantitative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/>
              <a:t>Dependent Variables</a:t>
            </a:r>
          </a:p>
          <a:p>
            <a:pPr marL="91440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score </a:t>
            </a:r>
            <a:r>
              <a:rPr lang="en-US" sz="2000" dirty="0"/>
              <a:t>- quantitative</a:t>
            </a:r>
          </a:p>
          <a:p>
            <a:pPr marL="91440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10420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Simple Linear Regression(IP#5)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As relevance analysis, most effective independent variable is favorite count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R Square is 86.51%, prove assumption that </a:t>
            </a:r>
            <a:r>
              <a:rPr lang="en-US" altLang="en-US" sz="2000" dirty="0" err="1"/>
              <a:t>favorite_count</a:t>
            </a:r>
            <a:r>
              <a:rPr lang="en-US" altLang="en-US" sz="2000" dirty="0"/>
              <a:t> can affect score a lot.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P-value is 8.5E-219, which is much smaller than 0.5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Estimated Regression Equation: score =  4.18 * </a:t>
            </a:r>
            <a:r>
              <a:rPr lang="en-US" altLang="en-US" sz="2000" dirty="0" err="1"/>
              <a:t>favorite_count</a:t>
            </a:r>
            <a:r>
              <a:rPr lang="en-US" altLang="en-US" sz="2000" dirty="0"/>
              <a:t> – 6.71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506077A-F542-468D-A796-6CD6BEDF0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277508"/>
              </p:ext>
            </p:extLst>
          </p:nvPr>
        </p:nvGraphicFramePr>
        <p:xfrm>
          <a:off x="1291586" y="2816858"/>
          <a:ext cx="9011256" cy="35417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7200">
                  <a:extLst>
                    <a:ext uri="{9D8B030D-6E8A-4147-A177-3AD203B41FA5}">
                      <a16:colId xmlns:a16="http://schemas.microsoft.com/office/drawing/2014/main" val="3281431394"/>
                    </a:ext>
                  </a:extLst>
                </a:gridCol>
                <a:gridCol w="903007">
                  <a:extLst>
                    <a:ext uri="{9D8B030D-6E8A-4147-A177-3AD203B41FA5}">
                      <a16:colId xmlns:a16="http://schemas.microsoft.com/office/drawing/2014/main" val="2802014212"/>
                    </a:ext>
                  </a:extLst>
                </a:gridCol>
                <a:gridCol w="903007">
                  <a:extLst>
                    <a:ext uri="{9D8B030D-6E8A-4147-A177-3AD203B41FA5}">
                      <a16:colId xmlns:a16="http://schemas.microsoft.com/office/drawing/2014/main" val="3565105695"/>
                    </a:ext>
                  </a:extLst>
                </a:gridCol>
                <a:gridCol w="903007">
                  <a:extLst>
                    <a:ext uri="{9D8B030D-6E8A-4147-A177-3AD203B41FA5}">
                      <a16:colId xmlns:a16="http://schemas.microsoft.com/office/drawing/2014/main" val="2224453742"/>
                    </a:ext>
                  </a:extLst>
                </a:gridCol>
                <a:gridCol w="903007">
                  <a:extLst>
                    <a:ext uri="{9D8B030D-6E8A-4147-A177-3AD203B41FA5}">
                      <a16:colId xmlns:a16="http://schemas.microsoft.com/office/drawing/2014/main" val="4068427883"/>
                    </a:ext>
                  </a:extLst>
                </a:gridCol>
                <a:gridCol w="903007">
                  <a:extLst>
                    <a:ext uri="{9D8B030D-6E8A-4147-A177-3AD203B41FA5}">
                      <a16:colId xmlns:a16="http://schemas.microsoft.com/office/drawing/2014/main" val="3786315906"/>
                    </a:ext>
                  </a:extLst>
                </a:gridCol>
                <a:gridCol w="903007">
                  <a:extLst>
                    <a:ext uri="{9D8B030D-6E8A-4147-A177-3AD203B41FA5}">
                      <a16:colId xmlns:a16="http://schemas.microsoft.com/office/drawing/2014/main" val="3511175052"/>
                    </a:ext>
                  </a:extLst>
                </a:gridCol>
                <a:gridCol w="903007">
                  <a:extLst>
                    <a:ext uri="{9D8B030D-6E8A-4147-A177-3AD203B41FA5}">
                      <a16:colId xmlns:a16="http://schemas.microsoft.com/office/drawing/2014/main" val="2416470292"/>
                    </a:ext>
                  </a:extLst>
                </a:gridCol>
                <a:gridCol w="903007">
                  <a:extLst>
                    <a:ext uri="{9D8B030D-6E8A-4147-A177-3AD203B41FA5}">
                      <a16:colId xmlns:a16="http://schemas.microsoft.com/office/drawing/2014/main" val="3118521230"/>
                    </a:ext>
                  </a:extLst>
                </a:gridCol>
              </a:tblGrid>
              <a:tr h="177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SUMMARY OUTPUT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3943509202"/>
                  </a:ext>
                </a:extLst>
              </a:tr>
              <a:tr h="18668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3372692493"/>
                  </a:ext>
                </a:extLst>
              </a:tr>
              <a:tr h="17779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Regression Statistics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1272018405"/>
                  </a:ext>
                </a:extLst>
              </a:tr>
              <a:tr h="177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Multiple 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0.930127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3164022466"/>
                  </a:ext>
                </a:extLst>
              </a:tr>
              <a:tr h="177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 Square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0.865136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3792880296"/>
                  </a:ext>
                </a:extLst>
              </a:tr>
              <a:tr h="177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Adjusted R Square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0.864866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2358764422"/>
                  </a:ext>
                </a:extLst>
              </a:tr>
              <a:tr h="177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Standard Error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53.14987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3321550542"/>
                  </a:ext>
                </a:extLst>
              </a:tr>
              <a:tr h="1866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Observations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506556995"/>
                  </a:ext>
                </a:extLst>
              </a:tr>
              <a:tr h="17779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3065953905"/>
                  </a:ext>
                </a:extLst>
              </a:tr>
              <a:tr h="1866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ANOVA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3860627578"/>
                  </a:ext>
                </a:extLst>
              </a:tr>
              <a:tr h="3218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df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SS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MS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Significance F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907252294"/>
                  </a:ext>
                </a:extLst>
              </a:tr>
              <a:tr h="177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Regression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9024502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9024502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3194.618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8.5E-219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3070039316"/>
                  </a:ext>
                </a:extLst>
              </a:tr>
              <a:tr h="177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Residual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1406804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2824.908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3706486595"/>
                  </a:ext>
                </a:extLst>
              </a:tr>
              <a:tr h="1866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10431307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3188491872"/>
                  </a:ext>
                </a:extLst>
              </a:tr>
              <a:tr h="18668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4104313115"/>
                  </a:ext>
                </a:extLst>
              </a:tr>
              <a:tr h="3218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Coefficients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Standard Error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 Stat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P-value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Lower 95%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Upper 95%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Lower 99.0%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Upper 99.0%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1495408363"/>
                  </a:ext>
                </a:extLst>
              </a:tr>
              <a:tr h="177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Intercept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-6.7114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2.461892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-2.72612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0.006634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-11.5484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-1.87443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-13.0772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-0.3456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2732195198"/>
                  </a:ext>
                </a:extLst>
              </a:tr>
              <a:tr h="1866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favorite_count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4.179862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0.073952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56.52095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8.5E-219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4.034565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4.325159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3.98864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4.371084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1490982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866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Multiple Linear Regression(IP#5)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By using forward selection, rule out </a:t>
            </a:r>
            <a:r>
              <a:rPr lang="en-US" altLang="en-US" sz="2400" dirty="0" err="1"/>
              <a:t>comment_count</a:t>
            </a:r>
            <a:r>
              <a:rPr lang="en-US" altLang="en-US" sz="2400" dirty="0"/>
              <a:t> and view count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As relevance analysis, most effective independent variable is favorite count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R Square is 87.90%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All P-values are smaller than 0.5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50A599-F0DE-426C-89AC-6DDAD1AE6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102858"/>
              </p:ext>
            </p:extLst>
          </p:nvPr>
        </p:nvGraphicFramePr>
        <p:xfrm>
          <a:off x="1173891" y="3193819"/>
          <a:ext cx="9681215" cy="35417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6819">
                  <a:extLst>
                    <a:ext uri="{9D8B030D-6E8A-4147-A177-3AD203B41FA5}">
                      <a16:colId xmlns:a16="http://schemas.microsoft.com/office/drawing/2014/main" val="2074396775"/>
                    </a:ext>
                  </a:extLst>
                </a:gridCol>
                <a:gridCol w="1302493">
                  <a:extLst>
                    <a:ext uri="{9D8B030D-6E8A-4147-A177-3AD203B41FA5}">
                      <a16:colId xmlns:a16="http://schemas.microsoft.com/office/drawing/2014/main" val="3766095220"/>
                    </a:ext>
                  </a:extLst>
                </a:gridCol>
                <a:gridCol w="933129">
                  <a:extLst>
                    <a:ext uri="{9D8B030D-6E8A-4147-A177-3AD203B41FA5}">
                      <a16:colId xmlns:a16="http://schemas.microsoft.com/office/drawing/2014/main" val="549854592"/>
                    </a:ext>
                  </a:extLst>
                </a:gridCol>
                <a:gridCol w="933129">
                  <a:extLst>
                    <a:ext uri="{9D8B030D-6E8A-4147-A177-3AD203B41FA5}">
                      <a16:colId xmlns:a16="http://schemas.microsoft.com/office/drawing/2014/main" val="339920154"/>
                    </a:ext>
                  </a:extLst>
                </a:gridCol>
                <a:gridCol w="933129">
                  <a:extLst>
                    <a:ext uri="{9D8B030D-6E8A-4147-A177-3AD203B41FA5}">
                      <a16:colId xmlns:a16="http://schemas.microsoft.com/office/drawing/2014/main" val="3054162276"/>
                    </a:ext>
                  </a:extLst>
                </a:gridCol>
                <a:gridCol w="933129">
                  <a:extLst>
                    <a:ext uri="{9D8B030D-6E8A-4147-A177-3AD203B41FA5}">
                      <a16:colId xmlns:a16="http://schemas.microsoft.com/office/drawing/2014/main" val="1610377546"/>
                    </a:ext>
                  </a:extLst>
                </a:gridCol>
                <a:gridCol w="933129">
                  <a:extLst>
                    <a:ext uri="{9D8B030D-6E8A-4147-A177-3AD203B41FA5}">
                      <a16:colId xmlns:a16="http://schemas.microsoft.com/office/drawing/2014/main" val="1348641140"/>
                    </a:ext>
                  </a:extLst>
                </a:gridCol>
                <a:gridCol w="933129">
                  <a:extLst>
                    <a:ext uri="{9D8B030D-6E8A-4147-A177-3AD203B41FA5}">
                      <a16:colId xmlns:a16="http://schemas.microsoft.com/office/drawing/2014/main" val="558196076"/>
                    </a:ext>
                  </a:extLst>
                </a:gridCol>
                <a:gridCol w="933129">
                  <a:extLst>
                    <a:ext uri="{9D8B030D-6E8A-4147-A177-3AD203B41FA5}">
                      <a16:colId xmlns:a16="http://schemas.microsoft.com/office/drawing/2014/main" val="819926193"/>
                    </a:ext>
                  </a:extLst>
                </a:gridCol>
              </a:tblGrid>
              <a:tr h="1615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SUMMARY OUTPUT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3417564878"/>
                  </a:ext>
                </a:extLst>
              </a:tr>
              <a:tr h="16965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2324889548"/>
                  </a:ext>
                </a:extLst>
              </a:tr>
              <a:tr h="16157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Regression Statistics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1281189200"/>
                  </a:ext>
                </a:extLst>
              </a:tr>
              <a:tr h="1615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Multiple 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0.937565364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342158581"/>
                  </a:ext>
                </a:extLst>
              </a:tr>
              <a:tr h="1615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 Square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0.879028812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2191454742"/>
                  </a:ext>
                </a:extLst>
              </a:tr>
              <a:tr h="1615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Adjusted R Square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0.878297132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350839327"/>
                  </a:ext>
                </a:extLst>
              </a:tr>
              <a:tr h="1615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Standard Error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50.43935098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2544958159"/>
                  </a:ext>
                </a:extLst>
              </a:tr>
              <a:tr h="1696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Observations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3924739541"/>
                  </a:ext>
                </a:extLst>
              </a:tr>
              <a:tr h="16157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223165239"/>
                  </a:ext>
                </a:extLst>
              </a:tr>
              <a:tr h="1696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ANOVA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2140927731"/>
                  </a:ext>
                </a:extLst>
              </a:tr>
              <a:tr h="292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df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SS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MS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Significance F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3194136677"/>
                  </a:ext>
                </a:extLst>
              </a:tr>
              <a:tr h="1615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Regression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9169419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3056473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1201.383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5.3E-227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1335595290"/>
                  </a:ext>
                </a:extLst>
              </a:tr>
              <a:tr h="1615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Residual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1261888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2544.128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4102864042"/>
                  </a:ext>
                </a:extLst>
              </a:tr>
              <a:tr h="1696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Total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10431307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463015384"/>
                  </a:ext>
                </a:extLst>
              </a:tr>
              <a:tr h="16965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1444240647"/>
                  </a:ext>
                </a:extLst>
              </a:tr>
              <a:tr h="292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Coefficients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Standard Error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 Stat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P-value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Lower 95%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Upper 95%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Lower 99.0%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Upper 99.0%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3075510793"/>
                  </a:ext>
                </a:extLst>
              </a:tr>
              <a:tr h="1615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Intercept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14.07820065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3.865983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3.641558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0.000299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6.482479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21.67392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4.081629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24.07477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4198558037"/>
                  </a:ext>
                </a:extLst>
              </a:tr>
              <a:tr h="1615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DAYS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-0.001950801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0.002573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-0.75804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0.448788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-0.00701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0.003105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-0.00861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0.004704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623618711"/>
                  </a:ext>
                </a:extLst>
              </a:tr>
              <a:tr h="1615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answer_count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-5.8742352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0.853153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-6.88533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1.75E-11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-7.55047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-4.198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-8.0803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-3.66817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292685509"/>
                  </a:ext>
                </a:extLst>
              </a:tr>
              <a:tr h="1696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favorite_count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4.607011309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0.090243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51.051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1.4E-199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4.429705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4.784318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4.373662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4.84036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3439696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188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Linear Regression - multicollinearity (IP#5)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138582-915F-4A66-A105-8B7FCB72C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243846"/>
              </p:ext>
            </p:extLst>
          </p:nvPr>
        </p:nvGraphicFramePr>
        <p:xfrm>
          <a:off x="1270711" y="3295147"/>
          <a:ext cx="9917245" cy="35417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7162">
                  <a:extLst>
                    <a:ext uri="{9D8B030D-6E8A-4147-A177-3AD203B41FA5}">
                      <a16:colId xmlns:a16="http://schemas.microsoft.com/office/drawing/2014/main" val="2372180285"/>
                    </a:ext>
                  </a:extLst>
                </a:gridCol>
                <a:gridCol w="1264750">
                  <a:extLst>
                    <a:ext uri="{9D8B030D-6E8A-4147-A177-3AD203B41FA5}">
                      <a16:colId xmlns:a16="http://schemas.microsoft.com/office/drawing/2014/main" val="1829415985"/>
                    </a:ext>
                  </a:extLst>
                </a:gridCol>
                <a:gridCol w="963619">
                  <a:extLst>
                    <a:ext uri="{9D8B030D-6E8A-4147-A177-3AD203B41FA5}">
                      <a16:colId xmlns:a16="http://schemas.microsoft.com/office/drawing/2014/main" val="3119517152"/>
                    </a:ext>
                  </a:extLst>
                </a:gridCol>
                <a:gridCol w="963619">
                  <a:extLst>
                    <a:ext uri="{9D8B030D-6E8A-4147-A177-3AD203B41FA5}">
                      <a16:colId xmlns:a16="http://schemas.microsoft.com/office/drawing/2014/main" val="3377107947"/>
                    </a:ext>
                  </a:extLst>
                </a:gridCol>
                <a:gridCol w="963619">
                  <a:extLst>
                    <a:ext uri="{9D8B030D-6E8A-4147-A177-3AD203B41FA5}">
                      <a16:colId xmlns:a16="http://schemas.microsoft.com/office/drawing/2014/main" val="2858758225"/>
                    </a:ext>
                  </a:extLst>
                </a:gridCol>
                <a:gridCol w="963619">
                  <a:extLst>
                    <a:ext uri="{9D8B030D-6E8A-4147-A177-3AD203B41FA5}">
                      <a16:colId xmlns:a16="http://schemas.microsoft.com/office/drawing/2014/main" val="3906817870"/>
                    </a:ext>
                  </a:extLst>
                </a:gridCol>
                <a:gridCol w="963619">
                  <a:extLst>
                    <a:ext uri="{9D8B030D-6E8A-4147-A177-3AD203B41FA5}">
                      <a16:colId xmlns:a16="http://schemas.microsoft.com/office/drawing/2014/main" val="1000801763"/>
                    </a:ext>
                  </a:extLst>
                </a:gridCol>
                <a:gridCol w="963619">
                  <a:extLst>
                    <a:ext uri="{9D8B030D-6E8A-4147-A177-3AD203B41FA5}">
                      <a16:colId xmlns:a16="http://schemas.microsoft.com/office/drawing/2014/main" val="1192029336"/>
                    </a:ext>
                  </a:extLst>
                </a:gridCol>
                <a:gridCol w="963619">
                  <a:extLst>
                    <a:ext uri="{9D8B030D-6E8A-4147-A177-3AD203B41FA5}">
                      <a16:colId xmlns:a16="http://schemas.microsoft.com/office/drawing/2014/main" val="2033321985"/>
                    </a:ext>
                  </a:extLst>
                </a:gridCol>
              </a:tblGrid>
              <a:tr h="1545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SUMMARY OUTPUT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3685475112"/>
                  </a:ext>
                </a:extLst>
              </a:tr>
              <a:tr h="16225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3859071307"/>
                  </a:ext>
                </a:extLst>
              </a:tr>
              <a:tr h="1545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Regression Statistics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1958943696"/>
                  </a:ext>
                </a:extLst>
              </a:tr>
              <a:tr h="1545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Multiple 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0.989360117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299705530"/>
                  </a:ext>
                </a:extLst>
              </a:tr>
              <a:tr h="1545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 Square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0.978833441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4210384645"/>
                  </a:ext>
                </a:extLst>
              </a:tr>
              <a:tr h="1545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Adjusted R Square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0.978662398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2889906889"/>
                  </a:ext>
                </a:extLst>
              </a:tr>
              <a:tr h="1545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Standard Error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21.11990126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2681866457"/>
                  </a:ext>
                </a:extLst>
              </a:tr>
              <a:tr h="1622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Observations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1213925307"/>
                  </a:ext>
                </a:extLst>
              </a:tr>
              <a:tr h="1545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1288456665"/>
                  </a:ext>
                </a:extLst>
              </a:tr>
              <a:tr h="1622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ANOVA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340151274"/>
                  </a:ext>
                </a:extLst>
              </a:tr>
              <a:tr h="2796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df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SS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MS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Significance F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1353447915"/>
                  </a:ext>
                </a:extLst>
              </a:tr>
              <a:tr h="1545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Regression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10210512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2552628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5722.737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1782846307"/>
                  </a:ext>
                </a:extLst>
              </a:tr>
              <a:tr h="1545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Residual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220794.9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446.0502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338671037"/>
                  </a:ext>
                </a:extLst>
              </a:tr>
              <a:tr h="1622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Total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10431307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2688822992"/>
                  </a:ext>
                </a:extLst>
              </a:tr>
              <a:tr h="16225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3456715888"/>
                  </a:ext>
                </a:extLst>
              </a:tr>
              <a:tr h="2796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Coefficients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Standard Error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 Stat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P-value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Lower 95%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Upper 95%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Lower 99.0%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Upper 99.0%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1351382649"/>
                  </a:ext>
                </a:extLst>
              </a:tr>
              <a:tr h="1545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Intercept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8.830625282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1.622399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5.442942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8.26E-08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5.642987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12.01826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4.635428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13.02582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493429953"/>
                  </a:ext>
                </a:extLst>
              </a:tr>
              <a:tr h="1545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DAYS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0.005736056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0.001089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5.266059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2.08E-07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0.003596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0.007876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0.002919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0.008553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373301902"/>
                  </a:ext>
                </a:extLst>
              </a:tr>
              <a:tr h="1545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answer_count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0.314223121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0.379502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0.827987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0.408077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-0.43141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1.059857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-0.66709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1.29554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2151597707"/>
                  </a:ext>
                </a:extLst>
              </a:tr>
              <a:tr h="1545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favorite_count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0.640664946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0.090377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7.088776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4.69E-12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0.463094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0.818236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0.406967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0.874363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4150534031"/>
                  </a:ext>
                </a:extLst>
              </a:tr>
              <a:tr h="1622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favorite_count sq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0.00716329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0.000148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48.31176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1.7E-189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0.006872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0.007455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0.00678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0.007547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212480471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123B595-9B3C-41B2-97FF-C4625B57656C}"/>
              </a:ext>
            </a:extLst>
          </p:cNvPr>
          <p:cNvSpPr txBox="1"/>
          <p:nvPr/>
        </p:nvSpPr>
        <p:spPr>
          <a:xfrm>
            <a:off x="1270711" y="1269402"/>
            <a:ext cx="99172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By using Quadratic Regression Models R square can be improved to 97.88%</a:t>
            </a:r>
          </a:p>
          <a:p>
            <a:r>
              <a:rPr lang="en-US" sz="3200" dirty="0"/>
              <a:t>By validation by other data, this model is not overfitting </a:t>
            </a:r>
          </a:p>
        </p:txBody>
      </p:sp>
    </p:spTree>
    <p:extLst>
      <p:ext uri="{BB962C8B-B14F-4D97-AF65-F5344CB8AC3E}">
        <p14:creationId xmlns:p14="http://schemas.microsoft.com/office/powerpoint/2010/main" val="3929703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Linear Regression - Conclusion(IP#5)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93E434-ED00-466E-BBDF-6643C0B83A39}"/>
              </a:ext>
            </a:extLst>
          </p:cNvPr>
          <p:cNvSpPr txBox="1"/>
          <p:nvPr/>
        </p:nvSpPr>
        <p:spPr>
          <a:xfrm>
            <a:off x="814812" y="1259455"/>
            <a:ext cx="1074646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Result</a:t>
            </a:r>
          </a:p>
          <a:p>
            <a:pPr lvl="1"/>
            <a:r>
              <a:rPr lang="en-US" sz="3200" dirty="0">
                <a:hlinkClick r:id="rId2"/>
              </a:rPr>
              <a:t>questions_score.xlsx</a:t>
            </a:r>
            <a:endParaRPr lang="en-US" sz="3200" dirty="0"/>
          </a:p>
          <a:p>
            <a:r>
              <a:rPr lang="en-US" sz="3200" dirty="0"/>
              <a:t>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favorite_count</a:t>
            </a:r>
            <a:r>
              <a:rPr lang="en-US" sz="3200" dirty="0"/>
              <a:t> is most effective independent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By adding </a:t>
            </a:r>
            <a:r>
              <a:rPr lang="en-US" sz="3200" dirty="0" err="1"/>
              <a:t>answer_count</a:t>
            </a:r>
            <a:r>
              <a:rPr lang="en-US" sz="3200" dirty="0"/>
              <a:t> to model, can improve accuracy, but not too much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11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Links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Code: https://</a:t>
            </a:r>
            <a:r>
              <a:rPr lang="en-US" altLang="en-US" sz="3200" dirty="0" err="1"/>
              <a:t>github.com</a:t>
            </a:r>
            <a:r>
              <a:rPr lang="en-US" altLang="en-US" sz="3200" dirty="0"/>
              <a:t>/</a:t>
            </a:r>
            <a:r>
              <a:rPr lang="en-US" altLang="en-US" sz="3200" dirty="0" err="1"/>
              <a:t>billyean</a:t>
            </a:r>
            <a:r>
              <a:rPr lang="en-US" altLang="en-US" sz="3200" dirty="0"/>
              <a:t>/anna</a:t>
            </a:r>
          </a:p>
          <a:p>
            <a:pPr marL="1028700" lvl="1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3180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AF6AFE-DFF1-354F-939F-FE09780170BA}"/>
              </a:ext>
            </a:extLst>
          </p:cNvPr>
          <p:cNvSpPr txBox="1"/>
          <p:nvPr/>
        </p:nvSpPr>
        <p:spPr>
          <a:xfrm>
            <a:off x="1173892" y="1359243"/>
            <a:ext cx="100954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Source: </a:t>
            </a:r>
            <a:r>
              <a:rPr lang="en-US" sz="2800" dirty="0" err="1"/>
              <a:t>Stackoverflow</a:t>
            </a:r>
            <a:r>
              <a:rPr lang="en-US" sz="2800" dirty="0"/>
              <a:t> </a:t>
            </a:r>
            <a:r>
              <a:rPr lang="en-US" sz="2800" dirty="0" err="1"/>
              <a:t>BigQuery</a:t>
            </a:r>
            <a:r>
              <a:rPr lang="en-US" sz="2800" dirty="0"/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Stack Overflow is a question and answer website for professional programmers.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Many experienced programmers spend a lot of time on answering questions, people are honored by their contribution in Stack Overflow(R</a:t>
            </a:r>
            <a:r>
              <a:rPr lang="en-US" altLang="zh-CN" sz="2400" dirty="0"/>
              <a:t>eliable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Stack Overflow represents the biggest programmer group in the world. (</a:t>
            </a:r>
            <a:r>
              <a:rPr lang="en-US" sz="2400" dirty="0" err="1"/>
              <a:t>Representive</a:t>
            </a:r>
            <a:r>
              <a:rPr lang="en-US" sz="2400" dirty="0"/>
              <a:t>)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Stack Overflow has great variety coverage on all kind of technologies. Stack Overflow has launched in 2008, it keeps thriving. (High quality)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Stack Overflow has open Data everyone can access and it keeps updated.(Accessible)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Source - Quality of the datasets(IP#1)</a:t>
            </a:r>
          </a:p>
        </p:txBody>
      </p:sp>
    </p:spTree>
    <p:extLst>
      <p:ext uri="{BB962C8B-B14F-4D97-AF65-F5344CB8AC3E}">
        <p14:creationId xmlns:p14="http://schemas.microsoft.com/office/powerpoint/2010/main" val="1020259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AF6AFE-DFF1-354F-939F-FE09780170BA}"/>
              </a:ext>
            </a:extLst>
          </p:cNvPr>
          <p:cNvSpPr txBox="1"/>
          <p:nvPr/>
        </p:nvSpPr>
        <p:spPr>
          <a:xfrm>
            <a:off x="1173892" y="1359243"/>
            <a:ext cx="100954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What’s interested me 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what's the technology is hottest in the computer science world right now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what's the trend,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what could be next important technology.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How's the technologies trend affected by geography and why there is geography effect.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Motivation - Quality of the problem (IP#1)</a:t>
            </a:r>
          </a:p>
        </p:txBody>
      </p:sp>
    </p:spTree>
    <p:extLst>
      <p:ext uri="{BB962C8B-B14F-4D97-AF65-F5344CB8AC3E}">
        <p14:creationId xmlns:p14="http://schemas.microsoft.com/office/powerpoint/2010/main" val="161948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AF6AFE-DFF1-354F-939F-FE09780170BA}"/>
              </a:ext>
            </a:extLst>
          </p:cNvPr>
          <p:cNvSpPr txBox="1"/>
          <p:nvPr/>
        </p:nvSpPr>
        <p:spPr>
          <a:xfrm>
            <a:off x="1173892" y="1359243"/>
            <a:ext cx="100954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Using a python program sampling 10K data to csv files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Import data to Tableau Prep, change all date time type and remove most of null value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Convert id as string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Split tags into multiple keywords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Group posts by different keywords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Union a couple of tags number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Group post by year based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Output result to a csv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ETL strategy and procedures(IP#2)</a:t>
            </a:r>
          </a:p>
        </p:txBody>
      </p:sp>
    </p:spTree>
    <p:extLst>
      <p:ext uri="{BB962C8B-B14F-4D97-AF65-F5344CB8AC3E}">
        <p14:creationId xmlns:p14="http://schemas.microsoft.com/office/powerpoint/2010/main" val="361037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Results (IP#2)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3DE443-4E88-C643-8FEF-95278131F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27" y="1189571"/>
            <a:ext cx="10367319" cy="52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2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Quality (IP#2)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E35CA-EFBC-3E4D-BECF-D3D49930FBD0}"/>
              </a:ext>
            </a:extLst>
          </p:cNvPr>
          <p:cNvSpPr txBox="1"/>
          <p:nvPr/>
        </p:nvSpPr>
        <p:spPr>
          <a:xfrm>
            <a:off x="1173892" y="1359243"/>
            <a:ext cx="100954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Top 100 technologies are well known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Covered year 2008 to year 2018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Some years seems missing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085D6-991B-8C40-9D35-6C72644CD7E0}"/>
              </a:ext>
            </a:extLst>
          </p:cNvPr>
          <p:cNvSpPr txBox="1"/>
          <p:nvPr/>
        </p:nvSpPr>
        <p:spPr>
          <a:xfrm>
            <a:off x="1173891" y="3538151"/>
            <a:ext cx="100954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TODO: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Using bigger sample rate to check if we can find missing year data </a:t>
            </a:r>
          </a:p>
        </p:txBody>
      </p:sp>
    </p:spTree>
    <p:extLst>
      <p:ext uri="{BB962C8B-B14F-4D97-AF65-F5344CB8AC3E}">
        <p14:creationId xmlns:p14="http://schemas.microsoft.com/office/powerpoint/2010/main" val="412420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Descriptive Statistics - Analysis (IP#3)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/>
              <a:t>Data</a:t>
            </a:r>
            <a:r>
              <a:rPr lang="en-US" altLang="en-US" sz="3200" dirty="0"/>
              <a:t> 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Tag – Categorical Type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Year - Categorical Type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Number – Quantitative Type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/>
              <a:t>Analysis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Population – Mean, Median, Mode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Number more than 100 </a:t>
            </a:r>
            <a:r>
              <a:rPr lang="en-US" altLang="zh-CN" sz="2400" dirty="0"/>
              <a:t>– Mean, Median, Mode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Population - </a:t>
            </a:r>
            <a:r>
              <a:rPr lang="en-US" sz="2400" dirty="0"/>
              <a:t>Range, Variance, Standard Deviation, Coefficient of Variation</a:t>
            </a:r>
            <a:endParaRPr lang="en-US" altLang="zh-CN" sz="24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Number more than 100 - </a:t>
            </a:r>
            <a:r>
              <a:rPr lang="en-US" sz="2400" dirty="0"/>
              <a:t>Range, Variance, Standard Deviation, Coefficient of Variation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Covariance/Correlation between top 10 tag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3141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Descriptive Statistics - Conclusion (IP#3)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Population data is not accurate, it’s more meaning </a:t>
            </a:r>
            <a:r>
              <a:rPr lang="en-US" altLang="en-US" sz="3200" dirty="0" err="1"/>
              <a:t>ful</a:t>
            </a:r>
            <a:r>
              <a:rPr lang="en-US" altLang="en-US" sz="3200" dirty="0"/>
              <a:t> number is greater than 100(Median of population is 2, and mean is 12, range is 9812)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Some year some technology become very popular. </a:t>
            </a:r>
            <a:r>
              <a:rPr lang="en-US" altLang="en-US" sz="3200" dirty="0" err="1"/>
              <a:t>Eg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.net</a:t>
            </a:r>
            <a:r>
              <a:rPr lang="en-US" altLang="en-US" sz="3200" dirty="0"/>
              <a:t> is popular at from year 2011 to year 2014, </a:t>
            </a:r>
            <a:r>
              <a:rPr lang="en-US" altLang="en-US" sz="3200" dirty="0" err="1"/>
              <a:t>javascript</a:t>
            </a:r>
            <a:r>
              <a:rPr lang="en-US" altLang="en-US" sz="3200" dirty="0"/>
              <a:t> at year 2017 to year 2018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Technology usage like C/C++ are related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7678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Descriptive Data Mining (IP#4)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/>
              <a:t>Question Defined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Cluster user based their community behavior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/>
              <a:t>User Table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reputation – quantitative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err="1"/>
              <a:t>up_votes</a:t>
            </a:r>
            <a:r>
              <a:rPr lang="en-US" altLang="en-US" sz="2000" dirty="0"/>
              <a:t> - </a:t>
            </a:r>
            <a:r>
              <a:rPr lang="en-US" sz="2000" dirty="0"/>
              <a:t>quantitative</a:t>
            </a:r>
            <a:endParaRPr lang="en-US" altLang="en-US" sz="2000" dirty="0"/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err="1"/>
              <a:t>down_votes</a:t>
            </a:r>
            <a:r>
              <a:rPr lang="en-US" altLang="en-US" sz="2000" dirty="0"/>
              <a:t> - </a:t>
            </a:r>
            <a:r>
              <a:rPr lang="en-US" sz="2000" dirty="0"/>
              <a:t>quantitative</a:t>
            </a:r>
            <a:endParaRPr lang="en-US" altLang="en-US" sz="2000" dirty="0"/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views  - </a:t>
            </a:r>
            <a:r>
              <a:rPr lang="en-US" sz="2000" dirty="0"/>
              <a:t>quantitative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Analysis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Based on user’s reputation, and up votes, down votes and views for their answers or comments, group the user.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Expected user could be grouped to very popular user, high involvement user and regular user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K-Means is adopted to the dataset, normalized column since range of 4 columns are huge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/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/>
          </a:p>
          <a:p>
            <a:pPr marL="628650" lvl="1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lang="en-US" altLang="en-US" sz="12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7684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295</TotalTime>
  <Words>1037</Words>
  <Application>Microsoft Office PowerPoint</Application>
  <PresentationFormat>Widescreen</PresentationFormat>
  <Paragraphs>344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Tw Cen MT</vt:lpstr>
      <vt:lpstr>Wingdings</vt:lpstr>
      <vt:lpstr>Circuit</vt:lpstr>
      <vt:lpstr>Data Analytics and  information virtualization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and  information virtualization project</dc:title>
  <dc:creator>Haibo Yan</dc:creator>
  <cp:lastModifiedBy>Haibo Yan</cp:lastModifiedBy>
  <cp:revision>28</cp:revision>
  <dcterms:created xsi:type="dcterms:W3CDTF">2019-02-14T16:53:13Z</dcterms:created>
  <dcterms:modified xsi:type="dcterms:W3CDTF">2019-02-26T08:27:11Z</dcterms:modified>
</cp:coreProperties>
</file>