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83" r:id="rId4"/>
    <p:sldId id="284" r:id="rId5"/>
    <p:sldId id="28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374D542-6E3E-455F-9BFB-B45891911720}">
          <p14:sldIdLst>
            <p14:sldId id="256"/>
            <p14:sldId id="257"/>
            <p14:sldId id="283"/>
            <p14:sldId id="284"/>
            <p14:sldId id="285"/>
          </p14:sldIdLst>
        </p14:section>
        <p14:section name="Using Remix 3D to Search for Models" id="{6844172C-9703-4DC7-908A-C23538616A3C}">
          <p14:sldIdLst/>
        </p14:section>
        <p14:section name="Insert a 3D Model from a File" id="{66737F24-1C36-4DF4-A00F-927A3F1468AC}">
          <p14:sldIdLst/>
        </p14:section>
        <p14:section name="Position and Rotate Your 3D Model" id="{A08F0015-E7F5-4E26-BBAF-AEE4F9A16AD2}">
          <p14:sldIdLst/>
        </p14:section>
        <p14:section name="Animate Your 3D Model" id="{B62868DA-F525-4AC5-9E3E-39ECA0154BBD}">
          <p14:sldIdLst/>
        </p14:section>
        <p14:section name="Learn More" id="{62756D7E-964E-493A-83A1-13BC0B6B5E4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2/21/19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22098"/>
            <a:ext cx="9144000" cy="1002102"/>
          </a:xfrm>
        </p:spPr>
        <p:txBody>
          <a:bodyPr/>
          <a:lstStyle/>
          <a:p>
            <a:r>
              <a:rPr lang="en-US" dirty="0"/>
              <a:t>Gathering requirements</a:t>
            </a:r>
          </a:p>
        </p:txBody>
      </p:sp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Functional Requirements Matter So Much</a:t>
            </a:r>
          </a:p>
        </p:txBody>
      </p:sp>
      <p:sp>
        <p:nvSpPr>
          <p:cNvPr id="4" name="Text Placeholder 5" descr="2D Slides">
            <a:extLst>
              <a:ext uri="{FF2B5EF4-FFF2-40B4-BE49-F238E27FC236}">
                <a16:creationId xmlns:a16="http://schemas.microsoft.com/office/drawing/2014/main" id="{5D483DB7-3925-4129-9AB3-FF75028415D3}"/>
              </a:ext>
            </a:extLst>
          </p:cNvPr>
          <p:cNvSpPr txBox="1">
            <a:spLocks/>
          </p:cNvSpPr>
          <p:nvPr/>
        </p:nvSpPr>
        <p:spPr>
          <a:xfrm>
            <a:off x="1382177" y="1452563"/>
            <a:ext cx="9564985" cy="152137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  <a:ea typeface="+mj-ea"/>
                <a:cs typeface="+mj-cs"/>
              </a:rPr>
              <a:t>Functional requirement </a:t>
            </a:r>
            <a:r>
              <a:rPr lang="en-US" dirty="0">
                <a:latin typeface="+mj-lt"/>
              </a:rPr>
              <a:t>described as a specification of behavior between outputs and inputs</a:t>
            </a:r>
          </a:p>
          <a:p>
            <a:r>
              <a:rPr lang="en-US" dirty="0">
                <a:latin typeface="+mj-lt"/>
              </a:rPr>
              <a:t>Functional requirement is a contract between stakeholders</a:t>
            </a:r>
          </a:p>
          <a:p>
            <a:endParaRPr lang="en-US" sz="18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5510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Other Kinds of Requirements Are Possible</a:t>
            </a:r>
          </a:p>
        </p:txBody>
      </p:sp>
      <p:sp>
        <p:nvSpPr>
          <p:cNvPr id="4" name="Text Placeholder 5" descr="2D Slides">
            <a:extLst>
              <a:ext uri="{FF2B5EF4-FFF2-40B4-BE49-F238E27FC236}">
                <a16:creationId xmlns:a16="http://schemas.microsoft.com/office/drawing/2014/main" id="{5D483DB7-3925-4129-9AB3-FF75028415D3}"/>
              </a:ext>
            </a:extLst>
          </p:cNvPr>
          <p:cNvSpPr txBox="1">
            <a:spLocks/>
          </p:cNvSpPr>
          <p:nvPr/>
        </p:nvSpPr>
        <p:spPr>
          <a:xfrm>
            <a:off x="1382177" y="1452563"/>
            <a:ext cx="9564985" cy="507744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Customer requirements</a:t>
            </a:r>
          </a:p>
          <a:p>
            <a:r>
              <a:rPr lang="en-US" dirty="0"/>
              <a:t>Structural requirements</a:t>
            </a:r>
          </a:p>
          <a:p>
            <a:r>
              <a:rPr lang="en-US" dirty="0"/>
              <a:t>Architectural requirements</a:t>
            </a:r>
          </a:p>
          <a:p>
            <a:r>
              <a:rPr lang="en-US" dirty="0"/>
              <a:t>Behavioral requirements</a:t>
            </a:r>
          </a:p>
          <a:p>
            <a:r>
              <a:rPr lang="en-US" dirty="0"/>
              <a:t>Performance requirements</a:t>
            </a:r>
          </a:p>
          <a:p>
            <a:r>
              <a:rPr lang="en-US" dirty="0"/>
              <a:t>Design requirements</a:t>
            </a:r>
          </a:p>
          <a:p>
            <a:r>
              <a:rPr lang="en-US" dirty="0"/>
              <a:t>Derived requirements</a:t>
            </a:r>
          </a:p>
          <a:p>
            <a:r>
              <a:rPr lang="en-US" dirty="0"/>
              <a:t>Allocated requirements</a:t>
            </a:r>
            <a:endParaRPr lang="en-US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69888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User Story</a:t>
            </a:r>
          </a:p>
        </p:txBody>
      </p:sp>
      <p:sp>
        <p:nvSpPr>
          <p:cNvPr id="4" name="Text Placeholder 5" descr="2D Slides">
            <a:extLst>
              <a:ext uri="{FF2B5EF4-FFF2-40B4-BE49-F238E27FC236}">
                <a16:creationId xmlns:a16="http://schemas.microsoft.com/office/drawing/2014/main" id="{5D483DB7-3925-4129-9AB3-FF75028415D3}"/>
              </a:ext>
            </a:extLst>
          </p:cNvPr>
          <p:cNvSpPr txBox="1">
            <a:spLocks/>
          </p:cNvSpPr>
          <p:nvPr/>
        </p:nvSpPr>
        <p:spPr>
          <a:xfrm>
            <a:off x="1382177" y="1452563"/>
            <a:ext cx="9564985" cy="439164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  <a:ea typeface="+mj-ea"/>
                <a:cs typeface="+mj-cs"/>
              </a:rPr>
              <a:t>User story definition</a:t>
            </a:r>
          </a:p>
          <a:p>
            <a:pPr marL="457200" lvl="1" indent="0">
              <a:buNone/>
            </a:pPr>
            <a:r>
              <a:rPr lang="en-US" sz="2000" dirty="0">
                <a:latin typeface="+mj-lt"/>
                <a:ea typeface="+mj-ea"/>
                <a:cs typeface="+mj-cs"/>
              </a:rPr>
              <a:t>As administrator of </a:t>
            </a:r>
            <a:r>
              <a:rPr lang="en-US" sz="2000" dirty="0" err="1">
                <a:latin typeface="+mj-lt"/>
                <a:ea typeface="+mj-ea"/>
                <a:cs typeface="+mj-cs"/>
              </a:rPr>
              <a:t>miYe</a:t>
            </a:r>
            <a:r>
              <a:rPr lang="en-US" sz="2000" dirty="0">
                <a:latin typeface="+mj-lt"/>
                <a:ea typeface="+mj-ea"/>
                <a:cs typeface="+mj-cs"/>
              </a:rPr>
              <a:t>, who can make a reservation for any qualified customer on services </a:t>
            </a:r>
            <a:r>
              <a:rPr lang="en-US" sz="2000" dirty="0" err="1">
                <a:latin typeface="+mj-lt"/>
                <a:ea typeface="+mj-ea"/>
                <a:cs typeface="+mj-cs"/>
              </a:rPr>
              <a:t>miYe</a:t>
            </a:r>
            <a:r>
              <a:rPr lang="en-US" sz="2000" dirty="0">
                <a:latin typeface="+mj-lt"/>
                <a:ea typeface="+mj-ea"/>
                <a:cs typeface="+mj-cs"/>
              </a:rPr>
              <a:t> can provide</a:t>
            </a:r>
            <a:r>
              <a:rPr lang="en-US" sz="1400" dirty="0">
                <a:latin typeface="+mj-lt"/>
                <a:ea typeface="+mj-ea"/>
                <a:cs typeface="+mj-cs"/>
              </a:rPr>
              <a:t>.</a:t>
            </a:r>
          </a:p>
          <a:p>
            <a:r>
              <a:rPr lang="en-US" dirty="0">
                <a:latin typeface="+mj-lt"/>
                <a:ea typeface="+mj-ea"/>
                <a:cs typeface="+mj-cs"/>
              </a:rPr>
              <a:t>Acceptance</a:t>
            </a:r>
          </a:p>
          <a:p>
            <a:pPr marL="457200" lvl="1" indent="0">
              <a:buNone/>
            </a:pPr>
            <a:r>
              <a:rPr lang="en-US" dirty="0"/>
              <a:t>Administrator can login system</a:t>
            </a:r>
          </a:p>
          <a:p>
            <a:pPr marL="457200" lvl="1" indent="0">
              <a:buNone/>
            </a:pPr>
            <a:r>
              <a:rPr lang="en-US" dirty="0"/>
              <a:t>Administrator can select any registered customer</a:t>
            </a:r>
          </a:p>
          <a:p>
            <a:pPr marL="457200" lvl="1" indent="0">
              <a:buNone/>
            </a:pPr>
            <a:r>
              <a:rPr lang="en-US" dirty="0"/>
              <a:t>Administrator can select service provided</a:t>
            </a:r>
          </a:p>
          <a:p>
            <a:pPr marL="457200" lvl="1" indent="0">
              <a:buNone/>
            </a:pPr>
            <a:r>
              <a:rPr lang="en-US" dirty="0"/>
              <a:t>Administrator can create a reservation based on customer’s input, also administrator can cancel and update a reservation that is still valid</a:t>
            </a: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  <a:p>
            <a:endParaRPr lang="en-US" sz="18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65448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User stories drive the P&amp;M method</a:t>
            </a:r>
            <a:endParaRPr lang="en-US" dirty="0"/>
          </a:p>
        </p:txBody>
      </p:sp>
      <p:sp>
        <p:nvSpPr>
          <p:cNvPr id="4" name="Text Placeholder 5" descr="2D Slides">
            <a:extLst>
              <a:ext uri="{FF2B5EF4-FFF2-40B4-BE49-F238E27FC236}">
                <a16:creationId xmlns:a16="http://schemas.microsoft.com/office/drawing/2014/main" id="{5D483DB7-3925-4129-9AB3-FF75028415D3}"/>
              </a:ext>
            </a:extLst>
          </p:cNvPr>
          <p:cNvSpPr txBox="1">
            <a:spLocks/>
          </p:cNvSpPr>
          <p:nvPr/>
        </p:nvSpPr>
        <p:spPr>
          <a:xfrm>
            <a:off x="1382177" y="1452563"/>
            <a:ext cx="9564985" cy="152137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+mj-lt"/>
                <a:ea typeface="+mj-ea"/>
                <a:cs typeface="+mj-cs"/>
              </a:rPr>
              <a:t>User stories defines deliverable</a:t>
            </a:r>
          </a:p>
          <a:p>
            <a:r>
              <a:rPr lang="en-US" sz="1800" dirty="0">
                <a:latin typeface="+mj-lt"/>
                <a:ea typeface="+mj-ea"/>
                <a:cs typeface="+mj-cs"/>
              </a:rPr>
              <a:t>User stories decides budget/time estimation</a:t>
            </a:r>
          </a:p>
          <a:p>
            <a:r>
              <a:rPr lang="en-US" sz="1800" dirty="0">
                <a:latin typeface="+mj-lt"/>
                <a:ea typeface="+mj-ea"/>
                <a:cs typeface="+mj-cs"/>
              </a:rPr>
              <a:t>User </a:t>
            </a:r>
            <a:r>
              <a:rPr lang="en-US" sz="1800" dirty="0"/>
              <a:t>stories saves time on coding because it delivered clear tasks to developer</a:t>
            </a:r>
            <a:endParaRPr lang="en-US" sz="1800" dirty="0">
              <a:latin typeface="+mj-lt"/>
              <a:ea typeface="+mj-ea"/>
              <a:cs typeface="+mj-cs"/>
            </a:endParaRPr>
          </a:p>
          <a:p>
            <a:r>
              <a:rPr lang="en-US" sz="1800" dirty="0"/>
              <a:t>User stories also decides UI design</a:t>
            </a:r>
            <a:endParaRPr lang="en-US" sz="1800" dirty="0">
              <a:latin typeface="+mj-lt"/>
            </a:endParaRPr>
          </a:p>
          <a:p>
            <a:endParaRPr lang="en-US" sz="18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3251203"/>
      </p:ext>
    </p:extLst>
  </p:cSld>
  <p:clrMapOvr>
    <a:masterClrMapping/>
  </p:clrMapOvr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ing your presentations to life with 3DTF16411177 (3).potx" id="{9E27ADA6-EA10-4822-B3C1-6E8D86D7E392}" vid="{8B3BFCA4-8458-4DFE-B504-FC98F0D59E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Bring your presentations to life with 3D</Template>
  <TotalTime>0</TotalTime>
  <Words>154</Words>
  <Application>Microsoft Macintosh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Segoe UI</vt:lpstr>
      <vt:lpstr>Segoe UI Light</vt:lpstr>
      <vt:lpstr>Arial</vt:lpstr>
      <vt:lpstr>Calibri</vt:lpstr>
      <vt:lpstr>Get Started with 3D</vt:lpstr>
      <vt:lpstr>Gathering requirements</vt:lpstr>
      <vt:lpstr>Why Do Functional Requirements Matter So Much</vt:lpstr>
      <vt:lpstr>What Other Kinds of Requirements Are Possible</vt:lpstr>
      <vt:lpstr>Example – User Story</vt:lpstr>
      <vt:lpstr>User stories drive the P&amp;M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2019-02-19T22:53:57Z</dcterms:created>
  <dcterms:modified xsi:type="dcterms:W3CDTF">2019-02-22T02:47:23Z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dduffy@microsoft.com</vt:lpwstr>
  </property>
  <property fmtid="{D5CDD505-2E9C-101B-9397-08002B2CF9AE}" pid="5" name="MSIP_Label_f42aa342-8706-4288-bd11-ebb85995028c_SetDate">
    <vt:lpwstr>2019-01-09T22:41:38.8954231Z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