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0" r:id="rId7"/>
    <p:sldId id="283" r:id="rId8"/>
    <p:sldId id="272" r:id="rId9"/>
    <p:sldId id="273" r:id="rId10"/>
    <p:sldId id="267" r:id="rId11"/>
    <p:sldId id="270" r:id="rId12"/>
    <p:sldId id="269" r:id="rId13"/>
    <p:sldId id="268" r:id="rId14"/>
    <p:sldId id="271" r:id="rId15"/>
    <p:sldId id="280" r:id="rId16"/>
    <p:sldId id="274" r:id="rId17"/>
    <p:sldId id="285" r:id="rId18"/>
    <p:sldId id="282" r:id="rId19"/>
    <p:sldId id="275" r:id="rId20"/>
    <p:sldId id="276" r:id="rId21"/>
    <p:sldId id="277" r:id="rId22"/>
    <p:sldId id="278" r:id="rId23"/>
    <p:sldId id="279" r:id="rId24"/>
    <p:sldId id="284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687"/>
  </p:normalViewPr>
  <p:slideViewPr>
    <p:cSldViewPr snapToGrid="0" snapToObjects="1">
      <p:cViewPr varScale="1">
        <p:scale>
          <a:sx n="35" d="100"/>
          <a:sy n="35" d="100"/>
        </p:scale>
        <p:origin x="20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54B46-14EF-F844-9A5D-6DF35DDE566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2787E-5CE9-254D-8525-86627277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6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9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7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0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22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Billy Introduce, David pitch in as he sees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0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6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2787E-5CE9-254D-8525-866272776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B9E2-3DEA-C443-8677-01B08F20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F010-EAE3-554A-B19E-599899665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C6A0-0364-DA49-9634-D78A6CA9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8235-78D4-7942-98BB-0D3E998A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6ABE-C766-C24A-9E95-014F960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E81-77F1-164D-B013-AB11815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B9D64-149C-1E47-A8C2-305FC269D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9DA5-0082-754B-9558-8BAD1F87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1A0E-FE3A-A54F-8151-AB0E34CD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F072-DE9B-114A-95C7-624E0429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BE07A-52B6-BF4F-B9B1-873ABB882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5B07C-8010-C24A-9577-B12AA62C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3D24-FD18-934B-9C88-A5DA5BE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916F-2009-FA42-9D97-4ED7BA1F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52AB-AD97-3A41-8CC8-D93F988D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7532-FEAE-0542-86F5-DA2DA076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A24B-67D2-1B41-BD22-062EC23A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F602-1CD9-D540-BC45-8A44D1D8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1ED4-2BBD-C442-B3CC-5A990A5C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BF72-A818-E740-B8ED-1F67A019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6C4F-2BEF-BD45-A239-BFEC413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790F8-0574-BB43-8CFD-ADB798D9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A5D9-D81E-774D-96C5-F90AD952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F510-051B-D548-9209-42E8AE45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E389-71A4-BC47-BF6D-9D3826CF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DF41-8AFC-B042-BFC9-202C6042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0313-95A9-2844-9B04-D303087A2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A1A2-4E6C-EB4D-9011-A263231C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8A512-3AFD-8C42-98E0-48BF687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59831-95E0-8D4B-BB48-9F2B24C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2B5D6-33D1-0141-A725-F8FC45F8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C84F-190F-F64E-B3EA-EFF750FA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901E4-B6EB-7749-819B-30DA6133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D532B-75A8-9040-B9B3-C77FECDF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9DECE-8F4F-A14A-B967-09A19C349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A8B5B-2958-5C44-AB07-3EDB0242F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E0E55-5B7B-3641-B46A-6B916656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09E83-D0AD-6D44-ABCD-AE577554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F950B-38B0-0047-ADC2-FC3EAE93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5979-D431-D44D-BE63-B311A3D2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83273-F58F-D94E-8126-78A79E44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177DE-43AA-2940-B9E4-5ADB89C2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417A5-A094-DB4B-88C4-722DE56C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0F4CF-C429-B44E-961E-3D292BF3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66A41-E8FF-834F-8232-DA7E5E6E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9285-2431-494F-B3D2-FC8AE7AC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6DB3-726D-8049-9C7F-0BF8A5C8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749-183B-5041-A3FB-08BD7C1D9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A653F-335E-9747-BA8E-6EC08D25A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CC7A-43DB-C941-B5F5-A0D2B923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C1471-D12D-0047-A777-41F8417E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5F250-47A7-934A-AE11-36877553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3091-397A-9643-BEA8-32DEB035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9DEC-AB2D-DE4A-A6A5-77C75C0A3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36438-064B-ED43-AF74-12D87A0A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0D3A9-8338-224F-AF1B-466F2499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124CE-B198-6F4A-A61E-D48B8FAD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A7C8-1858-DD42-992C-FE97B385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84907-6D17-1A4C-A6E1-BED4ED72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280B-50FD-6144-909C-7FBECA13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8ADA-A2E4-BC46-B830-9E3AD8FDC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2D9A-853C-5E4F-8D4C-3E3FA06D29F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80662-A18F-0141-9EFD-E3D0CD838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0C8D-F4D3-3D40-9748-A534570EA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4165-16D5-E246-8B83-51ECE6A9A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3E07-F44C-7F49-A2A5-7D5F0B22B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Average NBA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1AF6C-FC09-1143-8E7D-DA1D0DB25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David </a:t>
            </a:r>
            <a:r>
              <a:rPr lang="en-US" dirty="0" err="1"/>
              <a:t>Roycroft</a:t>
            </a:r>
            <a:r>
              <a:rPr lang="en-US" dirty="0"/>
              <a:t> and Billy Fryer</a:t>
            </a:r>
          </a:p>
        </p:txBody>
      </p:sp>
    </p:spTree>
    <p:extLst>
      <p:ext uri="{BB962C8B-B14F-4D97-AF65-F5344CB8AC3E}">
        <p14:creationId xmlns:p14="http://schemas.microsoft.com/office/powerpoint/2010/main" val="1445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4153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Point Guard: Ryan Arcidiacono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720366" y="2477006"/>
            <a:ext cx="4474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4.50</a:t>
            </a:r>
          </a:p>
          <a:p>
            <a:pPr algn="ctr"/>
            <a:r>
              <a:rPr lang="en-US" sz="4800" dirty="0"/>
              <a:t>RPG: 1.90</a:t>
            </a:r>
          </a:p>
          <a:p>
            <a:pPr algn="ctr"/>
            <a:r>
              <a:rPr lang="en-US" sz="4800" dirty="0"/>
              <a:t>APG: 1.66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42.03829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EBF46-F27F-684F-B5DD-ED8EDC0B9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26" r="17628"/>
          <a:stretch/>
        </p:blipFill>
        <p:spPr>
          <a:xfrm>
            <a:off x="5687108" y="1899292"/>
            <a:ext cx="6291532" cy="45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57510" y="258792"/>
            <a:ext cx="12134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Shooting Guard: De'Andre Bembry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922452" y="2499866"/>
            <a:ext cx="4474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5.79</a:t>
            </a:r>
          </a:p>
          <a:p>
            <a:pPr algn="ctr"/>
            <a:r>
              <a:rPr lang="en-US" sz="4800" dirty="0"/>
              <a:t>RPG: 3.53</a:t>
            </a:r>
          </a:p>
          <a:p>
            <a:pPr algn="ctr"/>
            <a:r>
              <a:rPr lang="en-US" sz="4800" dirty="0"/>
              <a:t>APG: 1.88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22.59081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4F74A-6438-A142-8C68-31E5DCF7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60" y="1782135"/>
            <a:ext cx="5704935" cy="44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58792"/>
            <a:ext cx="12190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Small Forward: Cody Martin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1369611" y="2339846"/>
            <a:ext cx="4474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4.96</a:t>
            </a:r>
          </a:p>
          <a:p>
            <a:pPr algn="ctr"/>
            <a:r>
              <a:rPr lang="en-US" sz="4800" dirty="0"/>
              <a:t>RPG: 3.29</a:t>
            </a:r>
          </a:p>
          <a:p>
            <a:pPr algn="ctr"/>
            <a:r>
              <a:rPr lang="en-US" sz="4800" dirty="0"/>
              <a:t>APG: 1.98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16.11058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AB448-CF5B-E54B-9A0B-8527A7ACD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98" r="14736"/>
          <a:stretch/>
        </p:blipFill>
        <p:spPr>
          <a:xfrm>
            <a:off x="6932527" y="1508760"/>
            <a:ext cx="4137943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7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B69740-D089-0447-A5FA-11A28B862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5" r="28874"/>
          <a:stretch/>
        </p:blipFill>
        <p:spPr>
          <a:xfrm>
            <a:off x="7839796" y="1520190"/>
            <a:ext cx="2583482" cy="4686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41539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Power Forward: Michael Porter Jr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1164566" y="2339846"/>
            <a:ext cx="4474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9.31</a:t>
            </a:r>
          </a:p>
          <a:p>
            <a:pPr algn="ctr"/>
            <a:r>
              <a:rPr lang="en-US" sz="4800" dirty="0"/>
              <a:t>RPG: 4.71</a:t>
            </a:r>
          </a:p>
          <a:p>
            <a:pPr algn="ctr"/>
            <a:r>
              <a:rPr lang="en-US" sz="4800" dirty="0"/>
              <a:t>APG: 0.84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35.38824</a:t>
            </a:r>
          </a:p>
        </p:txBody>
      </p:sp>
    </p:spTree>
    <p:extLst>
      <p:ext uri="{BB962C8B-B14F-4D97-AF65-F5344CB8AC3E}">
        <p14:creationId xmlns:p14="http://schemas.microsoft.com/office/powerpoint/2010/main" val="230853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5879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Center: Khem Birch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297180" y="2680589"/>
            <a:ext cx="4474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4.42</a:t>
            </a:r>
          </a:p>
          <a:p>
            <a:pPr algn="ctr"/>
            <a:r>
              <a:rPr lang="en-US" sz="4800" dirty="0"/>
              <a:t>RPG: 4.58</a:t>
            </a:r>
          </a:p>
          <a:p>
            <a:pPr algn="ctr"/>
            <a:r>
              <a:rPr lang="en-US" sz="4800" dirty="0"/>
              <a:t>APG: 1.04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48.78179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E7575-115D-B54A-9096-91A336C6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2230503"/>
            <a:ext cx="704850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7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BEC08C3-E4C3-1A4C-8F02-D5612543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28600"/>
            <a:ext cx="6400800" cy="6400800"/>
          </a:xfrm>
          <a:prstGeom prst="rect">
            <a:avLst/>
          </a:prstGeom>
        </p:spPr>
      </p:pic>
      <p:pic>
        <p:nvPicPr>
          <p:cNvPr id="3074" name="Picture 2" descr="LeBron, Draymond reroute history on critical play - Sports Illustrated">
            <a:extLst>
              <a:ext uri="{FF2B5EF4-FFF2-40B4-BE49-F238E27FC236}">
                <a16:creationId xmlns:a16="http://schemas.microsoft.com/office/drawing/2014/main" id="{A883EFA9-000D-5042-B7C1-1E7DB6FE0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4" r="18826"/>
          <a:stretch/>
        </p:blipFill>
        <p:spPr bwMode="auto">
          <a:xfrm>
            <a:off x="6659879" y="0"/>
            <a:ext cx="55321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5D63-01EF-1045-A0B5-DF7FDA3A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en-US" dirty="0"/>
              <a:t>What if we did the opposite, the “Least Average” Team?</a:t>
            </a:r>
          </a:p>
        </p:txBody>
      </p:sp>
    </p:spTree>
    <p:extLst>
      <p:ext uri="{BB962C8B-B14F-4D97-AF65-F5344CB8AC3E}">
        <p14:creationId xmlns:p14="http://schemas.microsoft.com/office/powerpoint/2010/main" val="12171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23506EF-CF38-744D-BE74-E997E5EF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5639A72-7AE3-4844-9332-20684E819161}"/>
              </a:ext>
            </a:extLst>
          </p:cNvPr>
          <p:cNvSpPr/>
          <p:nvPr/>
        </p:nvSpPr>
        <p:spPr>
          <a:xfrm>
            <a:off x="1286540" y="531628"/>
            <a:ext cx="3359888" cy="289737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AA84D46-1C75-F848-AB3C-409EDF45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6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4153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Point Guard: Damian Lillard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1232324" y="2396976"/>
            <a:ext cx="4474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29.97</a:t>
            </a:r>
          </a:p>
          <a:p>
            <a:pPr algn="ctr"/>
            <a:r>
              <a:rPr lang="en-US" sz="4800" dirty="0"/>
              <a:t>RPG: 4.30</a:t>
            </a:r>
          </a:p>
          <a:p>
            <a:pPr algn="ctr"/>
            <a:r>
              <a:rPr lang="en-US" sz="4800" dirty="0"/>
              <a:t>APG: 8.03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1750.534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5B88D4-EF3F-3B4C-ABC6-59DD63D3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54" y="1656060"/>
            <a:ext cx="4528820" cy="45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6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1866447-4E5B-CA48-BF66-E8439FBE2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81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5879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Shooting Guard: CJ McCollum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1302790" y="2777924"/>
            <a:ext cx="4474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22.23</a:t>
            </a:r>
          </a:p>
          <a:p>
            <a:pPr algn="ctr"/>
            <a:r>
              <a:rPr lang="en-US" sz="4800" dirty="0"/>
              <a:t>RPG: 4.24</a:t>
            </a:r>
          </a:p>
          <a:p>
            <a:pPr algn="ctr"/>
            <a:r>
              <a:rPr lang="en-US" sz="4800" dirty="0"/>
              <a:t>APG: 4.43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1815.458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EA4499-A199-8444-9215-5E385E9C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866" y="1671249"/>
            <a:ext cx="4715613" cy="47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5879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Small Forward: </a:t>
            </a:r>
            <a:r>
              <a:rPr lang="en-US" sz="6600" dirty="0" err="1"/>
              <a:t>Demar</a:t>
            </a:r>
            <a:r>
              <a:rPr lang="en-US" sz="6600" dirty="0"/>
              <a:t> DeRozan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445993" y="2633849"/>
            <a:ext cx="5650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22.12</a:t>
            </a:r>
          </a:p>
          <a:p>
            <a:pPr algn="ctr"/>
            <a:r>
              <a:rPr lang="en-US" sz="4800" dirty="0"/>
              <a:t>RPG: 5.51</a:t>
            </a:r>
          </a:p>
          <a:p>
            <a:pPr algn="ctr"/>
            <a:r>
              <a:rPr lang="en-US" sz="4800" dirty="0"/>
              <a:t>APG: 5.59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1577.813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5E2F4-EE45-CD48-A436-FA0E77F1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824" y="2382450"/>
            <a:ext cx="5344183" cy="35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92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41539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Power Forward: Tobias Harris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502416" y="2325120"/>
            <a:ext cx="5593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19.60</a:t>
            </a:r>
          </a:p>
          <a:p>
            <a:pPr algn="ctr"/>
            <a:r>
              <a:rPr lang="en-US" sz="4800" dirty="0"/>
              <a:t>RPG: 6.88</a:t>
            </a:r>
          </a:p>
          <a:p>
            <a:pPr algn="ctr"/>
            <a:r>
              <a:rPr lang="en-US" sz="4800" dirty="0"/>
              <a:t>APG: 3.15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1725.210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2A746-FC89-7A46-B6BD-36FC0D91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3" y="1909653"/>
            <a:ext cx="5838190" cy="38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5879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Center: Nikola Jokic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365761" y="2382450"/>
            <a:ext cx="4777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19.95</a:t>
            </a:r>
          </a:p>
          <a:p>
            <a:pPr algn="ctr"/>
            <a:r>
              <a:rPr lang="en-US" sz="4800" dirty="0"/>
              <a:t>RPG: 9.74</a:t>
            </a:r>
          </a:p>
          <a:p>
            <a:pPr algn="ctr"/>
            <a:r>
              <a:rPr lang="en-US" sz="4800" dirty="0"/>
              <a:t>APG: 7.01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1605.292</a:t>
            </a:r>
          </a:p>
        </p:txBody>
      </p:sp>
      <p:pic>
        <p:nvPicPr>
          <p:cNvPr id="5122" name="Picture 2" descr="Denver Nuggets: Nikola Jokic has taken another step forward">
            <a:extLst>
              <a:ext uri="{FF2B5EF4-FFF2-40B4-BE49-F238E27FC236}">
                <a16:creationId xmlns:a16="http://schemas.microsoft.com/office/drawing/2014/main" id="{AE8EF495-D6CB-DE45-8F08-8F198584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28" y="1757104"/>
            <a:ext cx="6082411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1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14520C5-9799-964E-BA5F-571E200A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" y="0"/>
            <a:ext cx="7218680" cy="6858000"/>
          </a:xfrm>
          <a:prstGeom prst="rect">
            <a:avLst/>
          </a:prstGeom>
        </p:spPr>
      </p:pic>
      <p:pic>
        <p:nvPicPr>
          <p:cNvPr id="4102" name="Picture 6" descr="On This Day: Kawhi Leonard, Toronto Raptors win NBA Finals - Sports  Illustrated LA Clippers News, Analysis and More">
            <a:extLst>
              <a:ext uri="{FF2B5EF4-FFF2-40B4-BE49-F238E27FC236}">
                <a16:creationId xmlns:a16="http://schemas.microsoft.com/office/drawing/2014/main" id="{2A0225A8-A732-6E42-B5A7-68E087F8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60" y="0"/>
            <a:ext cx="49682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6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E0B7-3FD1-1F48-B3FC-C94BDA5B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6C934-1F1A-C34C-A796-69DF415E67D9}"/>
              </a:ext>
            </a:extLst>
          </p:cNvPr>
          <p:cNvSpPr txBox="1"/>
          <p:nvPr/>
        </p:nvSpPr>
        <p:spPr>
          <a:xfrm>
            <a:off x="889686" y="2014151"/>
            <a:ext cx="10490887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Although the 2019-20 season did not include some star players such as Stephen Curry and Kevin Durant, the Non-Average team was comprised of “less” famous players who play in smaller markets, thereby giving credence to the idea that there is still some balance across teams in the NBA. </a:t>
            </a:r>
          </a:p>
        </p:txBody>
      </p:sp>
    </p:spTree>
    <p:extLst>
      <p:ext uri="{BB962C8B-B14F-4D97-AF65-F5344CB8AC3E}">
        <p14:creationId xmlns:p14="http://schemas.microsoft.com/office/powerpoint/2010/main" val="80793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EB7-FA1A-2148-8D2C-166B6B68A7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/>
              <a:t>What if instead we made a team of the most statistically average players in the league?</a:t>
            </a:r>
          </a:p>
        </p:txBody>
      </p:sp>
    </p:spTree>
    <p:extLst>
      <p:ext uri="{BB962C8B-B14F-4D97-AF65-F5344CB8AC3E}">
        <p14:creationId xmlns:p14="http://schemas.microsoft.com/office/powerpoint/2010/main" val="5670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937D-5B2B-E14C-8C99-BC3D1297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Eligible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2BD6-075C-8F4D-97C2-6B44BD47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We had to make a games and minutes played restriction</a:t>
            </a:r>
          </a:p>
          <a:p>
            <a:pPr>
              <a:lnSpc>
                <a:spcPct val="200000"/>
              </a:lnSpc>
            </a:pPr>
            <a:r>
              <a:rPr lang="en-US" dirty="0"/>
              <a:t>More than 19 Games Played (~25% of NBA Games in a Normal Year)</a:t>
            </a:r>
          </a:p>
          <a:p>
            <a:pPr>
              <a:lnSpc>
                <a:spcPct val="200000"/>
              </a:lnSpc>
            </a:pPr>
            <a:r>
              <a:rPr lang="en-US" dirty="0"/>
              <a:t>More than 240 Minutes Played (1 Quarter Played Per Game)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4442-4163-1648-933E-1EE4325F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SScD</a:t>
            </a:r>
            <a:r>
              <a:rPr lang="en-US" dirty="0"/>
              <a:t>: Sum of Scaled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EFAE-53A4-4D41-B841-9253800C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16"/>
            <a:ext cx="10515600" cy="48190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“Differences”</a:t>
            </a:r>
          </a:p>
          <a:p>
            <a:pPr lvl="1"/>
            <a:r>
              <a:rPr lang="en-US" dirty="0"/>
              <a:t>Took each player’s per game stats –  median of all players</a:t>
            </a:r>
          </a:p>
          <a:p>
            <a:pPr lvl="1"/>
            <a:r>
              <a:rPr lang="en-US" dirty="0"/>
              <a:t>Took the Absolute Value to get how far from ”Average” they are</a:t>
            </a:r>
          </a:p>
          <a:p>
            <a:pPr lvl="2"/>
            <a:r>
              <a:rPr lang="en-US" dirty="0"/>
              <a:t>This is because we wanted the closest player to average, regardless of whether the player was above or below the real average</a:t>
            </a:r>
          </a:p>
          <a:p>
            <a:endParaRPr lang="en-US" dirty="0"/>
          </a:p>
          <a:p>
            <a:r>
              <a:rPr lang="en-US" dirty="0"/>
              <a:t>“Scaled”</a:t>
            </a:r>
          </a:p>
          <a:p>
            <a:pPr lvl="1"/>
            <a:r>
              <a:rPr lang="en-US" dirty="0"/>
              <a:t>Difference – min / range </a:t>
            </a:r>
          </a:p>
          <a:p>
            <a:pPr lvl="1"/>
            <a:r>
              <a:rPr lang="en-US" dirty="0"/>
              <a:t>We did this for every player and every statistic in the data set</a:t>
            </a:r>
          </a:p>
          <a:p>
            <a:pPr lvl="1"/>
            <a:r>
              <a:rPr lang="en-US" dirty="0"/>
              <a:t>This makes all statistics weigh of equal importance</a:t>
            </a:r>
          </a:p>
          <a:p>
            <a:pPr lvl="1"/>
            <a:r>
              <a:rPr lang="en-US" dirty="0"/>
              <a:t>The sum of these is each player’s </a:t>
            </a:r>
            <a:r>
              <a:rPr lang="en-US" dirty="0" err="1"/>
              <a:t>SScD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267C-C010-1E4E-BDAC-C119ECBF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SScD</a:t>
            </a:r>
            <a:r>
              <a:rPr lang="en-US" dirty="0"/>
              <a:t>: Sum of Scaled Differences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C56-5AB9-0A49-8944-4B6EE5A5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Then we broke players up by position</a:t>
            </a:r>
          </a:p>
          <a:p>
            <a:pPr>
              <a:lnSpc>
                <a:spcPct val="200000"/>
              </a:lnSpc>
            </a:pPr>
            <a:r>
              <a:rPr lang="en-US" dirty="0"/>
              <a:t>Ranked players from “Most Average” to “Least Average” by position</a:t>
            </a:r>
          </a:p>
        </p:txBody>
      </p:sp>
    </p:spTree>
    <p:extLst>
      <p:ext uri="{BB962C8B-B14F-4D97-AF65-F5344CB8AC3E}">
        <p14:creationId xmlns:p14="http://schemas.microsoft.com/office/powerpoint/2010/main" val="316402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23506EF-CF38-744D-BE74-E997E5EF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1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8E667-1E55-AB48-94E0-49E97027C862}"/>
              </a:ext>
            </a:extLst>
          </p:cNvPr>
          <p:cNvSpPr txBox="1"/>
          <p:nvPr/>
        </p:nvSpPr>
        <p:spPr>
          <a:xfrm>
            <a:off x="0" y="24153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“Average” Player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F220-7131-8F42-AE45-C2EE255A8C5E}"/>
              </a:ext>
            </a:extLst>
          </p:cNvPr>
          <p:cNvSpPr txBox="1"/>
          <p:nvPr/>
        </p:nvSpPr>
        <p:spPr>
          <a:xfrm>
            <a:off x="382395" y="2253490"/>
            <a:ext cx="4402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PPG: 8.94</a:t>
            </a:r>
          </a:p>
          <a:p>
            <a:pPr algn="ctr"/>
            <a:r>
              <a:rPr lang="en-US" sz="4800" dirty="0"/>
              <a:t>RPG: 3.75</a:t>
            </a:r>
          </a:p>
          <a:p>
            <a:pPr algn="ctr"/>
            <a:r>
              <a:rPr lang="en-US" sz="4800" dirty="0"/>
              <a:t>APG: 1.65</a:t>
            </a:r>
          </a:p>
          <a:p>
            <a:pPr algn="ctr"/>
            <a:r>
              <a:rPr lang="en-US" sz="4800" dirty="0" err="1"/>
              <a:t>SScD</a:t>
            </a:r>
            <a:r>
              <a:rPr lang="en-US" sz="4800" dirty="0"/>
              <a:t>: 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DEEF04-1F59-B14F-8571-1C78B780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910" y="1863647"/>
            <a:ext cx="6833347" cy="38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3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553168F4-F83E-4340-BC11-53A0D64D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94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3D56143-29DC-8A43-AB34-CA6793FA934B}"/>
              </a:ext>
            </a:extLst>
          </p:cNvPr>
          <p:cNvGrpSpPr/>
          <p:nvPr/>
        </p:nvGrpSpPr>
        <p:grpSpPr>
          <a:xfrm>
            <a:off x="5377543" y="3274421"/>
            <a:ext cx="3505200" cy="2172790"/>
            <a:chOff x="5377543" y="3274421"/>
            <a:chExt cx="3505200" cy="217279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ACB365B-602A-7646-B2EE-1E8CB15880C9}"/>
                </a:ext>
              </a:extLst>
            </p:cNvPr>
            <p:cNvSpPr/>
            <p:nvPr/>
          </p:nvSpPr>
          <p:spPr>
            <a:xfrm>
              <a:off x="5969726" y="5042263"/>
              <a:ext cx="953588" cy="404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C818C1-D2FD-554A-8B68-2593AC30C985}"/>
                </a:ext>
              </a:extLst>
            </p:cNvPr>
            <p:cNvSpPr/>
            <p:nvPr/>
          </p:nvSpPr>
          <p:spPr>
            <a:xfrm>
              <a:off x="5377543" y="4702630"/>
              <a:ext cx="1127760" cy="404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602E7D-39AC-0F4B-8235-5ABA00299A82}"/>
                </a:ext>
              </a:extLst>
            </p:cNvPr>
            <p:cNvSpPr/>
            <p:nvPr/>
          </p:nvSpPr>
          <p:spPr>
            <a:xfrm>
              <a:off x="7258593" y="4005943"/>
              <a:ext cx="1166949" cy="404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4CB1AF-661E-5147-B152-DDB680D81AFF}"/>
                </a:ext>
              </a:extLst>
            </p:cNvPr>
            <p:cNvSpPr/>
            <p:nvPr/>
          </p:nvSpPr>
          <p:spPr>
            <a:xfrm>
              <a:off x="7715794" y="3609703"/>
              <a:ext cx="1166949" cy="404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630215-EB25-1E45-B1AA-6E23C470D94C}"/>
                </a:ext>
              </a:extLst>
            </p:cNvPr>
            <p:cNvSpPr/>
            <p:nvPr/>
          </p:nvSpPr>
          <p:spPr>
            <a:xfrm>
              <a:off x="5913118" y="3274421"/>
              <a:ext cx="953588" cy="4049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70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488</Words>
  <Application>Microsoft Macintosh PowerPoint</Application>
  <PresentationFormat>Widescreen</PresentationFormat>
  <Paragraphs>114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All Average NBA Team</vt:lpstr>
      <vt:lpstr>PowerPoint Presentation</vt:lpstr>
      <vt:lpstr>What if instead we made a team of the most statistically average players in the league?</vt:lpstr>
      <vt:lpstr>Eligible Players</vt:lpstr>
      <vt:lpstr>SScD: Sum of Scaled Differences</vt:lpstr>
      <vt:lpstr>SScD: Sum of Scaled Differences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we did the opposite, the “Least Average” Team?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Average NBA Team</dc:title>
  <dc:creator>Billy Fryer</dc:creator>
  <cp:lastModifiedBy>Billy Fryer</cp:lastModifiedBy>
  <cp:revision>27</cp:revision>
  <dcterms:created xsi:type="dcterms:W3CDTF">2021-04-24T17:33:43Z</dcterms:created>
  <dcterms:modified xsi:type="dcterms:W3CDTF">2021-04-26T23:18:43Z</dcterms:modified>
</cp:coreProperties>
</file>