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790E-5AF4-B14B-EBD5-B4F0F624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BA276-5CE4-4AA0-0C4B-F9DD588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90B2-A167-7DCD-9779-32F933D2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5D9D7-1C22-00D1-AB79-C279271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19CA-4755-EBD1-916D-769E3889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6EE5-BDCE-12EC-4CF5-8E033D78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43AED-BEBF-E2D7-F02D-BFBBB0A4F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A02A-4CF4-1B6C-2C90-FA332AFF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5A5B-9990-3AF9-4E6B-169E6221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F47A-F16B-A06D-E15F-E0977BB0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93A67-C787-2A09-590F-B875A9D06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90289-B5EA-0BD0-85FA-44C0AFF7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C739-C8C3-3498-31E9-3D2C3563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E033-EEE1-1E9D-0957-806BACC7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99DC-DCC2-CE61-6D82-53CDB85E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545-80FA-6832-68DD-3858E907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3D84-3032-8FCA-E9A4-6ED7614D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F06A-DDA0-115D-E095-5AA0C697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E44C-811D-C6F1-FCAA-8D98B264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489FD-442A-D2A7-E84A-24D233D8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E5AF-7217-E3AC-F190-9EF50AF6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9D11D-7016-E726-1F0C-AC27841E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CE83-2E8E-3BD3-2EA5-AA0E8CF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D4A54-9521-83FE-DEB3-6FF69624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CC28-BDE6-25AA-D018-EC9CA969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D22C-A140-4F0B-55D0-C6B95E0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B30D-A289-8741-85FC-7908E6E2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726E3-A492-277F-4C1B-551371A7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B8441-111F-A78F-3A78-41864FE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8DB8-D69F-840F-EAB6-C82D6F58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F4582-B244-1222-B31B-D0C5EFA8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1EE7-E341-8F2D-93EE-9953B28F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6052-DEA3-DAE7-7700-BA6D4D6D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785F1-3FAA-45E1-BA17-BA32C2D1C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5BAD7-3A45-B4DF-ACB2-D0DC75D90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23A9-12A1-246D-7E2B-3920E139B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6F920-1706-7A90-A17A-574D1EBA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6C7AE-E258-94F1-0A70-F4FCDB89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84050-AFC7-D3B3-1CBC-32E37ACA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BD32-8CA9-8F69-82D4-2D536B1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330BA-214A-4AA2-FA2C-DC2C97D8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78000-C420-0020-BC4A-F8D0AA6C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EDE68-65F2-046C-1309-23CF4214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33587-C955-F103-22C9-C43F6FB5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D318D-CEFE-E0F1-3E38-EA60F896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ECB4-1949-4546-562D-90A484C3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3D94-5E0A-F5E1-AE82-9A9992F8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BC48-A0E7-172C-18F9-531085EB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25404-9A80-80A7-64B3-638BA113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3A31-A3B0-0144-2275-640164D8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4385-1146-82FA-28D5-556BC483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C19A-940E-A631-261A-15224653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C8D-D44E-0566-568E-9C4DE581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0C478-3EE7-5622-036D-B106140C7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40E6-A064-1AC9-ADAA-A998D3EBD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9B69-75AE-D2D9-A890-A0788477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CD0F-683A-E1FB-CF3E-2D8BB1EC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5F720-ED29-F9F2-E27D-D4DA004C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CA801-DA94-A5BE-95AA-436EEAC7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629F-08C7-3C08-9EBA-D45E0B95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C12B-FC4A-34D2-5CA1-310C0CC0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F8DE-375C-4E2B-B97E-13A2048CBBC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EE26-276C-281E-8853-0183A1BE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BCE9-6FA4-AC66-D24D-26F130677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15D-6656-455E-BE9C-B8129779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egioonlineaparicio.com/microsoft-excel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blueprint-house-architecture-998441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n/view-image.php?image=119657&amp;picture=austria-flag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ublicdomainpictures.net/view-image.php?image=228866&amp;picture=australia-flag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9.jpg"/><Relationship Id="rId10" Type="http://schemas.openxmlformats.org/officeDocument/2006/relationships/hyperlink" Target="https://www.geeksvgs.com/id/140337" TargetMode="External"/><Relationship Id="rId4" Type="http://schemas.openxmlformats.org/officeDocument/2006/relationships/hyperlink" Target="https://www.freepngimg.com/png/36861-key-image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6861-key-im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vgs.com/id/140337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28866&amp;picture=australia-fla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en/view-image.php?image=119657&amp;picture=austria-flag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CCC8-2CEE-4DEF-8D2E-45B9BAEF8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1093"/>
            <a:ext cx="11649307" cy="1280074"/>
          </a:xfrm>
        </p:spPr>
        <p:txBody>
          <a:bodyPr/>
          <a:lstStyle/>
          <a:p>
            <a:r>
              <a:rPr lang="en-US" dirty="0"/>
              <a:t>Data Structuring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83B5-FDB3-3B47-597C-8FEE817E6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0242"/>
            <a:ext cx="9144000" cy="1655762"/>
          </a:xfrm>
        </p:spPr>
        <p:txBody>
          <a:bodyPr/>
          <a:lstStyle/>
          <a:p>
            <a:r>
              <a:rPr lang="en-US" dirty="0"/>
              <a:t>By Billy Fryer</a:t>
            </a:r>
          </a:p>
          <a:p>
            <a:r>
              <a:rPr lang="en-US" dirty="0"/>
              <a:t>Part 2 of USOPC Data Analytics Fellow Project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A80478-0B9F-01C2-B454-5C9A95EE1CD2}"/>
              </a:ext>
            </a:extLst>
          </p:cNvPr>
          <p:cNvGrpSpPr/>
          <p:nvPr/>
        </p:nvGrpSpPr>
        <p:grpSpPr>
          <a:xfrm>
            <a:off x="388189" y="3736103"/>
            <a:ext cx="10347872" cy="2864108"/>
            <a:chOff x="388189" y="3727477"/>
            <a:chExt cx="10347872" cy="2864108"/>
          </a:xfrm>
        </p:grpSpPr>
        <p:pic>
          <p:nvPicPr>
            <p:cNvPr id="11" name="Picture 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B5A0FC6-4BFA-024F-85F0-28E6C282D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983368" y="5250498"/>
              <a:ext cx="1461227" cy="1341087"/>
            </a:xfrm>
            <a:prstGeom prst="rect">
              <a:avLst/>
            </a:prstGeom>
          </p:spPr>
        </p:pic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10F9D8DC-6AD6-A450-B7F2-16811744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650681" y="3888257"/>
              <a:ext cx="3085380" cy="1995855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3074" name="Picture 2" descr="Branding and Experience Customizations - RStudio Connect: Admin Guide">
              <a:extLst>
                <a:ext uri="{FF2B5EF4-FFF2-40B4-BE49-F238E27FC236}">
                  <a16:creationId xmlns:a16="http://schemas.microsoft.com/office/drawing/2014/main" id="{3AEAFB2B-3D81-F517-4AE7-D08EEFB1C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3368" y="3727477"/>
              <a:ext cx="1280074" cy="128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Tableau Logo, symbol, meaning, history, PNG, brand">
              <a:extLst>
                <a:ext uri="{FF2B5EF4-FFF2-40B4-BE49-F238E27FC236}">
                  <a16:creationId xmlns:a16="http://schemas.microsoft.com/office/drawing/2014/main" id="{83D92DFE-8B15-6C46-D8A9-F9981D8FE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610" y="4284549"/>
              <a:ext cx="2570672" cy="1446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983B304-9C2F-0DD1-0FAB-8F38163991DC}"/>
                </a:ext>
              </a:extLst>
            </p:cNvPr>
            <p:cNvSpPr/>
            <p:nvPr/>
          </p:nvSpPr>
          <p:spPr>
            <a:xfrm>
              <a:off x="388189" y="4546121"/>
              <a:ext cx="1940943" cy="1802921"/>
            </a:xfrm>
            <a:prstGeom prst="wedgeRoundRectCallout">
              <a:avLst>
                <a:gd name="adj1" fmla="val 121389"/>
                <a:gd name="adj2" fmla="val -3319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Looks like a plan to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1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58D-8AD0-A99A-F522-A0675F72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Whatever name we pick, it needs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367855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D4EF-3D44-CC22-8566-C312AC60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Naming in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885B-D17B-5CDE-7DBD-01D93DDD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598"/>
          </a:xfrm>
        </p:spPr>
        <p:txBody>
          <a:bodyPr/>
          <a:lstStyle/>
          <a:p>
            <a:r>
              <a:rPr lang="en-US" dirty="0"/>
              <a:t>There are naming rules that in coding too!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A1E2C-13C8-EE14-7E53-96FE6AE89119}"/>
              </a:ext>
            </a:extLst>
          </p:cNvPr>
          <p:cNvSpPr txBox="1"/>
          <p:nvPr/>
        </p:nvSpPr>
        <p:spPr>
          <a:xfrm>
            <a:off x="5345982" y="3337236"/>
            <a:ext cx="283905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camelCase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55E-2369-1A84-4DA4-FE112E745705}"/>
              </a:ext>
            </a:extLst>
          </p:cNvPr>
          <p:cNvSpPr txBox="1"/>
          <p:nvPr/>
        </p:nvSpPr>
        <p:spPr>
          <a:xfrm>
            <a:off x="8669070" y="3337237"/>
            <a:ext cx="29171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snake_case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3CF76-64D6-A08A-3122-D3A64D746CC1}"/>
              </a:ext>
            </a:extLst>
          </p:cNvPr>
          <p:cNvSpPr txBox="1"/>
          <p:nvPr/>
        </p:nvSpPr>
        <p:spPr>
          <a:xfrm>
            <a:off x="536755" y="3337236"/>
            <a:ext cx="423796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Column Names: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F29B3-FDFB-BA24-A5BA-B7860DC9C942}"/>
              </a:ext>
            </a:extLst>
          </p:cNvPr>
          <p:cNvSpPr txBox="1"/>
          <p:nvPr/>
        </p:nvSpPr>
        <p:spPr>
          <a:xfrm>
            <a:off x="5345982" y="4715206"/>
            <a:ext cx="28390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with_underscores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6D6E8-4E40-CF68-D0E5-11D029307AB2}"/>
              </a:ext>
            </a:extLst>
          </p:cNvPr>
          <p:cNvSpPr txBox="1"/>
          <p:nvPr/>
        </p:nvSpPr>
        <p:spPr>
          <a:xfrm>
            <a:off x="8669071" y="4716927"/>
            <a:ext cx="29171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with-hyphens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8D6F3-B61B-D97B-8B76-1EF514278D86}"/>
              </a:ext>
            </a:extLst>
          </p:cNvPr>
          <p:cNvSpPr txBox="1"/>
          <p:nvPr/>
        </p:nvSpPr>
        <p:spPr>
          <a:xfrm>
            <a:off x="536755" y="4593816"/>
            <a:ext cx="423796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File Names:</a:t>
            </a:r>
          </a:p>
        </p:txBody>
      </p:sp>
    </p:spTree>
    <p:extLst>
      <p:ext uri="{BB962C8B-B14F-4D97-AF65-F5344CB8AC3E}">
        <p14:creationId xmlns:p14="http://schemas.microsoft.com/office/powerpoint/2010/main" val="380442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D8C1-BF80-0D8D-84C1-F3ED926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4C55A-AB2E-872D-45C2-FBDF08786CC3}"/>
              </a:ext>
            </a:extLst>
          </p:cNvPr>
          <p:cNvGrpSpPr/>
          <p:nvPr/>
        </p:nvGrpSpPr>
        <p:grpSpPr>
          <a:xfrm>
            <a:off x="838200" y="1823814"/>
            <a:ext cx="2749356" cy="3210373"/>
            <a:chOff x="838200" y="2285911"/>
            <a:chExt cx="2749356" cy="32103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C5C858-0861-CC4C-3F0D-2A5C7C22D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5911"/>
              <a:ext cx="2749356" cy="182026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BFC0D1-23D3-F011-4BFB-1672F264B067}"/>
                </a:ext>
              </a:extLst>
            </p:cNvPr>
            <p:cNvSpPr txBox="1"/>
            <p:nvPr/>
          </p:nvSpPr>
          <p:spPr>
            <a:xfrm>
              <a:off x="838200" y="4295955"/>
              <a:ext cx="27493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Raw Data is Messy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E10435-C500-A67E-33FA-CC8439C1933E}"/>
              </a:ext>
            </a:extLst>
          </p:cNvPr>
          <p:cNvGrpSpPr/>
          <p:nvPr/>
        </p:nvGrpSpPr>
        <p:grpSpPr>
          <a:xfrm>
            <a:off x="3972037" y="2115158"/>
            <a:ext cx="3955765" cy="3759863"/>
            <a:chOff x="3972037" y="2115158"/>
            <a:chExt cx="3955765" cy="37598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2E28BE-9AB9-B28E-62FE-1E9609C5F8E2}"/>
                </a:ext>
              </a:extLst>
            </p:cNvPr>
            <p:cNvGrpSpPr/>
            <p:nvPr/>
          </p:nvGrpSpPr>
          <p:grpSpPr>
            <a:xfrm>
              <a:off x="3972037" y="2115158"/>
              <a:ext cx="3955765" cy="2627685"/>
              <a:chOff x="271347" y="2594517"/>
              <a:chExt cx="3955765" cy="2627685"/>
            </a:xfrm>
          </p:grpSpPr>
          <p:pic>
            <p:nvPicPr>
              <p:cNvPr id="7" name="Picture 6" descr="Clip Art of a Key">
                <a:extLst>
                  <a:ext uri="{FF2B5EF4-FFF2-40B4-BE49-F238E27FC236}">
                    <a16:creationId xmlns:a16="http://schemas.microsoft.com/office/drawing/2014/main" id="{B57D6CB2-9B6D-BF03-B242-DC14D7FF8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271347" y="2594517"/>
                <a:ext cx="3955765" cy="12609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13354E-6F39-652F-7B6A-7D46AA19DB89}"/>
                  </a:ext>
                </a:extLst>
              </p:cNvPr>
              <p:cNvSpPr txBox="1"/>
              <p:nvPr/>
            </p:nvSpPr>
            <p:spPr>
              <a:xfrm>
                <a:off x="505522" y="4021873"/>
                <a:ext cx="3721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Key </a:t>
                </a:r>
              </a:p>
              <a:p>
                <a:pPr algn="ctr"/>
                <a:r>
                  <a:rPr lang="en-US" sz="3600" dirty="0"/>
                  <a:t>Variables</a:t>
                </a:r>
              </a:p>
            </p:txBody>
          </p:sp>
        </p:grpSp>
        <p:pic>
          <p:nvPicPr>
            <p:cNvPr id="13" name="Picture 12" descr="Australia Flag">
              <a:extLst>
                <a:ext uri="{FF2B5EF4-FFF2-40B4-BE49-F238E27FC236}">
                  <a16:creationId xmlns:a16="http://schemas.microsoft.com/office/drawing/2014/main" id="{A1181317-656A-532D-F06B-3CC4D989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690121" y="5122474"/>
              <a:ext cx="1128821" cy="752547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CD9AF223-7A35-EF93-4F88-F0A552C3A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4029" t="6051" r="8332" b="12194"/>
            <a:stretch/>
          </p:blipFill>
          <p:spPr>
            <a:xfrm>
              <a:off x="6373060" y="5122473"/>
              <a:ext cx="1158485" cy="75254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9701B9-2C3E-4363-53CC-9A9883DCDAD7}"/>
              </a:ext>
            </a:extLst>
          </p:cNvPr>
          <p:cNvGrpSpPr/>
          <p:nvPr/>
        </p:nvGrpSpPr>
        <p:grpSpPr>
          <a:xfrm>
            <a:off x="8388887" y="1908054"/>
            <a:ext cx="3721590" cy="4849039"/>
            <a:chOff x="8388887" y="1908054"/>
            <a:chExt cx="3721590" cy="48490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D4726-F4E8-C24B-B166-BD24D2695142}"/>
                </a:ext>
              </a:extLst>
            </p:cNvPr>
            <p:cNvGrpSpPr/>
            <p:nvPr/>
          </p:nvGrpSpPr>
          <p:grpSpPr>
            <a:xfrm>
              <a:off x="8388887" y="1908054"/>
              <a:ext cx="3721590" cy="3041892"/>
              <a:chOff x="6947739" y="2097939"/>
              <a:chExt cx="3721590" cy="3041892"/>
            </a:xfrm>
          </p:grpSpPr>
          <p:pic>
            <p:nvPicPr>
              <p:cNvPr id="10" name="Picture 9" descr="A &quot;Hello My Name Is' Sticker&#10;">
                <a:extLst>
                  <a:ext uri="{FF2B5EF4-FFF2-40B4-BE49-F238E27FC236}">
                    <a16:creationId xmlns:a16="http://schemas.microsoft.com/office/drawing/2014/main" id="{6DC01D44-9038-0519-5949-971B8E46B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7402552" y="2097939"/>
                <a:ext cx="2811965" cy="175747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1645ED-D710-0474-8EED-934299A850AF}"/>
                  </a:ext>
                </a:extLst>
              </p:cNvPr>
              <p:cNvSpPr txBox="1"/>
              <p:nvPr/>
            </p:nvSpPr>
            <p:spPr>
              <a:xfrm>
                <a:off x="6947739" y="3939502"/>
                <a:ext cx="3721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Consistent</a:t>
                </a:r>
              </a:p>
              <a:p>
                <a:pPr algn="ctr"/>
                <a:r>
                  <a:rPr lang="en-US" sz="3600" dirty="0"/>
                  <a:t>Naming</a:t>
                </a:r>
              </a:p>
            </p:txBody>
          </p:sp>
        </p:grpSp>
        <p:pic>
          <p:nvPicPr>
            <p:cNvPr id="15" name="Picture 4" descr="U.S. Olympic &amp; Paralympic Committee Launches New Integrity Platform |  Business Wire">
              <a:extLst>
                <a:ext uri="{FF2B5EF4-FFF2-40B4-BE49-F238E27FC236}">
                  <a16:creationId xmlns:a16="http://schemas.microsoft.com/office/drawing/2014/main" id="{3BFBFA3F-3D5C-0747-7584-BDD1E0D37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4257" y="4933124"/>
              <a:ext cx="3490849" cy="182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C31DFF-5BF1-5548-05E2-840CF4A1372F}"/>
                </a:ext>
              </a:extLst>
            </p:cNvPr>
            <p:cNvSpPr txBox="1"/>
            <p:nvPr/>
          </p:nvSpPr>
          <p:spPr>
            <a:xfrm>
              <a:off x="8936966" y="2745608"/>
              <a:ext cx="2544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Team USA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2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EC28-2E70-7578-EBEE-A30444DB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Data is Messy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B90A-1C34-350B-C415-EDFFA828C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Start With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2CED4-EA04-D252-E111-E5033857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Ideal Data Base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17C02CB-082E-09F6-ABB1-4C288B9435CD}"/>
              </a:ext>
            </a:extLst>
          </p:cNvPr>
          <p:cNvSpPr/>
          <p:nvPr/>
        </p:nvSpPr>
        <p:spPr>
          <a:xfrm>
            <a:off x="9259146" y="3115733"/>
            <a:ext cx="2289387" cy="10905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30670-B400-83C3-DBFD-FF9D65C05AAA}"/>
              </a:ext>
            </a:extLst>
          </p:cNvPr>
          <p:cNvSpPr/>
          <p:nvPr/>
        </p:nvSpPr>
        <p:spPr>
          <a:xfrm>
            <a:off x="9259146" y="4206240"/>
            <a:ext cx="2289387" cy="176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CB6A5-1632-6C43-547C-7D5D7BD2A8BD}"/>
              </a:ext>
            </a:extLst>
          </p:cNvPr>
          <p:cNvSpPr/>
          <p:nvPr/>
        </p:nvSpPr>
        <p:spPr>
          <a:xfrm>
            <a:off x="10126132" y="4825048"/>
            <a:ext cx="629921" cy="11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CEDA9F-00EC-7860-5BA9-A7987EF653E2}"/>
              </a:ext>
            </a:extLst>
          </p:cNvPr>
          <p:cNvSpPr/>
          <p:nvPr/>
        </p:nvSpPr>
        <p:spPr>
          <a:xfrm>
            <a:off x="10600258" y="5330613"/>
            <a:ext cx="94827" cy="94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6FCBB92-2209-B0BA-9DA2-5D9E962482B5}"/>
              </a:ext>
            </a:extLst>
          </p:cNvPr>
          <p:cNvSpPr/>
          <p:nvPr/>
        </p:nvSpPr>
        <p:spPr>
          <a:xfrm>
            <a:off x="7200053" y="4639733"/>
            <a:ext cx="582507" cy="53710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0B902E-5A2C-13C3-7924-1DEBB86ECE5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491307" y="5176837"/>
            <a:ext cx="0" cy="41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29AC37-13CA-31E3-F34C-E8834000ED95}"/>
              </a:ext>
            </a:extLst>
          </p:cNvPr>
          <p:cNvCxnSpPr>
            <a:cxnSpLocks/>
          </p:cNvCxnSpPr>
          <p:nvPr/>
        </p:nvCxnSpPr>
        <p:spPr>
          <a:xfrm flipH="1">
            <a:off x="7269480" y="5329237"/>
            <a:ext cx="44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16EBA5-EABA-F2D4-3BD1-B66DBAD84D4D}"/>
              </a:ext>
            </a:extLst>
          </p:cNvPr>
          <p:cNvCxnSpPr>
            <a:cxnSpLocks/>
          </p:cNvCxnSpPr>
          <p:nvPr/>
        </p:nvCxnSpPr>
        <p:spPr>
          <a:xfrm>
            <a:off x="7491305" y="5589189"/>
            <a:ext cx="136418" cy="26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D5AB43-CF91-F5A4-B63F-D5647AB0876E}"/>
              </a:ext>
            </a:extLst>
          </p:cNvPr>
          <p:cNvCxnSpPr>
            <a:cxnSpLocks/>
          </p:cNvCxnSpPr>
          <p:nvPr/>
        </p:nvCxnSpPr>
        <p:spPr>
          <a:xfrm flipH="1">
            <a:off x="7354887" y="5589189"/>
            <a:ext cx="136418" cy="26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43437 0.010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43268 -0.01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1" y="-71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69805 0.281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9" y="14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47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53542 0.1201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5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6194 -0.1932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77" y="-96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20403 0.128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643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42942 0.0782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1" y="391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46823 -0.181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11" y="-90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77552 -0.308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76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8" grpId="1" animBg="1"/>
      <p:bldP spid="8" grpId="2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C8F7-55D3-ED9D-14E2-487DB401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Data is Messy</a:t>
            </a:r>
          </a:p>
        </p:txBody>
      </p:sp>
      <p:pic>
        <p:nvPicPr>
          <p:cNvPr id="1026" name="Picture 2" descr="US Biathlete">
            <a:extLst>
              <a:ext uri="{FF2B5EF4-FFF2-40B4-BE49-F238E27FC236}">
                <a16:creationId xmlns:a16="http://schemas.microsoft.com/office/drawing/2014/main" id="{AF693C02-27AB-F73D-1CF9-E6F6D3AB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1" y="2152528"/>
            <a:ext cx="3786293" cy="2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 descr="Arrow pointing to the right">
            <a:extLst>
              <a:ext uri="{FF2B5EF4-FFF2-40B4-BE49-F238E27FC236}">
                <a16:creationId xmlns:a16="http://schemas.microsoft.com/office/drawing/2014/main" id="{A8BE47FB-7F44-68A3-6061-F2B9734313E9}"/>
              </a:ext>
            </a:extLst>
          </p:cNvPr>
          <p:cNvSpPr/>
          <p:nvPr/>
        </p:nvSpPr>
        <p:spPr>
          <a:xfrm>
            <a:off x="4797374" y="2682330"/>
            <a:ext cx="1761067" cy="107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readsheet with data from a Beijing 2022 Event">
            <a:extLst>
              <a:ext uri="{FF2B5EF4-FFF2-40B4-BE49-F238E27FC236}">
                <a16:creationId xmlns:a16="http://schemas.microsoft.com/office/drawing/2014/main" id="{1079B582-4B1F-1091-E995-4F5BAE31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62" y="2321438"/>
            <a:ext cx="5096611" cy="2202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AEDA9-5E25-E51C-E437-66D253E964FE}"/>
              </a:ext>
            </a:extLst>
          </p:cNvPr>
          <p:cNvSpPr txBox="1"/>
          <p:nvPr/>
        </p:nvSpPr>
        <p:spPr>
          <a:xfrm>
            <a:off x="1122556" y="5181600"/>
            <a:ext cx="10231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And that’s before the Data Analyst has the chance to mess anything up</a:t>
            </a:r>
          </a:p>
        </p:txBody>
      </p:sp>
    </p:spTree>
    <p:extLst>
      <p:ext uri="{BB962C8B-B14F-4D97-AF65-F5344CB8AC3E}">
        <p14:creationId xmlns:p14="http://schemas.microsoft.com/office/powerpoint/2010/main" val="169122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58D-8AD0-A99A-F522-A0675F72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/>
          <a:lstStyle/>
          <a:p>
            <a:pPr algn="ctr"/>
            <a:r>
              <a:rPr lang="en-US" dirty="0"/>
              <a:t>What are some ways that we can structure data to make it </a:t>
            </a:r>
            <a:br>
              <a:rPr lang="en-US" dirty="0"/>
            </a:br>
            <a:r>
              <a:rPr lang="en-US" dirty="0"/>
              <a:t>a little less messy?</a:t>
            </a:r>
          </a:p>
        </p:txBody>
      </p:sp>
    </p:spTree>
    <p:extLst>
      <p:ext uri="{BB962C8B-B14F-4D97-AF65-F5344CB8AC3E}">
        <p14:creationId xmlns:p14="http://schemas.microsoft.com/office/powerpoint/2010/main" val="6516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26905D-647F-4AFF-BC8C-212DC3E228B9}"/>
              </a:ext>
            </a:extLst>
          </p:cNvPr>
          <p:cNvGrpSpPr/>
          <p:nvPr/>
        </p:nvGrpSpPr>
        <p:grpSpPr>
          <a:xfrm>
            <a:off x="1504882" y="2346228"/>
            <a:ext cx="3955765" cy="2627685"/>
            <a:chOff x="271347" y="2594517"/>
            <a:chExt cx="3955765" cy="2627685"/>
          </a:xfrm>
        </p:grpSpPr>
        <p:pic>
          <p:nvPicPr>
            <p:cNvPr id="7" name="Picture 6" descr="Clip Art of a Key">
              <a:extLst>
                <a:ext uri="{FF2B5EF4-FFF2-40B4-BE49-F238E27FC236}">
                  <a16:creationId xmlns:a16="http://schemas.microsoft.com/office/drawing/2014/main" id="{53710E0E-EC27-A352-E122-4AA22C9E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71347" y="2594517"/>
              <a:ext cx="3955765" cy="1260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14991E-35A0-5474-9102-952736B59273}"/>
                </a:ext>
              </a:extLst>
            </p:cNvPr>
            <p:cNvSpPr txBox="1"/>
            <p:nvPr/>
          </p:nvSpPr>
          <p:spPr>
            <a:xfrm>
              <a:off x="505522" y="4021873"/>
              <a:ext cx="37215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Key </a:t>
              </a:r>
            </a:p>
            <a:p>
              <a:pPr algn="ctr"/>
              <a:r>
                <a:rPr lang="en-US" sz="3600" dirty="0"/>
                <a:t>Variables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C157E1-8ABD-5962-8540-74BB7E13C00F}"/>
              </a:ext>
            </a:extLst>
          </p:cNvPr>
          <p:cNvGrpSpPr/>
          <p:nvPr/>
        </p:nvGrpSpPr>
        <p:grpSpPr>
          <a:xfrm>
            <a:off x="6965529" y="2139124"/>
            <a:ext cx="3721590" cy="3041892"/>
            <a:chOff x="6947739" y="2097939"/>
            <a:chExt cx="3721590" cy="3041892"/>
          </a:xfrm>
        </p:grpSpPr>
        <p:pic>
          <p:nvPicPr>
            <p:cNvPr id="12" name="Picture 11" descr="A &quot;Hello My Name Is' Sticker&#10;">
              <a:extLst>
                <a:ext uri="{FF2B5EF4-FFF2-40B4-BE49-F238E27FC236}">
                  <a16:creationId xmlns:a16="http://schemas.microsoft.com/office/drawing/2014/main" id="{80153C61-5F37-6C00-817C-37D03F76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402552" y="2097939"/>
              <a:ext cx="2811965" cy="175747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0A066-6C16-734F-E78E-9A7F3F907632}"/>
                </a:ext>
              </a:extLst>
            </p:cNvPr>
            <p:cNvSpPr txBox="1"/>
            <p:nvPr/>
          </p:nvSpPr>
          <p:spPr>
            <a:xfrm>
              <a:off x="6947739" y="3939502"/>
              <a:ext cx="37215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Consistent</a:t>
              </a:r>
            </a:p>
            <a:p>
              <a:pPr algn="ctr"/>
              <a:r>
                <a:rPr lang="en-US" sz="3600" dirty="0"/>
                <a:t>Naming</a:t>
              </a: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8E007299-DF80-ED9B-EADF-C7B2FD9F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F144-AD12-C8EE-B9CD-5084C729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088B-78E6-4D0E-5B6F-F3E8E6D9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3165"/>
          </a:xfrm>
        </p:spPr>
        <p:txBody>
          <a:bodyPr/>
          <a:lstStyle/>
          <a:p>
            <a:r>
              <a:rPr lang="en-US" u="sng" dirty="0"/>
              <a:t>Key Variables</a:t>
            </a:r>
            <a:r>
              <a:rPr lang="en-US" dirty="0"/>
              <a:t> are variables that are common across data sets</a:t>
            </a:r>
          </a:p>
          <a:p>
            <a:r>
              <a:rPr lang="en-US" dirty="0"/>
              <a:t>Ex: National Olympic Committee (NOC) Codes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D6009C-387E-DBAD-1B00-3477B84E4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19651"/>
              </p:ext>
            </p:extLst>
          </p:nvPr>
        </p:nvGraphicFramePr>
        <p:xfrm>
          <a:off x="619511" y="3958123"/>
          <a:ext cx="5008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069">
                  <a:extLst>
                    <a:ext uri="{9D8B030D-6E8A-4147-A177-3AD203B41FA5}">
                      <a16:colId xmlns:a16="http://schemas.microsoft.com/office/drawing/2014/main" val="3650952913"/>
                    </a:ext>
                  </a:extLst>
                </a:gridCol>
                <a:gridCol w="2504069">
                  <a:extLst>
                    <a:ext uri="{9D8B030D-6E8A-4147-A177-3AD203B41FA5}">
                      <a16:colId xmlns:a16="http://schemas.microsoft.com/office/drawing/2014/main" val="239172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NOC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37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 of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087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3CFCB7-E051-232A-B656-ACEE45F3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73673"/>
              </p:ext>
            </p:extLst>
          </p:nvPr>
        </p:nvGraphicFramePr>
        <p:xfrm>
          <a:off x="6236009" y="3958123"/>
          <a:ext cx="500813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069">
                  <a:extLst>
                    <a:ext uri="{9D8B030D-6E8A-4147-A177-3AD203B41FA5}">
                      <a16:colId xmlns:a16="http://schemas.microsoft.com/office/drawing/2014/main" val="3650952913"/>
                    </a:ext>
                  </a:extLst>
                </a:gridCol>
                <a:gridCol w="2504069">
                  <a:extLst>
                    <a:ext uri="{9D8B030D-6E8A-4147-A177-3AD203B41FA5}">
                      <a16:colId xmlns:a16="http://schemas.microsoft.com/office/drawing/2014/main" val="239172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NOC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37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0872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A2B8E-CD70-E921-A0DF-4A144CEE42F7}"/>
              </a:ext>
            </a:extLst>
          </p:cNvPr>
          <p:cNvGrpSpPr/>
          <p:nvPr/>
        </p:nvGrpSpPr>
        <p:grpSpPr>
          <a:xfrm>
            <a:off x="838200" y="5300546"/>
            <a:ext cx="6328317" cy="1142485"/>
            <a:chOff x="838200" y="5300546"/>
            <a:chExt cx="6328317" cy="1142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29D4E9-A7B9-BF80-23A4-03F436317AAE}"/>
                </a:ext>
              </a:extLst>
            </p:cNvPr>
            <p:cNvGrpSpPr/>
            <p:nvPr/>
          </p:nvGrpSpPr>
          <p:grpSpPr>
            <a:xfrm>
              <a:off x="838200" y="5300546"/>
              <a:ext cx="6328317" cy="1112520"/>
              <a:chOff x="838200" y="5300546"/>
              <a:chExt cx="6328317" cy="1112520"/>
            </a:xfrm>
          </p:grpSpPr>
          <p:sp>
            <p:nvSpPr>
              <p:cNvPr id="9" name="Arrow: Bent-Up 8">
                <a:extLst>
                  <a:ext uri="{FF2B5EF4-FFF2-40B4-BE49-F238E27FC236}">
                    <a16:creationId xmlns:a16="http://schemas.microsoft.com/office/drawing/2014/main" id="{8DA286A0-50B4-DF65-5984-A5B2458D262D}"/>
                  </a:ext>
                </a:extLst>
              </p:cNvPr>
              <p:cNvSpPr/>
              <p:nvPr/>
            </p:nvSpPr>
            <p:spPr>
              <a:xfrm>
                <a:off x="4601737" y="5300546"/>
                <a:ext cx="2564780" cy="1112520"/>
              </a:xfrm>
              <a:prstGeom prst="bent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Bent-Up 9">
                <a:extLst>
                  <a:ext uri="{FF2B5EF4-FFF2-40B4-BE49-F238E27FC236}">
                    <a16:creationId xmlns:a16="http://schemas.microsoft.com/office/drawing/2014/main" id="{7924BFC3-67F9-0FC2-B3E2-C58BC5C3776D}"/>
                  </a:ext>
                </a:extLst>
              </p:cNvPr>
              <p:cNvSpPr/>
              <p:nvPr/>
            </p:nvSpPr>
            <p:spPr>
              <a:xfrm flipH="1">
                <a:off x="838200" y="5300546"/>
                <a:ext cx="3763537" cy="1112520"/>
              </a:xfrm>
              <a:prstGeom prst="bent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1C06B8-5792-6623-1F8B-29B8085C2CE7}"/>
                </a:ext>
              </a:extLst>
            </p:cNvPr>
            <p:cNvSpPr txBox="1"/>
            <p:nvPr/>
          </p:nvSpPr>
          <p:spPr>
            <a:xfrm>
              <a:off x="1308410" y="6073699"/>
              <a:ext cx="5025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NOC Code is in Both!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765E92-E469-431A-3E0F-D17038A9D275}"/>
              </a:ext>
            </a:extLst>
          </p:cNvPr>
          <p:cNvSpPr txBox="1"/>
          <p:nvPr/>
        </p:nvSpPr>
        <p:spPr>
          <a:xfrm>
            <a:off x="619510" y="3429000"/>
            <a:ext cx="500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DD917-3590-8881-31F9-9D68F389EB2F}"/>
              </a:ext>
            </a:extLst>
          </p:cNvPr>
          <p:cNvSpPr txBox="1"/>
          <p:nvPr/>
        </p:nvSpPr>
        <p:spPr>
          <a:xfrm>
            <a:off x="6236009" y="3429000"/>
            <a:ext cx="500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1673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F144-AD12-C8EE-B9CD-5084C729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088B-78E6-4D0E-5B6F-F3E8E6D9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999"/>
          </a:xfrm>
        </p:spPr>
        <p:txBody>
          <a:bodyPr/>
          <a:lstStyle/>
          <a:p>
            <a:r>
              <a:rPr lang="en-US" u="sng" dirty="0"/>
              <a:t>Key Variables</a:t>
            </a:r>
            <a:r>
              <a:rPr lang="en-US" dirty="0"/>
              <a:t> </a:t>
            </a:r>
            <a:r>
              <a:rPr lang="en-US" b="1" dirty="0"/>
              <a:t>must</a:t>
            </a:r>
            <a:r>
              <a:rPr lang="en-US" dirty="0"/>
              <a:t> be unique</a:t>
            </a:r>
          </a:p>
        </p:txBody>
      </p:sp>
      <p:pic>
        <p:nvPicPr>
          <p:cNvPr id="7" name="Picture 6" descr="Australia Flag">
            <a:extLst>
              <a:ext uri="{FF2B5EF4-FFF2-40B4-BE49-F238E27FC236}">
                <a16:creationId xmlns:a16="http://schemas.microsoft.com/office/drawing/2014/main" id="{BC28C8B6-4948-D5D2-5D54-880282499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7631" y="2491561"/>
            <a:ext cx="4816398" cy="3210932"/>
          </a:xfrm>
          <a:prstGeom prst="rect">
            <a:avLst/>
          </a:prstGeom>
        </p:spPr>
      </p:pic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906A700B-8ED0-7ABD-1D51-5CE33A97A5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029" t="6051" r="8332" b="12194"/>
          <a:stretch/>
        </p:blipFill>
        <p:spPr>
          <a:xfrm>
            <a:off x="6437972" y="2491561"/>
            <a:ext cx="4942968" cy="3210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2001FE-2843-8F96-E313-DEA3BE3BFC26}"/>
              </a:ext>
            </a:extLst>
          </p:cNvPr>
          <p:cNvSpPr txBox="1"/>
          <p:nvPr/>
        </p:nvSpPr>
        <p:spPr>
          <a:xfrm>
            <a:off x="1129990" y="5954751"/>
            <a:ext cx="215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Australia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8EDA8-8092-9575-3DCB-CA4B3C179318}"/>
              </a:ext>
            </a:extLst>
          </p:cNvPr>
          <p:cNvSpPr txBox="1"/>
          <p:nvPr/>
        </p:nvSpPr>
        <p:spPr>
          <a:xfrm>
            <a:off x="1133710" y="5951037"/>
            <a:ext cx="215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Aus</a:t>
            </a:r>
            <a:r>
              <a:rPr lang="en-US" sz="4000" dirty="0"/>
              <a:t>tralia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8C51D1-350B-21DE-8B6E-2C45478213D3}"/>
              </a:ext>
            </a:extLst>
          </p:cNvPr>
          <p:cNvSpPr txBox="1"/>
          <p:nvPr/>
        </p:nvSpPr>
        <p:spPr>
          <a:xfrm>
            <a:off x="3508917" y="5954757"/>
            <a:ext cx="107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101A0-2AB1-E889-2762-530D468F1AF5}"/>
              </a:ext>
            </a:extLst>
          </p:cNvPr>
          <p:cNvSpPr txBox="1"/>
          <p:nvPr/>
        </p:nvSpPr>
        <p:spPr>
          <a:xfrm>
            <a:off x="6608959" y="5837429"/>
            <a:ext cx="215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Austria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40C6B-1E96-A961-35D7-820C97B7434E}"/>
              </a:ext>
            </a:extLst>
          </p:cNvPr>
          <p:cNvSpPr txBox="1"/>
          <p:nvPr/>
        </p:nvSpPr>
        <p:spPr>
          <a:xfrm>
            <a:off x="6605245" y="5833715"/>
            <a:ext cx="215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Aus</a:t>
            </a:r>
            <a:r>
              <a:rPr lang="en-US" sz="4000" dirty="0"/>
              <a:t>tria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6C30D-CCB5-9672-0464-34F44853A8C6}"/>
              </a:ext>
            </a:extLst>
          </p:cNvPr>
          <p:cNvSpPr txBox="1"/>
          <p:nvPr/>
        </p:nvSpPr>
        <p:spPr>
          <a:xfrm>
            <a:off x="8370480" y="5830001"/>
            <a:ext cx="107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90739-8142-C2CB-E6E9-4E0FB8ADE620}"/>
              </a:ext>
            </a:extLst>
          </p:cNvPr>
          <p:cNvSpPr txBox="1"/>
          <p:nvPr/>
        </p:nvSpPr>
        <p:spPr>
          <a:xfrm>
            <a:off x="8370479" y="5829989"/>
            <a:ext cx="107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trike="sngStrike" dirty="0"/>
              <a:t>AUS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6BA21-D58A-B277-738E-215CE7C43ABC}"/>
              </a:ext>
            </a:extLst>
          </p:cNvPr>
          <p:cNvSpPr txBox="1"/>
          <p:nvPr/>
        </p:nvSpPr>
        <p:spPr>
          <a:xfrm>
            <a:off x="9534292" y="5837429"/>
            <a:ext cx="107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AUT</a:t>
            </a:r>
          </a:p>
        </p:txBody>
      </p:sp>
    </p:spTree>
    <p:extLst>
      <p:ext uri="{BB962C8B-B14F-4D97-AF65-F5344CB8AC3E}">
        <p14:creationId xmlns:p14="http://schemas.microsoft.com/office/powerpoint/2010/main" val="151457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FA62-3694-0B07-966E-7AD78EA0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Variables in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4954-A805-F25A-45F7-623087E6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My data sets were all connected by the NGB key variable so that I could filter on my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603EE-6298-1279-2FE4-D1853394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99" y="2151041"/>
            <a:ext cx="4388606" cy="28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91F7-CF99-6F54-876C-45320A69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85AB-B8C3-813C-BBB8-C73C9E0F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United States of America</a:t>
            </a:r>
          </a:p>
          <a:p>
            <a:r>
              <a:rPr lang="en-US" dirty="0"/>
              <a:t>US</a:t>
            </a:r>
          </a:p>
          <a:p>
            <a:r>
              <a:rPr lang="en-US" dirty="0"/>
              <a:t>US of A</a:t>
            </a:r>
          </a:p>
          <a:p>
            <a:r>
              <a:rPr lang="en-US" dirty="0"/>
              <a:t>America</a:t>
            </a:r>
          </a:p>
          <a:p>
            <a:r>
              <a:rPr lang="en-US" dirty="0"/>
              <a:t>U.S.A.</a:t>
            </a:r>
          </a:p>
          <a:p>
            <a:r>
              <a:rPr lang="en-US" dirty="0"/>
              <a:t>U.S.</a:t>
            </a:r>
          </a:p>
          <a:p>
            <a:r>
              <a:rPr lang="en-US" dirty="0"/>
              <a:t>…</a:t>
            </a:r>
          </a:p>
        </p:txBody>
      </p:sp>
      <p:pic>
        <p:nvPicPr>
          <p:cNvPr id="2052" name="Picture 4" descr="U.S. Olympic &amp; Paralympic Committee Launches New Integrity Platform |  Business Wire">
            <a:extLst>
              <a:ext uri="{FF2B5EF4-FFF2-40B4-BE49-F238E27FC236}">
                <a16:creationId xmlns:a16="http://schemas.microsoft.com/office/drawing/2014/main" id="{BD2D99F5-D199-331A-6E5B-D13FF09C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3300413"/>
            <a:ext cx="5715001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68C1A-19F3-AEB4-769F-1B9BF570A7E0}"/>
              </a:ext>
            </a:extLst>
          </p:cNvPr>
          <p:cNvSpPr txBox="1"/>
          <p:nvPr/>
        </p:nvSpPr>
        <p:spPr>
          <a:xfrm>
            <a:off x="439947" y="2643935"/>
            <a:ext cx="5141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What country is this?</a:t>
            </a:r>
          </a:p>
        </p:txBody>
      </p:sp>
    </p:spTree>
    <p:extLst>
      <p:ext uri="{BB962C8B-B14F-4D97-AF65-F5344CB8AC3E}">
        <p14:creationId xmlns:p14="http://schemas.microsoft.com/office/powerpoint/2010/main" val="1421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Structuring</vt:lpstr>
      <vt:lpstr>Raw Data is Messy</vt:lpstr>
      <vt:lpstr>Raw Data is Messy</vt:lpstr>
      <vt:lpstr>What are some ways that we can structure data to make it  a little less messy?</vt:lpstr>
      <vt:lpstr>PowerPoint Presentation</vt:lpstr>
      <vt:lpstr>Key Variables</vt:lpstr>
      <vt:lpstr>Key Variables</vt:lpstr>
      <vt:lpstr>Key Variables in My Project</vt:lpstr>
      <vt:lpstr>Consistent Naming</vt:lpstr>
      <vt:lpstr>Whatever name we pick, it needs to be the same</vt:lpstr>
      <vt:lpstr>Consistent Naming in Coding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Tips</dc:title>
  <dc:creator>Billy Fryer</dc:creator>
  <cp:lastModifiedBy>Billy Fryer</cp:lastModifiedBy>
  <cp:revision>3</cp:revision>
  <dcterms:created xsi:type="dcterms:W3CDTF">2022-12-21T04:43:51Z</dcterms:created>
  <dcterms:modified xsi:type="dcterms:W3CDTF">2022-12-21T17:26:21Z</dcterms:modified>
</cp:coreProperties>
</file>