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pos="529">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PR+hZyRlrcHn5pKLIYsn1eMRF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73"/>
    <a:srgbClr val="FAC800"/>
    <a:srgbClr val="EEEEEE"/>
    <a:srgbClr val="4156A1"/>
    <a:srgbClr val="D14905"/>
    <a:srgbClr val="FFFFFF"/>
    <a:srgbClr val="717996"/>
    <a:srgbClr val="6F7D1C"/>
    <a:srgbClr val="427E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1156" y="108"/>
      </p:cViewPr>
      <p:guideLst>
        <p:guide orient="horz" pos="10368"/>
        <p:guide pos="13824"/>
        <p:guide pos="5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12451fda19d_0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g12451fda19d_0_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p>
        </p:txBody>
      </p:sp>
      <p:sp>
        <p:nvSpPr>
          <p:cNvPr id="45" name="Google Shape;45;g12451fda19d_0_0: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3291840" y="10226042"/>
            <a:ext cx="37307520" cy="70561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6583680" y="18653760"/>
            <a:ext cx="30723840" cy="8412480"/>
          </a:xfrm>
          <a:prstGeom prst="rect">
            <a:avLst/>
          </a:prstGeom>
          <a:noFill/>
          <a:ln>
            <a:noFill/>
          </a:ln>
        </p:spPr>
        <p:txBody>
          <a:bodyPr spcFirstLastPara="1" wrap="square" lIns="438900" tIns="219450" rIns="438900" bIns="219450" anchor="t" anchorCtr="0">
            <a:normAutofit/>
          </a:bodyPr>
          <a:lstStyle>
            <a:lvl1pPr lvl="0" algn="ctr">
              <a:spcBef>
                <a:spcPts val="2680"/>
              </a:spcBef>
              <a:spcAft>
                <a:spcPts val="0"/>
              </a:spcAft>
              <a:buClr>
                <a:srgbClr val="898989"/>
              </a:buClr>
              <a:buSzPts val="13400"/>
              <a:buNone/>
              <a:defRPr>
                <a:solidFill>
                  <a:srgbClr val="898989"/>
                </a:solidFill>
              </a:defRPr>
            </a:lvl1pPr>
            <a:lvl2pPr lvl="1" algn="ctr">
              <a:spcBef>
                <a:spcPts val="2300"/>
              </a:spcBef>
              <a:spcAft>
                <a:spcPts val="0"/>
              </a:spcAft>
              <a:buClr>
                <a:srgbClr val="898989"/>
              </a:buClr>
              <a:buSzPts val="11500"/>
              <a:buNone/>
              <a:defRPr>
                <a:solidFill>
                  <a:srgbClr val="898989"/>
                </a:solidFill>
              </a:defRPr>
            </a:lvl2pPr>
            <a:lvl3pPr lvl="2" algn="ctr">
              <a:spcBef>
                <a:spcPts val="1940"/>
              </a:spcBef>
              <a:spcAft>
                <a:spcPts val="0"/>
              </a:spcAft>
              <a:buClr>
                <a:srgbClr val="898989"/>
              </a:buClr>
              <a:buSzPts val="9700"/>
              <a:buNone/>
              <a:defRPr>
                <a:solidFill>
                  <a:srgbClr val="898989"/>
                </a:solidFill>
              </a:defRPr>
            </a:lvl3pPr>
            <a:lvl4pPr lvl="3" algn="ctr">
              <a:spcBef>
                <a:spcPts val="1740"/>
              </a:spcBef>
              <a:spcAft>
                <a:spcPts val="0"/>
              </a:spcAft>
              <a:buClr>
                <a:srgbClr val="898989"/>
              </a:buClr>
              <a:buSzPts val="8700"/>
              <a:buNone/>
              <a:defRPr>
                <a:solidFill>
                  <a:srgbClr val="898989"/>
                </a:solidFill>
              </a:defRPr>
            </a:lvl4pPr>
            <a:lvl5pPr lvl="4" algn="ctr">
              <a:spcBef>
                <a:spcPts val="1740"/>
              </a:spcBef>
              <a:spcAft>
                <a:spcPts val="0"/>
              </a:spcAft>
              <a:buClr>
                <a:srgbClr val="898989"/>
              </a:buClr>
              <a:buSzPts val="8700"/>
              <a:buNone/>
              <a:defRPr>
                <a:solidFill>
                  <a:srgbClr val="898989"/>
                </a:solidFill>
              </a:defRPr>
            </a:lvl5pPr>
            <a:lvl6pPr lvl="5" algn="ctr">
              <a:spcBef>
                <a:spcPts val="1940"/>
              </a:spcBef>
              <a:spcAft>
                <a:spcPts val="0"/>
              </a:spcAft>
              <a:buClr>
                <a:srgbClr val="898989"/>
              </a:buClr>
              <a:buSzPts val="9700"/>
              <a:buNone/>
              <a:defRPr>
                <a:solidFill>
                  <a:srgbClr val="898989"/>
                </a:solidFill>
              </a:defRPr>
            </a:lvl6pPr>
            <a:lvl7pPr lvl="6" algn="ctr">
              <a:spcBef>
                <a:spcPts val="1940"/>
              </a:spcBef>
              <a:spcAft>
                <a:spcPts val="0"/>
              </a:spcAft>
              <a:buClr>
                <a:srgbClr val="898989"/>
              </a:buClr>
              <a:buSzPts val="9700"/>
              <a:buNone/>
              <a:defRPr>
                <a:solidFill>
                  <a:srgbClr val="898989"/>
                </a:solidFill>
              </a:defRPr>
            </a:lvl7pPr>
            <a:lvl8pPr lvl="7" algn="ctr">
              <a:spcBef>
                <a:spcPts val="1940"/>
              </a:spcBef>
              <a:spcAft>
                <a:spcPts val="0"/>
              </a:spcAft>
              <a:buClr>
                <a:srgbClr val="898989"/>
              </a:buClr>
              <a:buSzPts val="9700"/>
              <a:buNone/>
              <a:defRPr>
                <a:solidFill>
                  <a:srgbClr val="898989"/>
                </a:solidFill>
              </a:defRPr>
            </a:lvl8pPr>
            <a:lvl9pPr lvl="8" algn="ctr">
              <a:spcBef>
                <a:spcPts val="1940"/>
              </a:spcBef>
              <a:spcAft>
                <a:spcPts val="0"/>
              </a:spcAft>
              <a:buClr>
                <a:srgbClr val="898989"/>
              </a:buClr>
              <a:buSzPts val="9700"/>
              <a:buNone/>
              <a:defRPr>
                <a:solidFill>
                  <a:srgbClr val="898989"/>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194560" y="2927144"/>
            <a:ext cx="39502080" cy="4987637"/>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2194560" y="8785861"/>
            <a:ext cx="39502080" cy="21724622"/>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467101" y="21153122"/>
            <a:ext cx="37307520"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Arial"/>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3467101" y="13952226"/>
            <a:ext cx="37307520" cy="7200898"/>
          </a:xfrm>
          <a:prstGeom prst="rect">
            <a:avLst/>
          </a:prstGeom>
          <a:noFill/>
          <a:ln>
            <a:noFill/>
          </a:ln>
        </p:spPr>
        <p:txBody>
          <a:bodyPr spcFirstLastPara="1" wrap="square" lIns="438900" tIns="219450" rIns="438900" bIns="219450" anchor="b" anchorCtr="0">
            <a:normAutofit/>
          </a:bodyPr>
          <a:lstStyle>
            <a:lvl1pPr marL="457200" lvl="0" indent="-228600" algn="l">
              <a:spcBef>
                <a:spcPts val="1940"/>
              </a:spcBef>
              <a:spcAft>
                <a:spcPts val="0"/>
              </a:spcAft>
              <a:buClr>
                <a:srgbClr val="898989"/>
              </a:buClr>
              <a:buSzPts val="9700"/>
              <a:buNone/>
              <a:defRPr sz="9700">
                <a:solidFill>
                  <a:srgbClr val="898989"/>
                </a:solidFill>
              </a:defRPr>
            </a:lvl1pPr>
            <a:lvl2pPr marL="914400" lvl="1" indent="-228600" algn="l">
              <a:spcBef>
                <a:spcPts val="1740"/>
              </a:spcBef>
              <a:spcAft>
                <a:spcPts val="0"/>
              </a:spcAft>
              <a:buClr>
                <a:srgbClr val="898989"/>
              </a:buClr>
              <a:buSzPts val="8700"/>
              <a:buNone/>
              <a:defRPr sz="8700">
                <a:solidFill>
                  <a:srgbClr val="898989"/>
                </a:solidFill>
              </a:defRPr>
            </a:lvl2pPr>
            <a:lvl3pPr marL="1371600" lvl="2" indent="-228600" algn="l">
              <a:spcBef>
                <a:spcPts val="1540"/>
              </a:spcBef>
              <a:spcAft>
                <a:spcPts val="0"/>
              </a:spcAft>
              <a:buClr>
                <a:srgbClr val="898989"/>
              </a:buClr>
              <a:buSzPts val="7700"/>
              <a:buNone/>
              <a:defRPr sz="7700">
                <a:solidFill>
                  <a:srgbClr val="898989"/>
                </a:solidFill>
              </a:defRPr>
            </a:lvl3pPr>
            <a:lvl4pPr marL="1828800" lvl="3" indent="-228600" algn="l">
              <a:spcBef>
                <a:spcPts val="1340"/>
              </a:spcBef>
              <a:spcAft>
                <a:spcPts val="0"/>
              </a:spcAft>
              <a:buClr>
                <a:srgbClr val="898989"/>
              </a:buClr>
              <a:buSzPts val="6700"/>
              <a:buNone/>
              <a:defRPr sz="6700">
                <a:solidFill>
                  <a:srgbClr val="898989"/>
                </a:solidFill>
              </a:defRPr>
            </a:lvl4pPr>
            <a:lvl5pPr marL="2286000" lvl="4" indent="-228600" algn="l">
              <a:spcBef>
                <a:spcPts val="1340"/>
              </a:spcBef>
              <a:spcAft>
                <a:spcPts val="0"/>
              </a:spcAft>
              <a:buClr>
                <a:srgbClr val="898989"/>
              </a:buClr>
              <a:buSzPts val="6700"/>
              <a:buNone/>
              <a:defRPr sz="6700">
                <a:solidFill>
                  <a:srgbClr val="898989"/>
                </a:solidFill>
              </a:defRPr>
            </a:lvl5pPr>
            <a:lvl6pPr marL="2743200" lvl="5" indent="-228600" algn="l">
              <a:spcBef>
                <a:spcPts val="1340"/>
              </a:spcBef>
              <a:spcAft>
                <a:spcPts val="0"/>
              </a:spcAft>
              <a:buClr>
                <a:srgbClr val="898989"/>
              </a:buClr>
              <a:buSzPts val="6700"/>
              <a:buNone/>
              <a:defRPr sz="6700">
                <a:solidFill>
                  <a:srgbClr val="898989"/>
                </a:solidFill>
              </a:defRPr>
            </a:lvl6pPr>
            <a:lvl7pPr marL="3200400" lvl="6" indent="-228600" algn="l">
              <a:spcBef>
                <a:spcPts val="1340"/>
              </a:spcBef>
              <a:spcAft>
                <a:spcPts val="0"/>
              </a:spcAft>
              <a:buClr>
                <a:srgbClr val="898989"/>
              </a:buClr>
              <a:buSzPts val="6700"/>
              <a:buNone/>
              <a:defRPr sz="6700">
                <a:solidFill>
                  <a:srgbClr val="898989"/>
                </a:solidFill>
              </a:defRPr>
            </a:lvl7pPr>
            <a:lvl8pPr marL="3657600" lvl="7" indent="-228600" algn="l">
              <a:spcBef>
                <a:spcPts val="1340"/>
              </a:spcBef>
              <a:spcAft>
                <a:spcPts val="0"/>
              </a:spcAft>
              <a:buClr>
                <a:srgbClr val="898989"/>
              </a:buClr>
              <a:buSzPts val="6700"/>
              <a:buNone/>
              <a:defRPr sz="6700">
                <a:solidFill>
                  <a:srgbClr val="898989"/>
                </a:solidFill>
              </a:defRPr>
            </a:lvl8pPr>
            <a:lvl9pPr marL="4114800" lvl="8" indent="-228600" algn="l">
              <a:spcBef>
                <a:spcPts val="1340"/>
              </a:spcBef>
              <a:spcAft>
                <a:spcPts val="0"/>
              </a:spcAft>
              <a:buClr>
                <a:srgbClr val="898989"/>
              </a:buClr>
              <a:buSzPts val="6700"/>
              <a:buNone/>
              <a:defRPr sz="6700">
                <a:solidFill>
                  <a:srgbClr val="89898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194560" y="2927144"/>
            <a:ext cx="39502080" cy="4987637"/>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2194560" y="7680964"/>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44550" algn="l">
              <a:spcBef>
                <a:spcPts val="1940"/>
              </a:spcBef>
              <a:spcAft>
                <a:spcPts val="0"/>
              </a:spcAft>
              <a:buClr>
                <a:schemeClr val="dk1"/>
              </a:buClr>
              <a:buSzPts val="9700"/>
              <a:buChar char="•"/>
              <a:defRPr sz="9700"/>
            </a:lvl3pPr>
            <a:lvl4pPr marL="1828800" lvl="3" indent="-781050" algn="l">
              <a:spcBef>
                <a:spcPts val="1740"/>
              </a:spcBef>
              <a:spcAft>
                <a:spcPts val="0"/>
              </a:spcAft>
              <a:buClr>
                <a:schemeClr val="dk1"/>
              </a:buClr>
              <a:buSzPts val="8700"/>
              <a:buChar char="–"/>
              <a:defRPr sz="8700"/>
            </a:lvl4pPr>
            <a:lvl5pPr marL="2286000" lvl="4" indent="-781050" algn="l">
              <a:spcBef>
                <a:spcPts val="1740"/>
              </a:spcBef>
              <a:spcAft>
                <a:spcPts val="0"/>
              </a:spcAft>
              <a:buClr>
                <a:schemeClr val="dk1"/>
              </a:buClr>
              <a:buSzPts val="8700"/>
              <a:buChar char="»"/>
              <a:defRPr sz="8700"/>
            </a:lvl5pPr>
            <a:lvl6pPr marL="2743200" lvl="5" indent="-781050" algn="l">
              <a:spcBef>
                <a:spcPts val="1740"/>
              </a:spcBef>
              <a:spcAft>
                <a:spcPts val="0"/>
              </a:spcAft>
              <a:buClr>
                <a:schemeClr val="dk1"/>
              </a:buClr>
              <a:buSzPts val="8700"/>
              <a:buChar char="•"/>
              <a:defRPr sz="8700"/>
            </a:lvl6pPr>
            <a:lvl7pPr marL="3200400" lvl="6" indent="-781050" algn="l">
              <a:spcBef>
                <a:spcPts val="1740"/>
              </a:spcBef>
              <a:spcAft>
                <a:spcPts val="0"/>
              </a:spcAft>
              <a:buClr>
                <a:schemeClr val="dk1"/>
              </a:buClr>
              <a:buSzPts val="8700"/>
              <a:buChar char="•"/>
              <a:defRPr sz="8700"/>
            </a:lvl7pPr>
            <a:lvl8pPr marL="3657600" lvl="7" indent="-781050" algn="l">
              <a:spcBef>
                <a:spcPts val="1740"/>
              </a:spcBef>
              <a:spcAft>
                <a:spcPts val="0"/>
              </a:spcAft>
              <a:buClr>
                <a:schemeClr val="dk1"/>
              </a:buClr>
              <a:buSzPts val="8700"/>
              <a:buChar char="•"/>
              <a:defRPr sz="8700"/>
            </a:lvl8pPr>
            <a:lvl9pPr marL="4114800" lvl="8" indent="-781050" algn="l">
              <a:spcBef>
                <a:spcPts val="1740"/>
              </a:spcBef>
              <a:spcAft>
                <a:spcPts val="0"/>
              </a:spcAft>
              <a:buClr>
                <a:schemeClr val="dk1"/>
              </a:buClr>
              <a:buSzPts val="8700"/>
              <a:buChar char="•"/>
              <a:defRPr sz="8700"/>
            </a:lvl9pPr>
          </a:lstStyle>
          <a:p>
            <a:endParaRPr/>
          </a:p>
        </p:txBody>
      </p:sp>
      <p:sp>
        <p:nvSpPr>
          <p:cNvPr id="24" name="Google Shape;24;p6"/>
          <p:cNvSpPr txBox="1">
            <a:spLocks noGrp="1"/>
          </p:cNvSpPr>
          <p:nvPr>
            <p:ph type="body" idx="2"/>
          </p:nvPr>
        </p:nvSpPr>
        <p:spPr>
          <a:xfrm>
            <a:off x="22311360" y="7680964"/>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44550" algn="l">
              <a:spcBef>
                <a:spcPts val="1940"/>
              </a:spcBef>
              <a:spcAft>
                <a:spcPts val="0"/>
              </a:spcAft>
              <a:buClr>
                <a:schemeClr val="dk1"/>
              </a:buClr>
              <a:buSzPts val="9700"/>
              <a:buChar char="•"/>
              <a:defRPr sz="9700"/>
            </a:lvl3pPr>
            <a:lvl4pPr marL="1828800" lvl="3" indent="-781050" algn="l">
              <a:spcBef>
                <a:spcPts val="1740"/>
              </a:spcBef>
              <a:spcAft>
                <a:spcPts val="0"/>
              </a:spcAft>
              <a:buClr>
                <a:schemeClr val="dk1"/>
              </a:buClr>
              <a:buSzPts val="8700"/>
              <a:buChar char="–"/>
              <a:defRPr sz="8700"/>
            </a:lvl4pPr>
            <a:lvl5pPr marL="2286000" lvl="4" indent="-781050" algn="l">
              <a:spcBef>
                <a:spcPts val="1740"/>
              </a:spcBef>
              <a:spcAft>
                <a:spcPts val="0"/>
              </a:spcAft>
              <a:buClr>
                <a:schemeClr val="dk1"/>
              </a:buClr>
              <a:buSzPts val="8700"/>
              <a:buChar char="»"/>
              <a:defRPr sz="8700"/>
            </a:lvl5pPr>
            <a:lvl6pPr marL="2743200" lvl="5" indent="-781050" algn="l">
              <a:spcBef>
                <a:spcPts val="1740"/>
              </a:spcBef>
              <a:spcAft>
                <a:spcPts val="0"/>
              </a:spcAft>
              <a:buClr>
                <a:schemeClr val="dk1"/>
              </a:buClr>
              <a:buSzPts val="8700"/>
              <a:buChar char="•"/>
              <a:defRPr sz="8700"/>
            </a:lvl6pPr>
            <a:lvl7pPr marL="3200400" lvl="6" indent="-781050" algn="l">
              <a:spcBef>
                <a:spcPts val="1740"/>
              </a:spcBef>
              <a:spcAft>
                <a:spcPts val="0"/>
              </a:spcAft>
              <a:buClr>
                <a:schemeClr val="dk1"/>
              </a:buClr>
              <a:buSzPts val="8700"/>
              <a:buChar char="•"/>
              <a:defRPr sz="8700"/>
            </a:lvl7pPr>
            <a:lvl8pPr marL="3657600" lvl="7" indent="-781050" algn="l">
              <a:spcBef>
                <a:spcPts val="1740"/>
              </a:spcBef>
              <a:spcAft>
                <a:spcPts val="0"/>
              </a:spcAft>
              <a:buClr>
                <a:schemeClr val="dk1"/>
              </a:buClr>
              <a:buSzPts val="8700"/>
              <a:buChar char="•"/>
              <a:defRPr sz="8700"/>
            </a:lvl8pPr>
            <a:lvl9pPr marL="4114800" lvl="8" indent="-781050" algn="l">
              <a:spcBef>
                <a:spcPts val="1740"/>
              </a:spcBef>
              <a:spcAft>
                <a:spcPts val="0"/>
              </a:spcAft>
              <a:buClr>
                <a:schemeClr val="dk1"/>
              </a:buClr>
              <a:buSzPts val="8700"/>
              <a:buChar char="•"/>
              <a:defRPr sz="87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2194560" y="2927144"/>
            <a:ext cx="39502080" cy="4987637"/>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body" idx="1"/>
          </p:nvPr>
        </p:nvSpPr>
        <p:spPr>
          <a:xfrm>
            <a:off x="2194562" y="7368543"/>
            <a:ext cx="19392903"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40"/>
              </a:spcBef>
              <a:spcAft>
                <a:spcPts val="0"/>
              </a:spcAft>
              <a:buClr>
                <a:schemeClr val="dk1"/>
              </a:buClr>
              <a:buSzPts val="9700"/>
              <a:buNone/>
              <a:defRPr sz="9700" b="1"/>
            </a:lvl2pPr>
            <a:lvl3pPr marL="1371600" lvl="2" indent="-228600" algn="l">
              <a:spcBef>
                <a:spcPts val="1740"/>
              </a:spcBef>
              <a:spcAft>
                <a:spcPts val="0"/>
              </a:spcAft>
              <a:buClr>
                <a:schemeClr val="dk1"/>
              </a:buClr>
              <a:buSzPts val="8700"/>
              <a:buNone/>
              <a:defRPr sz="87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28" name="Google Shape;28;p7"/>
          <p:cNvSpPr txBox="1">
            <a:spLocks noGrp="1"/>
          </p:cNvSpPr>
          <p:nvPr>
            <p:ph type="body" idx="2"/>
          </p:nvPr>
        </p:nvSpPr>
        <p:spPr>
          <a:xfrm>
            <a:off x="2194562" y="10439401"/>
            <a:ext cx="19392903"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44550" algn="l">
              <a:spcBef>
                <a:spcPts val="1940"/>
              </a:spcBef>
              <a:spcAft>
                <a:spcPts val="0"/>
              </a:spcAft>
              <a:buClr>
                <a:schemeClr val="dk1"/>
              </a:buClr>
              <a:buSzPts val="9700"/>
              <a:buChar char="–"/>
              <a:defRPr sz="9700"/>
            </a:lvl2pPr>
            <a:lvl3pPr marL="1371600" lvl="2" indent="-781050" algn="l">
              <a:spcBef>
                <a:spcPts val="1740"/>
              </a:spcBef>
              <a:spcAft>
                <a:spcPts val="0"/>
              </a:spcAft>
              <a:buClr>
                <a:schemeClr val="dk1"/>
              </a:buClr>
              <a:buSzPts val="8700"/>
              <a:buChar char="•"/>
              <a:defRPr sz="87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29" name="Google Shape;29;p7"/>
          <p:cNvSpPr txBox="1">
            <a:spLocks noGrp="1"/>
          </p:cNvSpPr>
          <p:nvPr>
            <p:ph type="body" idx="3"/>
          </p:nvPr>
        </p:nvSpPr>
        <p:spPr>
          <a:xfrm>
            <a:off x="22296123" y="7368543"/>
            <a:ext cx="19400520"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40"/>
              </a:spcBef>
              <a:spcAft>
                <a:spcPts val="0"/>
              </a:spcAft>
              <a:buClr>
                <a:schemeClr val="dk1"/>
              </a:buClr>
              <a:buSzPts val="9700"/>
              <a:buNone/>
              <a:defRPr sz="9700" b="1"/>
            </a:lvl2pPr>
            <a:lvl3pPr marL="1371600" lvl="2" indent="-228600" algn="l">
              <a:spcBef>
                <a:spcPts val="1740"/>
              </a:spcBef>
              <a:spcAft>
                <a:spcPts val="0"/>
              </a:spcAft>
              <a:buClr>
                <a:schemeClr val="dk1"/>
              </a:buClr>
              <a:buSzPts val="8700"/>
              <a:buNone/>
              <a:defRPr sz="87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30" name="Google Shape;30;p7"/>
          <p:cNvSpPr txBox="1">
            <a:spLocks noGrp="1"/>
          </p:cNvSpPr>
          <p:nvPr>
            <p:ph type="body" idx="4"/>
          </p:nvPr>
        </p:nvSpPr>
        <p:spPr>
          <a:xfrm>
            <a:off x="22296123" y="10439401"/>
            <a:ext cx="19400520"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44550" algn="l">
              <a:spcBef>
                <a:spcPts val="1940"/>
              </a:spcBef>
              <a:spcAft>
                <a:spcPts val="0"/>
              </a:spcAft>
              <a:buClr>
                <a:schemeClr val="dk1"/>
              </a:buClr>
              <a:buSzPts val="9700"/>
              <a:buChar char="–"/>
              <a:defRPr sz="9700"/>
            </a:lvl2pPr>
            <a:lvl3pPr marL="1371600" lvl="2" indent="-781050" algn="l">
              <a:spcBef>
                <a:spcPts val="1740"/>
              </a:spcBef>
              <a:spcAft>
                <a:spcPts val="0"/>
              </a:spcAft>
              <a:buClr>
                <a:schemeClr val="dk1"/>
              </a:buClr>
              <a:buSzPts val="8700"/>
              <a:buChar char="•"/>
              <a:defRPr sz="87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2194560" y="2927144"/>
            <a:ext cx="39502080" cy="4987637"/>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2194563" y="1310640"/>
            <a:ext cx="14439903"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700"/>
              <a:buFont typeface="Arial"/>
              <a:buNone/>
              <a:defRPr sz="9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0"/>
          <p:cNvSpPr txBox="1">
            <a:spLocks noGrp="1"/>
          </p:cNvSpPr>
          <p:nvPr>
            <p:ph type="body" idx="1"/>
          </p:nvPr>
        </p:nvSpPr>
        <p:spPr>
          <a:xfrm>
            <a:off x="17160240" y="1310644"/>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44550" algn="l">
              <a:spcBef>
                <a:spcPts val="1940"/>
              </a:spcBef>
              <a:spcAft>
                <a:spcPts val="0"/>
              </a:spcAft>
              <a:buClr>
                <a:schemeClr val="dk1"/>
              </a:buClr>
              <a:buSzPts val="9700"/>
              <a:buChar char="–"/>
              <a:defRPr sz="9700"/>
            </a:lvl4pPr>
            <a:lvl5pPr marL="2286000" lvl="4" indent="-844550" algn="l">
              <a:spcBef>
                <a:spcPts val="1940"/>
              </a:spcBef>
              <a:spcAft>
                <a:spcPts val="0"/>
              </a:spcAft>
              <a:buClr>
                <a:schemeClr val="dk1"/>
              </a:buClr>
              <a:buSzPts val="9700"/>
              <a:buChar char="»"/>
              <a:defRPr sz="9700"/>
            </a:lvl5pPr>
            <a:lvl6pPr marL="2743200" lvl="5" indent="-844550" algn="l">
              <a:spcBef>
                <a:spcPts val="1940"/>
              </a:spcBef>
              <a:spcAft>
                <a:spcPts val="0"/>
              </a:spcAft>
              <a:buClr>
                <a:schemeClr val="dk1"/>
              </a:buClr>
              <a:buSzPts val="9700"/>
              <a:buChar char="•"/>
              <a:defRPr sz="9700"/>
            </a:lvl6pPr>
            <a:lvl7pPr marL="3200400" lvl="6" indent="-844550" algn="l">
              <a:spcBef>
                <a:spcPts val="1940"/>
              </a:spcBef>
              <a:spcAft>
                <a:spcPts val="0"/>
              </a:spcAft>
              <a:buClr>
                <a:schemeClr val="dk1"/>
              </a:buClr>
              <a:buSzPts val="9700"/>
              <a:buChar char="•"/>
              <a:defRPr sz="9700"/>
            </a:lvl7pPr>
            <a:lvl8pPr marL="3657600" lvl="7" indent="-844550" algn="l">
              <a:spcBef>
                <a:spcPts val="1940"/>
              </a:spcBef>
              <a:spcAft>
                <a:spcPts val="0"/>
              </a:spcAft>
              <a:buClr>
                <a:schemeClr val="dk1"/>
              </a:buClr>
              <a:buSzPts val="9700"/>
              <a:buChar char="•"/>
              <a:defRPr sz="9700"/>
            </a:lvl8pPr>
            <a:lvl9pPr marL="4114800" lvl="8" indent="-844550" algn="l">
              <a:spcBef>
                <a:spcPts val="1940"/>
              </a:spcBef>
              <a:spcAft>
                <a:spcPts val="0"/>
              </a:spcAft>
              <a:buClr>
                <a:schemeClr val="dk1"/>
              </a:buClr>
              <a:buSzPts val="9700"/>
              <a:buChar char="•"/>
              <a:defRPr sz="9700"/>
            </a:lvl9pPr>
          </a:lstStyle>
          <a:p>
            <a:endParaRPr/>
          </a:p>
        </p:txBody>
      </p:sp>
      <p:sp>
        <p:nvSpPr>
          <p:cNvPr id="37" name="Google Shape;37;p10"/>
          <p:cNvSpPr txBox="1">
            <a:spLocks noGrp="1"/>
          </p:cNvSpPr>
          <p:nvPr>
            <p:ph type="body" idx="2"/>
          </p:nvPr>
        </p:nvSpPr>
        <p:spPr>
          <a:xfrm>
            <a:off x="2194563" y="6888484"/>
            <a:ext cx="14439903" cy="22517102"/>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40"/>
              </a:spcBef>
              <a:spcAft>
                <a:spcPts val="0"/>
              </a:spcAft>
              <a:buClr>
                <a:schemeClr val="dk1"/>
              </a:buClr>
              <a:buSzPts val="5700"/>
              <a:buNone/>
              <a:defRPr sz="57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8602983" y="23042881"/>
            <a:ext cx="26334720" cy="2720342"/>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700"/>
              <a:buFont typeface="Arial"/>
              <a:buNone/>
              <a:defRPr sz="9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
          <p:cNvSpPr>
            <a:spLocks noGrp="1"/>
          </p:cNvSpPr>
          <p:nvPr>
            <p:ph type="pic" idx="2"/>
          </p:nvPr>
        </p:nvSpPr>
        <p:spPr>
          <a:xfrm>
            <a:off x="8602983" y="4288280"/>
            <a:ext cx="26334720" cy="17955490"/>
          </a:xfrm>
          <a:prstGeom prst="rect">
            <a:avLst/>
          </a:prstGeom>
          <a:noFill/>
          <a:ln>
            <a:noFill/>
          </a:ln>
        </p:spPr>
      </p:sp>
      <p:sp>
        <p:nvSpPr>
          <p:cNvPr id="41" name="Google Shape;41;p11"/>
          <p:cNvSpPr txBox="1">
            <a:spLocks noGrp="1"/>
          </p:cNvSpPr>
          <p:nvPr>
            <p:ph type="body" idx="1"/>
          </p:nvPr>
        </p:nvSpPr>
        <p:spPr>
          <a:xfrm>
            <a:off x="8602983" y="25763223"/>
            <a:ext cx="26334720" cy="3863338"/>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40"/>
              </a:spcBef>
              <a:spcAft>
                <a:spcPts val="0"/>
              </a:spcAft>
              <a:buClr>
                <a:schemeClr val="dk1"/>
              </a:buClr>
              <a:buSzPts val="5700"/>
              <a:buNone/>
              <a:defRPr sz="57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60" y="2927144"/>
            <a:ext cx="39502080" cy="4987637"/>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Arial"/>
              <a:buNone/>
              <a:defRPr sz="211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194560" y="8785861"/>
            <a:ext cx="39502080" cy="21724622"/>
          </a:xfrm>
          <a:prstGeom prst="rect">
            <a:avLst/>
          </a:prstGeom>
          <a:noFill/>
          <a:ln>
            <a:noFill/>
          </a:ln>
        </p:spPr>
        <p:txBody>
          <a:bodyPr spcFirstLastPara="1" wrap="square" lIns="438900" tIns="219450" rIns="438900" bIns="219450" anchor="t" anchorCtr="0">
            <a:normAutofit/>
          </a:bodyPr>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2pPr>
            <a:lvl3pPr marL="1371600" marR="0" lvl="2" indent="-844550" algn="l" rtl="0">
              <a:spcBef>
                <a:spcPts val="1940"/>
              </a:spcBef>
              <a:spcAft>
                <a:spcPts val="0"/>
              </a:spcAft>
              <a:buClr>
                <a:schemeClr val="dk1"/>
              </a:buClr>
              <a:buSzPts val="9700"/>
              <a:buFont typeface="Arial"/>
              <a:buChar char="•"/>
              <a:defRPr sz="97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844550" algn="l" rtl="0">
              <a:spcBef>
                <a:spcPts val="1940"/>
              </a:spcBef>
              <a:spcAft>
                <a:spcPts val="0"/>
              </a:spcAft>
              <a:buClr>
                <a:schemeClr val="dk1"/>
              </a:buClr>
              <a:buSzPts val="9700"/>
              <a:buFont typeface="Arial"/>
              <a:buChar char="•"/>
              <a:defRPr sz="9700" b="0" i="0" u="none" strike="noStrike" cap="none">
                <a:solidFill>
                  <a:schemeClr val="dk1"/>
                </a:solidFill>
                <a:latin typeface="Arial"/>
                <a:ea typeface="Arial"/>
                <a:cs typeface="Arial"/>
                <a:sym typeface="Arial"/>
              </a:defRPr>
            </a:lvl6pPr>
            <a:lvl7pPr marL="3200400" marR="0" lvl="6" indent="-844550" algn="l" rtl="0">
              <a:spcBef>
                <a:spcPts val="1940"/>
              </a:spcBef>
              <a:spcAft>
                <a:spcPts val="0"/>
              </a:spcAft>
              <a:buClr>
                <a:schemeClr val="dk1"/>
              </a:buClr>
              <a:buSzPts val="9700"/>
              <a:buFont typeface="Arial"/>
              <a:buChar char="•"/>
              <a:defRPr sz="9700" b="0" i="0" u="none" strike="noStrike" cap="none">
                <a:solidFill>
                  <a:schemeClr val="dk1"/>
                </a:solidFill>
                <a:latin typeface="Arial"/>
                <a:ea typeface="Arial"/>
                <a:cs typeface="Arial"/>
                <a:sym typeface="Arial"/>
              </a:defRPr>
            </a:lvl7pPr>
            <a:lvl8pPr marL="3657600" marR="0" lvl="7" indent="-844550" algn="l" rtl="0">
              <a:spcBef>
                <a:spcPts val="1940"/>
              </a:spcBef>
              <a:spcAft>
                <a:spcPts val="0"/>
              </a:spcAft>
              <a:buClr>
                <a:schemeClr val="dk1"/>
              </a:buClr>
              <a:buSzPts val="9700"/>
              <a:buFont typeface="Arial"/>
              <a:buChar char="•"/>
              <a:defRPr sz="9700" b="0" i="0" u="none" strike="noStrike" cap="none">
                <a:solidFill>
                  <a:schemeClr val="dk1"/>
                </a:solidFill>
                <a:latin typeface="Arial"/>
                <a:ea typeface="Arial"/>
                <a:cs typeface="Arial"/>
                <a:sym typeface="Arial"/>
              </a:defRPr>
            </a:lvl8pPr>
            <a:lvl9pPr marL="4114800" marR="0" lvl="8" indent="-844550" algn="l" rtl="0">
              <a:spcBef>
                <a:spcPts val="1940"/>
              </a:spcBef>
              <a:spcAft>
                <a:spcPts val="0"/>
              </a:spcAft>
              <a:buClr>
                <a:schemeClr val="dk1"/>
              </a:buClr>
              <a:buSzPts val="9700"/>
              <a:buFont typeface="Arial"/>
              <a:buChar char="•"/>
              <a:defRPr sz="97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pic>
        <p:nvPicPr>
          <p:cNvPr id="24" name="Picture 23" descr="Chart, funnel chart&#10;&#10;Description automatically generated">
            <a:extLst>
              <a:ext uri="{FF2B5EF4-FFF2-40B4-BE49-F238E27FC236}">
                <a16:creationId xmlns:a16="http://schemas.microsoft.com/office/drawing/2014/main" id="{A822514A-01EB-63CF-ACD4-EC5406B43DE5}"/>
              </a:ext>
            </a:extLst>
          </p:cNvPr>
          <p:cNvPicPr>
            <a:picLocks noChangeAspect="1"/>
          </p:cNvPicPr>
          <p:nvPr/>
        </p:nvPicPr>
        <p:blipFill rotWithShape="1">
          <a:blip r:embed="rId3"/>
          <a:srcRect l="4909"/>
          <a:stretch/>
        </p:blipFill>
        <p:spPr>
          <a:xfrm>
            <a:off x="14691161" y="20918145"/>
            <a:ext cx="11363047" cy="11949658"/>
          </a:xfrm>
          <a:prstGeom prst="rect">
            <a:avLst/>
          </a:prstGeom>
        </p:spPr>
      </p:pic>
      <p:sp>
        <p:nvSpPr>
          <p:cNvPr id="49" name="Google Shape;49;g12451fda19d_0_0"/>
          <p:cNvSpPr/>
          <p:nvPr/>
        </p:nvSpPr>
        <p:spPr>
          <a:xfrm>
            <a:off x="613060" y="5625962"/>
            <a:ext cx="11887200" cy="10366319"/>
          </a:xfrm>
          <a:prstGeom prst="rect">
            <a:avLst/>
          </a:prstGeom>
          <a:solidFill>
            <a:schemeClr val="lt1"/>
          </a:solidFill>
          <a:ln w="28575" cap="flat" cmpd="sng">
            <a:noFill/>
            <a:prstDash val="solid"/>
            <a:miter lim="800000"/>
            <a:headEnd type="none" w="sm" len="sm"/>
            <a:tailEnd type="none" w="sm" len="sm"/>
          </a:ln>
          <a:effectLst/>
        </p:spPr>
        <p:txBody>
          <a:bodyPr spcFirstLastPara="1" wrap="square" lIns="522450" tIns="261225" rIns="522450" bIns="261225" anchor="t" anchorCtr="0">
            <a:noAutofit/>
          </a:bodyPr>
          <a:lstStyle/>
          <a:p>
            <a:pPr algn="l"/>
            <a:r>
              <a:rPr lang="en-US" sz="4200" b="0" i="0" u="none" strike="noStrike" baseline="0" dirty="0">
                <a:latin typeface="+mj-lt"/>
              </a:rPr>
              <a:t>In baseball, every run counts and every decision matters. Even decisions such as attempting to advance 2 bases rather than just 1 could be the difference in the game and ultimately making the playoffs. For a ball hit to the outfield with at least one runner on first or second, I wanted to create a model to evaluate these decisions - whether the runner should stay after advancing one base or go and attempt to advance two bases (first to third or second to home). I then combined these probabilities with run expectancies to evaluate whether the potential advantage of being in a better future game state is worth the risk of being thrown out.</a:t>
            </a:r>
            <a:endParaRPr lang="en-US" sz="4200" b="0" i="0" u="none" strike="noStrike" cap="none" dirty="0">
              <a:solidFill>
                <a:srgbClr val="000000"/>
              </a:solidFill>
              <a:latin typeface="+mj-lt"/>
              <a:ea typeface="Arial"/>
              <a:cs typeface="Arial"/>
              <a:sym typeface="Arial"/>
            </a:endParaRPr>
          </a:p>
        </p:txBody>
      </p:sp>
      <p:grpSp>
        <p:nvGrpSpPr>
          <p:cNvPr id="50" name="Google Shape;50;g12451fda19d_0_0"/>
          <p:cNvGrpSpPr/>
          <p:nvPr/>
        </p:nvGrpSpPr>
        <p:grpSpPr>
          <a:xfrm>
            <a:off x="11591270" y="-6374"/>
            <a:ext cx="30273905" cy="3755170"/>
            <a:chOff x="11591270" y="908030"/>
            <a:chExt cx="30273905" cy="3755170"/>
          </a:xfrm>
        </p:grpSpPr>
        <p:sp>
          <p:nvSpPr>
            <p:cNvPr id="51" name="Google Shape;51;g12451fda19d_0_0"/>
            <p:cNvSpPr txBox="1"/>
            <p:nvPr/>
          </p:nvSpPr>
          <p:spPr>
            <a:xfrm>
              <a:off x="11591270" y="908030"/>
              <a:ext cx="30273900" cy="2941800"/>
            </a:xfrm>
            <a:prstGeom prst="rect">
              <a:avLst/>
            </a:prstGeom>
            <a:noFill/>
            <a:ln>
              <a:noFill/>
            </a:ln>
          </p:spPr>
          <p:txBody>
            <a:bodyPr spcFirstLastPara="1" wrap="square" lIns="438900" tIns="219450" rIns="438900" bIns="219450" anchor="ctr" anchorCtr="0">
              <a:normAutofit/>
            </a:bodyPr>
            <a:lstStyle/>
            <a:p>
              <a:pPr marL="0" marR="0" lvl="0" indent="0" algn="ctr" rtl="0">
                <a:spcBef>
                  <a:spcPts val="0"/>
                </a:spcBef>
                <a:spcAft>
                  <a:spcPts val="0"/>
                </a:spcAft>
                <a:buClr>
                  <a:schemeClr val="dk1"/>
                </a:buClr>
                <a:buSzPct val="100000"/>
                <a:buFont typeface="Arial"/>
                <a:buNone/>
              </a:pPr>
              <a:r>
                <a:rPr lang="en-US" sz="12500" b="1" i="0" u="none" strike="noStrike" cap="none" dirty="0">
                  <a:solidFill>
                    <a:schemeClr val="dk1"/>
                  </a:solidFill>
                  <a:latin typeface="Arial"/>
                  <a:ea typeface="Arial"/>
                  <a:cs typeface="Arial"/>
                  <a:sym typeface="Arial"/>
                </a:rPr>
                <a:t>Should I Stay or Should I Go</a:t>
              </a:r>
              <a:endParaRPr dirty="0"/>
            </a:p>
          </p:txBody>
        </p:sp>
        <p:sp>
          <p:nvSpPr>
            <p:cNvPr id="52" name="Google Shape;52;g12451fda19d_0_0"/>
            <p:cNvSpPr txBox="1"/>
            <p:nvPr/>
          </p:nvSpPr>
          <p:spPr>
            <a:xfrm>
              <a:off x="11591275" y="3190684"/>
              <a:ext cx="30273900" cy="1472516"/>
            </a:xfrm>
            <a:prstGeom prst="rect">
              <a:avLst/>
            </a:prstGeom>
            <a:noFill/>
            <a:ln>
              <a:noFill/>
            </a:ln>
          </p:spPr>
          <p:txBody>
            <a:bodyPr spcFirstLastPara="1" wrap="square" lIns="438900" tIns="219450" rIns="438900" bIns="219450" anchor="t" anchorCtr="0">
              <a:normAutofit/>
            </a:bodyPr>
            <a:lstStyle/>
            <a:p>
              <a:pPr marL="0" marR="0" lvl="0" indent="0" algn="ctr" rtl="0">
                <a:spcBef>
                  <a:spcPts val="0"/>
                </a:spcBef>
                <a:spcAft>
                  <a:spcPts val="0"/>
                </a:spcAft>
                <a:buClr>
                  <a:srgbClr val="898989"/>
                </a:buClr>
                <a:buSzPts val="4200"/>
                <a:buFont typeface="Arial"/>
                <a:buNone/>
              </a:pPr>
              <a:r>
                <a:rPr lang="en-US" sz="6000" b="0" i="0" u="none" strike="noStrike" cap="none" dirty="0">
                  <a:solidFill>
                    <a:srgbClr val="898989"/>
                  </a:solidFill>
                  <a:latin typeface="Arial"/>
                  <a:ea typeface="Arial"/>
                  <a:cs typeface="Arial"/>
                  <a:sym typeface="Arial"/>
                </a:rPr>
                <a:t>Billy Fryer</a:t>
              </a:r>
              <a:endParaRPr sz="2400" dirty="0"/>
            </a:p>
          </p:txBody>
        </p:sp>
      </p:grpSp>
      <p:pic>
        <p:nvPicPr>
          <p:cNvPr id="53" name="Google Shape;53;g12451fda19d_0_0" descr="ncstate-brick-4x1-red-rgb.emf"/>
          <p:cNvPicPr preferRelativeResize="0"/>
          <p:nvPr/>
        </p:nvPicPr>
        <p:blipFill rotWithShape="1">
          <a:blip r:embed="rId4">
            <a:alphaModFix/>
          </a:blip>
          <a:srcRect/>
          <a:stretch/>
        </p:blipFill>
        <p:spPr>
          <a:xfrm>
            <a:off x="1227147" y="904243"/>
            <a:ext cx="11634901" cy="1846409"/>
          </a:xfrm>
          <a:prstGeom prst="rect">
            <a:avLst/>
          </a:prstGeom>
          <a:noFill/>
          <a:ln>
            <a:noFill/>
          </a:ln>
        </p:spPr>
      </p:pic>
      <p:sp>
        <p:nvSpPr>
          <p:cNvPr id="54" name="Google Shape;54;g12451fda19d_0_0"/>
          <p:cNvSpPr txBox="1"/>
          <p:nvPr/>
        </p:nvSpPr>
        <p:spPr>
          <a:xfrm>
            <a:off x="1227147" y="2884350"/>
            <a:ext cx="11634900" cy="1185900"/>
          </a:xfrm>
          <a:prstGeom prst="rect">
            <a:avLst/>
          </a:prstGeom>
          <a:noFill/>
          <a:ln>
            <a:noFill/>
          </a:ln>
        </p:spPr>
        <p:txBody>
          <a:bodyPr spcFirstLastPara="1" wrap="square" lIns="438900" tIns="219450" rIns="438900" bIns="219450" anchor="t" anchorCtr="0">
            <a:noAutofit/>
          </a:bodyPr>
          <a:lstStyle/>
          <a:p>
            <a:pPr marL="0" marR="0" lvl="0" indent="0" algn="ctr" rtl="0">
              <a:spcBef>
                <a:spcPts val="0"/>
              </a:spcBef>
              <a:spcAft>
                <a:spcPts val="0"/>
              </a:spcAft>
              <a:buClr>
                <a:srgbClr val="898989"/>
              </a:buClr>
              <a:buSzPts val="3600"/>
              <a:buFont typeface="Arial"/>
              <a:buNone/>
            </a:pPr>
            <a:r>
              <a:rPr lang="en-US" sz="6400" b="1" i="0" u="none" strike="noStrike" cap="none">
                <a:solidFill>
                  <a:schemeClr val="dk1"/>
                </a:solidFill>
              </a:rPr>
              <a:t>Department of </a:t>
            </a:r>
            <a:r>
              <a:rPr lang="en-US" sz="6400" b="1">
                <a:solidFill>
                  <a:schemeClr val="dk1"/>
                </a:solidFill>
              </a:rPr>
              <a:t>Statistics</a:t>
            </a:r>
            <a:endParaRPr sz="6400" b="1"/>
          </a:p>
        </p:txBody>
      </p:sp>
      <p:sp>
        <p:nvSpPr>
          <p:cNvPr id="55" name="Google Shape;55;g12451fda19d_0_0"/>
          <p:cNvSpPr/>
          <p:nvPr/>
        </p:nvSpPr>
        <p:spPr>
          <a:xfrm>
            <a:off x="1070260" y="4313136"/>
            <a:ext cx="10972800" cy="1185900"/>
          </a:xfrm>
          <a:prstGeom prst="rect">
            <a:avLst/>
          </a:prstGeom>
          <a:solidFill>
            <a:schemeClr val="accent4"/>
          </a:solidFill>
          <a:ln>
            <a:noFill/>
          </a:ln>
          <a:effectLst>
            <a:outerShdw blurRad="50800" dist="38100" dir="2700000" algn="tl" rotWithShape="0">
              <a:srgbClr val="000000">
                <a:alpha val="40000"/>
              </a:srgbClr>
            </a:outerShdw>
          </a:effectLst>
        </p:spPr>
        <p:txBody>
          <a:bodyPr spcFirstLastPara="1" wrap="square" lIns="182875" tIns="48750" rIns="182875" bIns="45700" anchor="ctr" anchorCtr="0">
            <a:noAutofit/>
          </a:bodyPr>
          <a:lstStyle/>
          <a:p>
            <a:pPr marL="0" marR="0" lvl="0" indent="0" algn="ctr" rtl="0">
              <a:spcBef>
                <a:spcPts val="0"/>
              </a:spcBef>
              <a:spcAft>
                <a:spcPts val="0"/>
              </a:spcAft>
              <a:buNone/>
            </a:pPr>
            <a:r>
              <a:rPr lang="en-US" sz="5400" b="1" i="0" u="none" strike="noStrike" cap="none" dirty="0">
                <a:solidFill>
                  <a:schemeClr val="lt1"/>
                </a:solidFill>
              </a:rPr>
              <a:t>Background and Introduction</a:t>
            </a:r>
            <a:endParaRPr b="1" dirty="0"/>
          </a:p>
        </p:txBody>
      </p:sp>
      <p:sp>
        <p:nvSpPr>
          <p:cNvPr id="58" name="Google Shape;58;g12451fda19d_0_0"/>
          <p:cNvSpPr/>
          <p:nvPr/>
        </p:nvSpPr>
        <p:spPr>
          <a:xfrm>
            <a:off x="30170777" y="29793320"/>
            <a:ext cx="12743100" cy="2376596"/>
          </a:xfrm>
          <a:prstGeom prst="rect">
            <a:avLst/>
          </a:prstGeom>
          <a:solidFill>
            <a:schemeClr val="accent4"/>
          </a:solidFill>
          <a:ln>
            <a:noFill/>
          </a:ln>
          <a:effectLst>
            <a:outerShdw blurRad="50800" dist="38100" dir="2700000" algn="tl" rotWithShape="0">
              <a:srgbClr val="000000">
                <a:alpha val="40000"/>
              </a:srgbClr>
            </a:outerShdw>
          </a:effectLst>
        </p:spPr>
        <p:txBody>
          <a:bodyPr spcFirstLastPara="1" wrap="square" lIns="182875" tIns="48750" rIns="182875" bIns="45700" anchor="ctr" anchorCtr="0">
            <a:noAutofit/>
          </a:bodyPr>
          <a:lstStyle/>
          <a:p>
            <a:pPr marL="0" marR="0" lvl="0" indent="0" algn="ctr" rtl="0">
              <a:spcBef>
                <a:spcPts val="0"/>
              </a:spcBef>
              <a:spcAft>
                <a:spcPts val="0"/>
              </a:spcAft>
              <a:buNone/>
            </a:pPr>
            <a:r>
              <a:rPr lang="en-US" sz="4800" b="1" u="none" dirty="0">
                <a:solidFill>
                  <a:schemeClr val="lt1"/>
                </a:solidFill>
              </a:rPr>
              <a:t>Thanks to SMT and UConn Sports Analytics Symposium for the opportunity </a:t>
            </a:r>
            <a:r>
              <a:rPr lang="en-US" sz="4800" b="1" dirty="0">
                <a:solidFill>
                  <a:schemeClr val="lt1"/>
                </a:solidFill>
              </a:rPr>
              <a:t>t</a:t>
            </a:r>
            <a:r>
              <a:rPr lang="en-US" sz="4800" b="1" u="none" dirty="0">
                <a:solidFill>
                  <a:schemeClr val="lt1"/>
                </a:solidFill>
              </a:rPr>
              <a:t>o work with this data!</a:t>
            </a:r>
            <a:endParaRPr sz="1200" b="1" dirty="0"/>
          </a:p>
        </p:txBody>
      </p:sp>
      <p:sp>
        <p:nvSpPr>
          <p:cNvPr id="2" name="Google Shape;49;g12451fda19d_0_0">
            <a:extLst>
              <a:ext uri="{FF2B5EF4-FFF2-40B4-BE49-F238E27FC236}">
                <a16:creationId xmlns:a16="http://schemas.microsoft.com/office/drawing/2014/main" id="{24846776-6DCD-2958-B9D5-A227F2291041}"/>
              </a:ext>
            </a:extLst>
          </p:cNvPr>
          <p:cNvSpPr/>
          <p:nvPr/>
        </p:nvSpPr>
        <p:spPr>
          <a:xfrm>
            <a:off x="613060" y="16701325"/>
            <a:ext cx="11887200" cy="6731322"/>
          </a:xfrm>
          <a:prstGeom prst="rect">
            <a:avLst/>
          </a:prstGeom>
          <a:solidFill>
            <a:schemeClr val="lt1"/>
          </a:solidFill>
          <a:ln w="28575" cap="flat" cmpd="sng">
            <a:noFill/>
            <a:prstDash val="solid"/>
            <a:miter lim="800000"/>
            <a:headEnd type="none" w="sm" len="sm"/>
            <a:tailEnd type="none" w="sm" len="sm"/>
          </a:ln>
          <a:effectLst/>
        </p:spPr>
        <p:txBody>
          <a:bodyPr spcFirstLastPara="1" wrap="square" lIns="522450" tIns="261225" rIns="522450" bIns="261225" anchor="t" anchorCtr="0">
            <a:noAutofit/>
          </a:bodyPr>
          <a:lstStyle/>
          <a:p>
            <a:pPr marL="742950" indent="-742950" algn="ctr">
              <a:lnSpc>
                <a:spcPct val="150000"/>
              </a:lnSpc>
              <a:buAutoNum type="arabicParenR"/>
            </a:pPr>
            <a:r>
              <a:rPr lang="en-US" sz="5400" b="1" i="0" u="none" strike="noStrike" cap="none" dirty="0">
                <a:solidFill>
                  <a:srgbClr val="008473"/>
                </a:solidFill>
                <a:latin typeface="+mj-lt"/>
                <a:ea typeface="Arial"/>
                <a:cs typeface="Arial"/>
                <a:sym typeface="Arial"/>
              </a:rPr>
              <a:t>Distance From Base Runner to Target Base</a:t>
            </a:r>
          </a:p>
          <a:p>
            <a:pPr marL="742950" indent="-742950" algn="ctr">
              <a:lnSpc>
                <a:spcPct val="150000"/>
              </a:lnSpc>
              <a:buAutoNum type="arabicParenR"/>
            </a:pPr>
            <a:r>
              <a:rPr lang="en-US" sz="5400" b="1" dirty="0">
                <a:solidFill>
                  <a:srgbClr val="FAC800"/>
                </a:solidFill>
                <a:latin typeface="+mj-lt"/>
              </a:rPr>
              <a:t>Distance From Ball to Target Base</a:t>
            </a:r>
          </a:p>
          <a:p>
            <a:pPr marL="742950" indent="-742950" algn="ctr">
              <a:lnSpc>
                <a:spcPct val="150000"/>
              </a:lnSpc>
              <a:buAutoNum type="arabicParenR"/>
            </a:pPr>
            <a:r>
              <a:rPr lang="en-US" sz="5400" b="1" i="0" u="none" strike="noStrike" cap="none" dirty="0">
                <a:solidFill>
                  <a:srgbClr val="4156A1"/>
                </a:solidFill>
                <a:latin typeface="+mj-lt"/>
                <a:ea typeface="Arial"/>
                <a:cs typeface="Arial"/>
                <a:sym typeface="Arial"/>
              </a:rPr>
              <a:t>Base Runner Speed</a:t>
            </a:r>
          </a:p>
          <a:p>
            <a:pPr marL="742950" indent="-742950" algn="ctr">
              <a:lnSpc>
                <a:spcPct val="150000"/>
              </a:lnSpc>
              <a:buAutoNum type="arabicParenR"/>
            </a:pPr>
            <a:r>
              <a:rPr lang="en-US" sz="5400" b="1" dirty="0">
                <a:solidFill>
                  <a:srgbClr val="D14905"/>
                </a:solidFill>
                <a:latin typeface="+mj-lt"/>
              </a:rPr>
              <a:t>Game Situation Information</a:t>
            </a:r>
            <a:endParaRPr lang="en-US" sz="5400" b="1" i="0" u="none" strike="noStrike" cap="none" dirty="0">
              <a:solidFill>
                <a:srgbClr val="D14905"/>
              </a:solidFill>
              <a:latin typeface="+mj-lt"/>
              <a:ea typeface="Arial"/>
              <a:cs typeface="Arial"/>
              <a:sym typeface="Arial"/>
            </a:endParaRPr>
          </a:p>
        </p:txBody>
      </p:sp>
      <p:sp>
        <p:nvSpPr>
          <p:cNvPr id="4" name="Google Shape;49;g12451fda19d_0_0">
            <a:extLst>
              <a:ext uri="{FF2B5EF4-FFF2-40B4-BE49-F238E27FC236}">
                <a16:creationId xmlns:a16="http://schemas.microsoft.com/office/drawing/2014/main" id="{826F0446-CB4F-C34B-65AB-3F76CE2E1FBD}"/>
              </a:ext>
            </a:extLst>
          </p:cNvPr>
          <p:cNvSpPr/>
          <p:nvPr/>
        </p:nvSpPr>
        <p:spPr>
          <a:xfrm>
            <a:off x="613059" y="26165176"/>
            <a:ext cx="11917607" cy="6004740"/>
          </a:xfrm>
          <a:prstGeom prst="rect">
            <a:avLst/>
          </a:prstGeom>
          <a:solidFill>
            <a:schemeClr val="lt1"/>
          </a:solidFill>
          <a:ln w="28575" cap="flat" cmpd="sng">
            <a:noFill/>
            <a:prstDash val="solid"/>
            <a:miter lim="800000"/>
            <a:headEnd type="none" w="sm" len="sm"/>
            <a:tailEnd type="none" w="sm" len="sm"/>
          </a:ln>
          <a:effectLst/>
        </p:spPr>
        <p:txBody>
          <a:bodyPr spcFirstLastPara="1" wrap="square" lIns="522450" tIns="261225" rIns="522450" bIns="261225" anchor="t" anchorCtr="0">
            <a:noAutofit/>
          </a:bodyPr>
          <a:lstStyle/>
          <a:p>
            <a:pPr algn="l"/>
            <a:r>
              <a:rPr lang="en-US" sz="5400" dirty="0">
                <a:latin typeface="+mj-lt"/>
              </a:rPr>
              <a:t>I tested 4 different types of classification models (logistic, naïve bayes, random forest, </a:t>
            </a:r>
            <a:r>
              <a:rPr lang="en-US" sz="5400" dirty="0" err="1">
                <a:latin typeface="+mj-lt"/>
              </a:rPr>
              <a:t>xgboost</a:t>
            </a:r>
            <a:r>
              <a:rPr lang="en-US" sz="5400" dirty="0">
                <a:latin typeface="+mj-lt"/>
              </a:rPr>
              <a:t>) and s</a:t>
            </a:r>
            <a:r>
              <a:rPr lang="en-US" sz="5400" b="0" i="0" u="none" strike="noStrike" cap="none" dirty="0">
                <a:solidFill>
                  <a:srgbClr val="000000"/>
                </a:solidFill>
                <a:latin typeface="+mj-lt"/>
                <a:ea typeface="Arial"/>
                <a:cs typeface="Arial"/>
                <a:sym typeface="Arial"/>
              </a:rPr>
              <a:t>elected the </a:t>
            </a:r>
            <a:r>
              <a:rPr lang="en-US" sz="5400" b="0" i="0" u="none" strike="noStrike" cap="none" dirty="0" err="1">
                <a:solidFill>
                  <a:srgbClr val="000000"/>
                </a:solidFill>
                <a:latin typeface="+mj-lt"/>
                <a:ea typeface="Arial"/>
                <a:cs typeface="Arial"/>
                <a:sym typeface="Arial"/>
              </a:rPr>
              <a:t>xgboost</a:t>
            </a:r>
            <a:r>
              <a:rPr lang="en-US" sz="5400" b="0" i="0" u="none" strike="noStrike" cap="none" dirty="0">
                <a:solidFill>
                  <a:srgbClr val="000000"/>
                </a:solidFill>
                <a:latin typeface="+mj-lt"/>
                <a:ea typeface="Arial"/>
                <a:cs typeface="Arial"/>
                <a:sym typeface="Arial"/>
              </a:rPr>
              <a:t> model with 76.3% test set accuracy and a </a:t>
            </a:r>
            <a:r>
              <a:rPr lang="en-US" sz="5400" b="0" i="0" u="none" strike="noStrike" cap="none" dirty="0" err="1">
                <a:solidFill>
                  <a:srgbClr val="000000"/>
                </a:solidFill>
                <a:latin typeface="+mj-lt"/>
                <a:ea typeface="Arial"/>
                <a:cs typeface="Arial"/>
                <a:sym typeface="Arial"/>
              </a:rPr>
              <a:t>logloss</a:t>
            </a:r>
            <a:r>
              <a:rPr lang="en-US" sz="5400" b="0" i="0" u="none" strike="noStrike" cap="none" dirty="0">
                <a:solidFill>
                  <a:srgbClr val="000000"/>
                </a:solidFill>
                <a:latin typeface="+mj-lt"/>
                <a:ea typeface="Arial"/>
                <a:cs typeface="Arial"/>
                <a:sym typeface="Arial"/>
              </a:rPr>
              <a:t> of </a:t>
            </a:r>
            <a:r>
              <a:rPr lang="en-US" sz="5400" b="0" i="0" u="none" strike="noStrike" baseline="0" dirty="0">
                <a:latin typeface="+mj-lt"/>
              </a:rPr>
              <a:t>0.290046 to create the probabilities for advancing 2 bases.</a:t>
            </a:r>
            <a:endParaRPr lang="en-US" sz="5400" dirty="0">
              <a:latin typeface="+mj-lt"/>
            </a:endParaRPr>
          </a:p>
        </p:txBody>
      </p:sp>
      <p:sp>
        <p:nvSpPr>
          <p:cNvPr id="5" name="Google Shape;56;g12451fda19d_0_0">
            <a:extLst>
              <a:ext uri="{FF2B5EF4-FFF2-40B4-BE49-F238E27FC236}">
                <a16:creationId xmlns:a16="http://schemas.microsoft.com/office/drawing/2014/main" id="{64ABF345-DAE4-AC8A-7F09-B0D056FB1529}"/>
              </a:ext>
            </a:extLst>
          </p:cNvPr>
          <p:cNvSpPr/>
          <p:nvPr/>
        </p:nvSpPr>
        <p:spPr>
          <a:xfrm>
            <a:off x="31055927" y="4313136"/>
            <a:ext cx="10972800" cy="1188720"/>
          </a:xfrm>
          <a:prstGeom prst="rect">
            <a:avLst/>
          </a:prstGeom>
          <a:solidFill>
            <a:schemeClr val="accent4"/>
          </a:solidFill>
          <a:ln>
            <a:noFill/>
          </a:ln>
          <a:effectLst>
            <a:outerShdw blurRad="50800" dist="38100" dir="2700000" algn="tl" rotWithShape="0">
              <a:srgbClr val="000000">
                <a:alpha val="40000"/>
              </a:srgbClr>
            </a:outerShdw>
          </a:effectLst>
        </p:spPr>
        <p:txBody>
          <a:bodyPr spcFirstLastPara="1" wrap="square" lIns="182875" tIns="48750" rIns="182875" bIns="45700" anchor="ctr" anchorCtr="0">
            <a:noAutofit/>
          </a:bodyPr>
          <a:lstStyle/>
          <a:p>
            <a:pPr marL="0" marR="0" lvl="0" indent="0" algn="ctr" rtl="0">
              <a:spcBef>
                <a:spcPts val="0"/>
              </a:spcBef>
              <a:spcAft>
                <a:spcPts val="0"/>
              </a:spcAft>
              <a:buNone/>
            </a:pPr>
            <a:r>
              <a:rPr lang="en-US" sz="5400" b="1" dirty="0">
                <a:solidFill>
                  <a:schemeClr val="lt1"/>
                </a:solidFill>
              </a:rPr>
              <a:t>Run Expectancy</a:t>
            </a:r>
            <a:endParaRPr b="1" dirty="0"/>
          </a:p>
        </p:txBody>
      </p:sp>
      <p:sp>
        <p:nvSpPr>
          <p:cNvPr id="9" name="TextBox 8">
            <a:extLst>
              <a:ext uri="{FF2B5EF4-FFF2-40B4-BE49-F238E27FC236}">
                <a16:creationId xmlns:a16="http://schemas.microsoft.com/office/drawing/2014/main" id="{DFDF8DFA-336F-5433-A8F7-61922A25E5CD}"/>
              </a:ext>
            </a:extLst>
          </p:cNvPr>
          <p:cNvSpPr txBox="1"/>
          <p:nvPr/>
        </p:nvSpPr>
        <p:spPr>
          <a:xfrm>
            <a:off x="30824176" y="13093502"/>
            <a:ext cx="11436303" cy="3416320"/>
          </a:xfrm>
          <a:prstGeom prst="rect">
            <a:avLst/>
          </a:prstGeom>
          <a:noFill/>
          <a:ln>
            <a:noFill/>
          </a:ln>
        </p:spPr>
        <p:txBody>
          <a:bodyPr wrap="square" rtlCol="0">
            <a:spAutoFit/>
          </a:bodyPr>
          <a:lstStyle/>
          <a:p>
            <a:pPr algn="ctr"/>
            <a:r>
              <a:rPr lang="en-US" sz="5400" b="1" i="0" u="sng" strike="noStrike" baseline="0" dirty="0">
                <a:latin typeface="LMRoman12-Bold"/>
              </a:rPr>
              <a:t>Change in Run Expectancy Formula</a:t>
            </a:r>
          </a:p>
          <a:p>
            <a:pPr algn="ctr"/>
            <a:r>
              <a:rPr lang="en-US" sz="5400" b="1" i="0" u="none" strike="noStrike" baseline="0" dirty="0">
                <a:latin typeface="LMRoman12-Bold"/>
              </a:rPr>
              <a:t>RE(Success) x </a:t>
            </a:r>
            <a:r>
              <a:rPr lang="en-US" sz="5400" b="1" i="0" u="none" strike="noStrike" baseline="0" dirty="0" err="1">
                <a:latin typeface="LMRoman12-Bold"/>
              </a:rPr>
              <a:t>Pr</a:t>
            </a:r>
            <a:r>
              <a:rPr lang="en-US" sz="5400" b="1" i="0" u="none" strike="noStrike" baseline="0" dirty="0">
                <a:latin typeface="LMRoman12-Bold"/>
              </a:rPr>
              <a:t>(Success) + RS(Success)</a:t>
            </a:r>
          </a:p>
          <a:p>
            <a:pPr algn="ctr"/>
            <a:r>
              <a:rPr lang="en-US" sz="5400" b="1" i="0" u="none" strike="noStrike" baseline="0" dirty="0">
                <a:latin typeface="LMRoman12-Bold"/>
              </a:rPr>
              <a:t> + RE(Failure) x </a:t>
            </a:r>
            <a:r>
              <a:rPr lang="en-US" sz="5400" b="1" i="0" u="none" strike="noStrike" baseline="0" dirty="0" err="1">
                <a:latin typeface="LMRoman12-Bold"/>
              </a:rPr>
              <a:t>Pr</a:t>
            </a:r>
            <a:r>
              <a:rPr lang="en-US" sz="5400" b="1" i="0" u="none" strike="noStrike" baseline="0" dirty="0">
                <a:latin typeface="LMRoman12-Bold"/>
              </a:rPr>
              <a:t>(Failure)  + RS(Failure)</a:t>
            </a:r>
          </a:p>
          <a:p>
            <a:pPr algn="ctr"/>
            <a:r>
              <a:rPr lang="en-US" sz="5400" b="1" i="0" u="none" strike="noStrike" baseline="0" dirty="0">
                <a:latin typeface="LMRoman12-Bold"/>
              </a:rPr>
              <a:t>– [RE(No Attempt) + RS(No Attempt)]</a:t>
            </a:r>
            <a:endParaRPr lang="en-US" sz="16600" dirty="0"/>
          </a:p>
        </p:txBody>
      </p:sp>
      <p:pic>
        <p:nvPicPr>
          <p:cNvPr id="14" name="Picture 13" descr="Radar chart&#10;&#10;Description automatically generated with medium confidence">
            <a:extLst>
              <a:ext uri="{FF2B5EF4-FFF2-40B4-BE49-F238E27FC236}">
                <a16:creationId xmlns:a16="http://schemas.microsoft.com/office/drawing/2014/main" id="{3431F2B2-D52F-40A4-C9AD-E80AAFFFA94D}"/>
              </a:ext>
            </a:extLst>
          </p:cNvPr>
          <p:cNvPicPr>
            <a:picLocks noChangeAspect="1"/>
          </p:cNvPicPr>
          <p:nvPr/>
        </p:nvPicPr>
        <p:blipFill>
          <a:blip r:embed="rId5"/>
          <a:stretch>
            <a:fillRect/>
          </a:stretch>
        </p:blipFill>
        <p:spPr>
          <a:xfrm>
            <a:off x="12913992" y="12742410"/>
            <a:ext cx="6675120" cy="7809090"/>
          </a:xfrm>
          <a:prstGeom prst="rect">
            <a:avLst/>
          </a:prstGeom>
        </p:spPr>
      </p:pic>
      <p:sp>
        <p:nvSpPr>
          <p:cNvPr id="18" name="TextBox 17">
            <a:extLst>
              <a:ext uri="{FF2B5EF4-FFF2-40B4-BE49-F238E27FC236}">
                <a16:creationId xmlns:a16="http://schemas.microsoft.com/office/drawing/2014/main" id="{9F50E16D-73EA-62F1-21F2-8BE968E3F2DC}"/>
              </a:ext>
            </a:extLst>
          </p:cNvPr>
          <p:cNvSpPr txBox="1"/>
          <p:nvPr/>
        </p:nvSpPr>
        <p:spPr>
          <a:xfrm>
            <a:off x="20437968" y="16355337"/>
            <a:ext cx="8458200" cy="3785652"/>
          </a:xfrm>
          <a:prstGeom prst="rect">
            <a:avLst/>
          </a:prstGeom>
          <a:noFill/>
          <a:ln>
            <a:solidFill>
              <a:schemeClr val="tx1"/>
            </a:solidFill>
          </a:ln>
        </p:spPr>
        <p:txBody>
          <a:bodyPr wrap="square" rtlCol="0">
            <a:spAutoFit/>
          </a:bodyPr>
          <a:lstStyle/>
          <a:p>
            <a:pPr algn="ctr"/>
            <a:r>
              <a:rPr lang="en-US" sz="4800" dirty="0"/>
              <a:t>In the play to the left, </a:t>
            </a:r>
          </a:p>
          <a:p>
            <a:pPr algn="ctr"/>
            <a:r>
              <a:rPr lang="en-US" sz="4800" dirty="0"/>
              <a:t>the ball is far from target base and runner is very close to target base → </a:t>
            </a:r>
          </a:p>
          <a:p>
            <a:pPr algn="ctr"/>
            <a:r>
              <a:rPr lang="en-US" sz="4800" dirty="0"/>
              <a:t>High Probability (88%)</a:t>
            </a:r>
          </a:p>
        </p:txBody>
      </p:sp>
      <p:sp>
        <p:nvSpPr>
          <p:cNvPr id="11" name="Google Shape;56;g12451fda19d_0_0">
            <a:extLst>
              <a:ext uri="{FF2B5EF4-FFF2-40B4-BE49-F238E27FC236}">
                <a16:creationId xmlns:a16="http://schemas.microsoft.com/office/drawing/2014/main" id="{9BECA9BA-8DDB-E295-A89D-6A0180D677BB}"/>
              </a:ext>
            </a:extLst>
          </p:cNvPr>
          <p:cNvSpPr/>
          <p:nvPr/>
        </p:nvSpPr>
        <p:spPr>
          <a:xfrm>
            <a:off x="31055927" y="19174822"/>
            <a:ext cx="10972800" cy="1188720"/>
          </a:xfrm>
          <a:prstGeom prst="rect">
            <a:avLst/>
          </a:prstGeom>
          <a:solidFill>
            <a:schemeClr val="accent4"/>
          </a:solidFill>
          <a:ln>
            <a:noFill/>
          </a:ln>
          <a:effectLst>
            <a:outerShdw blurRad="50800" dist="38100" dir="2700000" algn="tl" rotWithShape="0">
              <a:srgbClr val="000000">
                <a:alpha val="40000"/>
              </a:srgbClr>
            </a:outerShdw>
          </a:effectLst>
        </p:spPr>
        <p:txBody>
          <a:bodyPr spcFirstLastPara="1" wrap="square" lIns="182875" tIns="48750" rIns="182875" bIns="45700" anchor="ctr" anchorCtr="0">
            <a:noAutofit/>
          </a:bodyPr>
          <a:lstStyle/>
          <a:p>
            <a:pPr marL="0" marR="0" lvl="0" indent="0" algn="ctr" rtl="0">
              <a:spcBef>
                <a:spcPts val="0"/>
              </a:spcBef>
              <a:spcAft>
                <a:spcPts val="0"/>
              </a:spcAft>
              <a:buNone/>
            </a:pPr>
            <a:r>
              <a:rPr lang="en-US" sz="5400" b="1" dirty="0">
                <a:solidFill>
                  <a:schemeClr val="lt1"/>
                </a:solidFill>
              </a:rPr>
              <a:t>Conclusions/Future Work</a:t>
            </a:r>
            <a:endParaRPr b="1" dirty="0"/>
          </a:p>
        </p:txBody>
      </p:sp>
      <p:sp>
        <p:nvSpPr>
          <p:cNvPr id="12" name="Google Shape;49;g12451fda19d_0_0">
            <a:extLst>
              <a:ext uri="{FF2B5EF4-FFF2-40B4-BE49-F238E27FC236}">
                <a16:creationId xmlns:a16="http://schemas.microsoft.com/office/drawing/2014/main" id="{3B08B109-0C53-A1AC-1565-6B686A956A8C}"/>
              </a:ext>
            </a:extLst>
          </p:cNvPr>
          <p:cNvSpPr/>
          <p:nvPr/>
        </p:nvSpPr>
        <p:spPr>
          <a:xfrm>
            <a:off x="29829311" y="20507232"/>
            <a:ext cx="13426033" cy="5336346"/>
          </a:xfrm>
          <a:prstGeom prst="rect">
            <a:avLst/>
          </a:prstGeom>
          <a:solidFill>
            <a:schemeClr val="lt1"/>
          </a:solidFill>
          <a:ln w="28575" cap="flat" cmpd="sng">
            <a:noFill/>
            <a:prstDash val="solid"/>
            <a:miter lim="800000"/>
            <a:headEnd type="none" w="sm" len="sm"/>
            <a:tailEnd type="none" w="sm" len="sm"/>
          </a:ln>
          <a:effectLst/>
        </p:spPr>
        <p:txBody>
          <a:bodyPr spcFirstLastPara="1" wrap="square" lIns="522450" tIns="261225" rIns="522450" bIns="261225" anchor="t" anchorCtr="0">
            <a:noAutofit/>
          </a:bodyPr>
          <a:lstStyle/>
          <a:p>
            <a:pPr marL="685800" indent="-685800">
              <a:buFont typeface="Arial" panose="020B0604020202020204" pitchFamily="34" charset="0"/>
              <a:buChar char="•"/>
            </a:pPr>
            <a:r>
              <a:rPr lang="en-US" sz="4000" dirty="0">
                <a:latin typeface="+mj-lt"/>
              </a:rPr>
              <a:t>This model can be used to evaluate if 3</a:t>
            </a:r>
            <a:r>
              <a:rPr lang="en-US" sz="4000" baseline="30000" dirty="0">
                <a:latin typeface="+mj-lt"/>
              </a:rPr>
              <a:t>rd</a:t>
            </a:r>
            <a:r>
              <a:rPr lang="en-US" sz="4000" dirty="0">
                <a:latin typeface="+mj-lt"/>
              </a:rPr>
              <a:t> base coaches are too conservative in advancing runners</a:t>
            </a:r>
          </a:p>
          <a:p>
            <a:pPr marL="685800" indent="-685800">
              <a:buFont typeface="Arial" panose="020B0604020202020204" pitchFamily="34" charset="0"/>
              <a:buChar char="•"/>
            </a:pPr>
            <a:r>
              <a:rPr lang="en-US" sz="4000" dirty="0">
                <a:latin typeface="+mj-lt"/>
              </a:rPr>
              <a:t>Another use would be determining which prospects to call up in September as pinch runners</a:t>
            </a:r>
          </a:p>
          <a:p>
            <a:pPr marL="685800" indent="-685800">
              <a:buFont typeface="Arial" panose="020B0604020202020204" pitchFamily="34" charset="0"/>
              <a:buChar char="•"/>
            </a:pPr>
            <a:r>
              <a:rPr lang="en-US" sz="4000" dirty="0">
                <a:latin typeface="+mj-lt"/>
              </a:rPr>
              <a:t>Convert of the Stay/Go probabilities to the Run Expectancies in Shiny App</a:t>
            </a:r>
          </a:p>
          <a:p>
            <a:pPr marL="685800" indent="-685800">
              <a:buFont typeface="Arial" panose="020B0604020202020204" pitchFamily="34" charset="0"/>
              <a:buChar char="•"/>
            </a:pPr>
            <a:r>
              <a:rPr lang="en-US" sz="4000" dirty="0">
                <a:latin typeface="+mj-lt"/>
              </a:rPr>
              <a:t>Incorporate arm strength metric into model </a:t>
            </a:r>
            <a:endParaRPr lang="en-US" sz="4000" b="0" i="0" u="none" strike="noStrike" cap="none" dirty="0">
              <a:solidFill>
                <a:srgbClr val="000000"/>
              </a:solidFill>
              <a:latin typeface="+mj-lt"/>
              <a:ea typeface="Arial"/>
              <a:cs typeface="Arial"/>
              <a:sym typeface="Arial"/>
            </a:endParaRPr>
          </a:p>
        </p:txBody>
      </p:sp>
      <p:pic>
        <p:nvPicPr>
          <p:cNvPr id="15" name="Picture 14" descr="Graphical user interface, text, application&#10;&#10;Description automatically generated">
            <a:extLst>
              <a:ext uri="{FF2B5EF4-FFF2-40B4-BE49-F238E27FC236}">
                <a16:creationId xmlns:a16="http://schemas.microsoft.com/office/drawing/2014/main" id="{3726A84F-034E-8408-CC44-9C97EBEE891D}"/>
              </a:ext>
            </a:extLst>
          </p:cNvPr>
          <p:cNvPicPr>
            <a:picLocks noChangeAspect="1"/>
          </p:cNvPicPr>
          <p:nvPr/>
        </p:nvPicPr>
        <p:blipFill>
          <a:blip r:embed="rId6"/>
          <a:stretch>
            <a:fillRect/>
          </a:stretch>
        </p:blipFill>
        <p:spPr>
          <a:xfrm>
            <a:off x="20437968" y="4313137"/>
            <a:ext cx="8458200" cy="11657783"/>
          </a:xfrm>
          <a:prstGeom prst="rect">
            <a:avLst/>
          </a:prstGeom>
        </p:spPr>
      </p:pic>
      <p:sp>
        <p:nvSpPr>
          <p:cNvPr id="21" name="TextBox 20">
            <a:extLst>
              <a:ext uri="{FF2B5EF4-FFF2-40B4-BE49-F238E27FC236}">
                <a16:creationId xmlns:a16="http://schemas.microsoft.com/office/drawing/2014/main" id="{EA7F30DF-E9E9-0424-7218-1251570DDC88}"/>
              </a:ext>
            </a:extLst>
          </p:cNvPr>
          <p:cNvSpPr txBox="1"/>
          <p:nvPr/>
        </p:nvSpPr>
        <p:spPr>
          <a:xfrm>
            <a:off x="12530666" y="9273508"/>
            <a:ext cx="7441772" cy="3046988"/>
          </a:xfrm>
          <a:prstGeom prst="rect">
            <a:avLst/>
          </a:prstGeom>
          <a:noFill/>
          <a:ln>
            <a:solidFill>
              <a:schemeClr val="tx1"/>
            </a:solidFill>
          </a:ln>
        </p:spPr>
        <p:txBody>
          <a:bodyPr wrap="square" rtlCol="0">
            <a:spAutoFit/>
          </a:bodyPr>
          <a:lstStyle/>
          <a:p>
            <a:pPr algn="ctr"/>
            <a:r>
              <a:rPr lang="en-US" sz="4800" dirty="0"/>
              <a:t>Scan the QR code above to view the play below with animation and test out the Shiny App!</a:t>
            </a:r>
          </a:p>
        </p:txBody>
      </p:sp>
      <p:pic>
        <p:nvPicPr>
          <p:cNvPr id="10" name="Picture 9" descr="Qr code&#10;&#10;Description automatically generated">
            <a:extLst>
              <a:ext uri="{FF2B5EF4-FFF2-40B4-BE49-F238E27FC236}">
                <a16:creationId xmlns:a16="http://schemas.microsoft.com/office/drawing/2014/main" id="{30258144-4B38-3390-1BE8-7D129892B1D2}"/>
              </a:ext>
            </a:extLst>
          </p:cNvPr>
          <p:cNvPicPr>
            <a:picLocks noChangeAspect="1"/>
          </p:cNvPicPr>
          <p:nvPr/>
        </p:nvPicPr>
        <p:blipFill>
          <a:blip r:embed="rId7"/>
          <a:stretch>
            <a:fillRect/>
          </a:stretch>
        </p:blipFill>
        <p:spPr>
          <a:xfrm>
            <a:off x="13900263" y="4313136"/>
            <a:ext cx="4702579" cy="4593727"/>
          </a:xfrm>
          <a:prstGeom prst="rect">
            <a:avLst/>
          </a:prstGeom>
        </p:spPr>
      </p:pic>
      <p:sp>
        <p:nvSpPr>
          <p:cNvPr id="6" name="Google Shape;56;g12451fda19d_0_0">
            <a:extLst>
              <a:ext uri="{FF2B5EF4-FFF2-40B4-BE49-F238E27FC236}">
                <a16:creationId xmlns:a16="http://schemas.microsoft.com/office/drawing/2014/main" id="{AAC8278D-10FA-6006-B1A5-6B183483A074}"/>
              </a:ext>
            </a:extLst>
          </p:cNvPr>
          <p:cNvSpPr/>
          <p:nvPr/>
        </p:nvSpPr>
        <p:spPr>
          <a:xfrm>
            <a:off x="31055927" y="25530415"/>
            <a:ext cx="10972800" cy="1188720"/>
          </a:xfrm>
          <a:prstGeom prst="rect">
            <a:avLst/>
          </a:prstGeom>
          <a:solidFill>
            <a:schemeClr val="accent4"/>
          </a:solidFill>
          <a:ln>
            <a:noFill/>
          </a:ln>
          <a:effectLst>
            <a:outerShdw blurRad="50800" dist="38100" dir="2700000" algn="tl" rotWithShape="0">
              <a:srgbClr val="000000">
                <a:alpha val="40000"/>
              </a:srgbClr>
            </a:outerShdw>
          </a:effectLst>
        </p:spPr>
        <p:txBody>
          <a:bodyPr spcFirstLastPara="1" wrap="square" lIns="182875" tIns="48750" rIns="182875" bIns="45700" anchor="ctr" anchorCtr="0">
            <a:noAutofit/>
          </a:bodyPr>
          <a:lstStyle/>
          <a:p>
            <a:pPr marL="0" marR="0" lvl="0" indent="0" algn="ctr" rtl="0">
              <a:spcBef>
                <a:spcPts val="0"/>
              </a:spcBef>
              <a:spcAft>
                <a:spcPts val="0"/>
              </a:spcAft>
              <a:buNone/>
            </a:pPr>
            <a:r>
              <a:rPr lang="en-US" sz="5400" b="1" dirty="0">
                <a:solidFill>
                  <a:schemeClr val="lt1"/>
                </a:solidFill>
              </a:rPr>
              <a:t>Citation</a:t>
            </a:r>
            <a:endParaRPr b="1" dirty="0"/>
          </a:p>
        </p:txBody>
      </p:sp>
      <p:sp>
        <p:nvSpPr>
          <p:cNvPr id="7" name="Google Shape;49;g12451fda19d_0_0">
            <a:extLst>
              <a:ext uri="{FF2B5EF4-FFF2-40B4-BE49-F238E27FC236}">
                <a16:creationId xmlns:a16="http://schemas.microsoft.com/office/drawing/2014/main" id="{E7E97350-57F8-E680-8025-B8F7A37C2CE1}"/>
              </a:ext>
            </a:extLst>
          </p:cNvPr>
          <p:cNvSpPr/>
          <p:nvPr/>
        </p:nvSpPr>
        <p:spPr>
          <a:xfrm>
            <a:off x="29992101" y="26932000"/>
            <a:ext cx="13100452" cy="2666485"/>
          </a:xfrm>
          <a:prstGeom prst="rect">
            <a:avLst/>
          </a:prstGeom>
          <a:solidFill>
            <a:schemeClr val="lt1"/>
          </a:solidFill>
          <a:ln w="28575" cap="flat" cmpd="sng">
            <a:noFill/>
            <a:prstDash val="solid"/>
            <a:miter lim="800000"/>
            <a:headEnd type="none" w="sm" len="sm"/>
            <a:tailEnd type="none" w="sm" len="sm"/>
          </a:ln>
          <a:effectLst/>
        </p:spPr>
        <p:txBody>
          <a:bodyPr spcFirstLastPara="1" wrap="square" lIns="522450" tIns="261225" rIns="522450" bIns="261225" anchor="t" anchorCtr="0">
            <a:noAutofit/>
          </a:bodyPr>
          <a:lstStyle/>
          <a:p>
            <a:r>
              <a:rPr lang="en-US" sz="3600" dirty="0" err="1">
                <a:effectLst/>
              </a:rPr>
              <a:t>Marchi</a:t>
            </a:r>
            <a:r>
              <a:rPr lang="en-US" sz="3600" dirty="0">
                <a:effectLst/>
              </a:rPr>
              <a:t>, M., Albert, J., &amp; </a:t>
            </a:r>
            <a:r>
              <a:rPr lang="en-US" sz="3600" dirty="0" err="1">
                <a:effectLst/>
              </a:rPr>
              <a:t>Baumer</a:t>
            </a:r>
            <a:r>
              <a:rPr lang="en-US" sz="3600" dirty="0">
                <a:effectLst/>
              </a:rPr>
              <a:t>, B. S. (2019). Chapter 5: 	Value of 	Plays Using Run Expectancy. In </a:t>
            </a:r>
            <a:r>
              <a:rPr lang="en-US" sz="3600" i="1" dirty="0">
                <a:effectLst/>
              </a:rPr>
              <a:t>Analyzing 	Baseball Data with R</a:t>
            </a:r>
            <a:r>
              <a:rPr lang="en-US" sz="3600" dirty="0">
                <a:effectLst/>
              </a:rPr>
              <a:t> (Second, pp. 111–136). essay, 	Taylor &amp; Francis Group, LLC.</a:t>
            </a:r>
          </a:p>
        </p:txBody>
      </p:sp>
      <p:sp>
        <p:nvSpPr>
          <p:cNvPr id="3" name="Google Shape;56;g12451fda19d_0_0">
            <a:extLst>
              <a:ext uri="{FF2B5EF4-FFF2-40B4-BE49-F238E27FC236}">
                <a16:creationId xmlns:a16="http://schemas.microsoft.com/office/drawing/2014/main" id="{52DB2C91-7B06-8921-6B21-4500EA2F960A}"/>
              </a:ext>
            </a:extLst>
          </p:cNvPr>
          <p:cNvSpPr/>
          <p:nvPr/>
        </p:nvSpPr>
        <p:spPr>
          <a:xfrm>
            <a:off x="1070260" y="24780286"/>
            <a:ext cx="10972800" cy="1188720"/>
          </a:xfrm>
          <a:prstGeom prst="rect">
            <a:avLst/>
          </a:prstGeom>
          <a:solidFill>
            <a:schemeClr val="accent4"/>
          </a:solidFill>
          <a:ln>
            <a:noFill/>
          </a:ln>
          <a:effectLst>
            <a:outerShdw blurRad="50800" dist="38100" dir="2700000" algn="tl" rotWithShape="0">
              <a:srgbClr val="000000">
                <a:alpha val="40000"/>
              </a:srgbClr>
            </a:outerShdw>
          </a:effectLst>
        </p:spPr>
        <p:txBody>
          <a:bodyPr spcFirstLastPara="1" wrap="square" lIns="182875" tIns="48750" rIns="182875" bIns="45700" anchor="ctr" anchorCtr="0">
            <a:noAutofit/>
          </a:bodyPr>
          <a:lstStyle/>
          <a:p>
            <a:pPr marL="0" marR="0" lvl="0" indent="0" algn="ctr" rtl="0">
              <a:spcBef>
                <a:spcPts val="0"/>
              </a:spcBef>
              <a:spcAft>
                <a:spcPts val="0"/>
              </a:spcAft>
              <a:buNone/>
            </a:pPr>
            <a:r>
              <a:rPr lang="en-US" sz="5400" b="1" dirty="0">
                <a:solidFill>
                  <a:schemeClr val="lt1"/>
                </a:solidFill>
              </a:rPr>
              <a:t>Modeling</a:t>
            </a:r>
            <a:endParaRPr b="1" dirty="0"/>
          </a:p>
        </p:txBody>
      </p:sp>
      <p:sp>
        <p:nvSpPr>
          <p:cNvPr id="8" name="TextBox 7">
            <a:extLst>
              <a:ext uri="{FF2B5EF4-FFF2-40B4-BE49-F238E27FC236}">
                <a16:creationId xmlns:a16="http://schemas.microsoft.com/office/drawing/2014/main" id="{38D5877D-073E-CE10-35BD-BC5D06827889}"/>
              </a:ext>
            </a:extLst>
          </p:cNvPr>
          <p:cNvSpPr txBox="1"/>
          <p:nvPr/>
        </p:nvSpPr>
        <p:spPr>
          <a:xfrm>
            <a:off x="29736278" y="5696693"/>
            <a:ext cx="13612098" cy="7201972"/>
          </a:xfrm>
          <a:prstGeom prst="rect">
            <a:avLst/>
          </a:prstGeom>
          <a:noFill/>
        </p:spPr>
        <p:txBody>
          <a:bodyPr wrap="square" rtlCol="0">
            <a:spAutoFit/>
          </a:bodyPr>
          <a:lstStyle/>
          <a:p>
            <a:r>
              <a:rPr lang="en-US" sz="4200" dirty="0">
                <a:latin typeface="+mj-lt"/>
              </a:rPr>
              <a:t>The Stay/Go probabilities are great but by themselves are very hard to interpret. They need to be converted to a more familiar unit. Using the ideas from </a:t>
            </a:r>
            <a:r>
              <a:rPr lang="en-US" sz="4200" dirty="0" err="1">
                <a:latin typeface="+mj-lt"/>
              </a:rPr>
              <a:t>Marchi</a:t>
            </a:r>
            <a:r>
              <a:rPr lang="en-US" sz="4200" dirty="0">
                <a:latin typeface="+mj-lt"/>
              </a:rPr>
              <a:t>, Albert &amp; </a:t>
            </a:r>
            <a:r>
              <a:rPr lang="en-US" sz="4200" dirty="0" err="1">
                <a:latin typeface="+mj-lt"/>
              </a:rPr>
              <a:t>Baumer</a:t>
            </a:r>
            <a:r>
              <a:rPr lang="en-US" sz="4200" dirty="0">
                <a:latin typeface="+mj-lt"/>
              </a:rPr>
              <a:t>, I converted the Stay/Go probabilities to run expectancies using the Change in Run Expectancy Formula below and the Run Expectancies from the 2015 AA Season. If the Change in Run Expectancy Formula results to a negative number, the number of expected runs would be less if the runner chose to attempt to advance, so they should just stay at the intermediate base. The opposite is true for a positive result.</a:t>
            </a:r>
          </a:p>
        </p:txBody>
      </p:sp>
      <p:grpSp>
        <p:nvGrpSpPr>
          <p:cNvPr id="19" name="Group 18">
            <a:extLst>
              <a:ext uri="{FF2B5EF4-FFF2-40B4-BE49-F238E27FC236}">
                <a16:creationId xmlns:a16="http://schemas.microsoft.com/office/drawing/2014/main" id="{3529ACB2-9DC9-11E6-0732-1A6D76C39AF3}"/>
              </a:ext>
            </a:extLst>
          </p:cNvPr>
          <p:cNvGrpSpPr/>
          <p:nvPr/>
        </p:nvGrpSpPr>
        <p:grpSpPr>
          <a:xfrm>
            <a:off x="30118193" y="16704659"/>
            <a:ext cx="12848269" cy="2260674"/>
            <a:chOff x="28710263" y="16407979"/>
            <a:chExt cx="12848269" cy="2677656"/>
          </a:xfrm>
        </p:grpSpPr>
        <p:sp>
          <p:nvSpPr>
            <p:cNvPr id="13" name="TextBox 12">
              <a:extLst>
                <a:ext uri="{FF2B5EF4-FFF2-40B4-BE49-F238E27FC236}">
                  <a16:creationId xmlns:a16="http://schemas.microsoft.com/office/drawing/2014/main" id="{1C8280A7-07F0-BE2C-7ADA-397D7714B882}"/>
                </a:ext>
              </a:extLst>
            </p:cNvPr>
            <p:cNvSpPr txBox="1"/>
            <p:nvPr/>
          </p:nvSpPr>
          <p:spPr>
            <a:xfrm>
              <a:off x="30585732" y="16407979"/>
              <a:ext cx="10972800" cy="2677656"/>
            </a:xfrm>
            <a:prstGeom prst="rect">
              <a:avLst/>
            </a:prstGeom>
            <a:noFill/>
          </p:spPr>
          <p:txBody>
            <a:bodyPr wrap="square" rtlCol="0">
              <a:spAutoFit/>
            </a:bodyPr>
            <a:lstStyle/>
            <a:p>
              <a:r>
                <a:rPr lang="en-US" sz="4200" dirty="0">
                  <a:latin typeface="+mj-lt"/>
                </a:rPr>
                <a:t>RE() is the run expectancy of a game state</a:t>
              </a:r>
            </a:p>
            <a:p>
              <a:r>
                <a:rPr lang="en-US" sz="4200" dirty="0" err="1">
                  <a:latin typeface="+mj-lt"/>
                </a:rPr>
                <a:t>Pr</a:t>
              </a:r>
              <a:r>
                <a:rPr lang="en-US" sz="4200" dirty="0">
                  <a:latin typeface="+mj-lt"/>
                </a:rPr>
                <a:t>() is the probability produced by the model</a:t>
              </a:r>
            </a:p>
            <a:p>
              <a:r>
                <a:rPr lang="en-US" sz="4200" dirty="0">
                  <a:latin typeface="+mj-lt"/>
                </a:rPr>
                <a:t>RS() is the runs scored from the play </a:t>
              </a:r>
            </a:p>
            <a:p>
              <a:endParaRPr lang="en-US" sz="4200" dirty="0">
                <a:latin typeface="+mj-lt"/>
              </a:endParaRPr>
            </a:p>
          </p:txBody>
        </p:sp>
        <p:sp>
          <p:nvSpPr>
            <p:cNvPr id="17" name="TextBox 16">
              <a:extLst>
                <a:ext uri="{FF2B5EF4-FFF2-40B4-BE49-F238E27FC236}">
                  <a16:creationId xmlns:a16="http://schemas.microsoft.com/office/drawing/2014/main" id="{4836184B-3284-0699-D1FF-3C114AEB56B1}"/>
                </a:ext>
              </a:extLst>
            </p:cNvPr>
            <p:cNvSpPr txBox="1"/>
            <p:nvPr/>
          </p:nvSpPr>
          <p:spPr>
            <a:xfrm>
              <a:off x="28710263" y="16425333"/>
              <a:ext cx="2142270" cy="738664"/>
            </a:xfrm>
            <a:prstGeom prst="rect">
              <a:avLst/>
            </a:prstGeom>
            <a:noFill/>
          </p:spPr>
          <p:txBody>
            <a:bodyPr wrap="square" rtlCol="0">
              <a:spAutoFit/>
            </a:bodyPr>
            <a:lstStyle/>
            <a:p>
              <a:r>
                <a:rPr lang="en-US" sz="4200" dirty="0">
                  <a:latin typeface="+mj-lt"/>
                </a:rPr>
                <a:t>Where:</a:t>
              </a:r>
            </a:p>
          </p:txBody>
        </p:sp>
      </p:grpSp>
      <p:sp>
        <p:nvSpPr>
          <p:cNvPr id="56" name="Google Shape;56;g12451fda19d_0_0"/>
          <p:cNvSpPr/>
          <p:nvPr/>
        </p:nvSpPr>
        <p:spPr>
          <a:xfrm>
            <a:off x="1070260" y="15794844"/>
            <a:ext cx="10972800" cy="1188720"/>
          </a:xfrm>
          <a:prstGeom prst="rect">
            <a:avLst/>
          </a:prstGeom>
          <a:solidFill>
            <a:schemeClr val="accent4"/>
          </a:solidFill>
          <a:ln>
            <a:noFill/>
          </a:ln>
          <a:effectLst>
            <a:outerShdw blurRad="50800" dist="38100" dir="2700000" algn="tl" rotWithShape="0">
              <a:srgbClr val="000000">
                <a:alpha val="40000"/>
              </a:srgbClr>
            </a:outerShdw>
          </a:effectLst>
        </p:spPr>
        <p:txBody>
          <a:bodyPr spcFirstLastPara="1" wrap="square" lIns="182875" tIns="48750" rIns="182875" bIns="45700" anchor="ctr" anchorCtr="0">
            <a:noAutofit/>
          </a:bodyPr>
          <a:lstStyle/>
          <a:p>
            <a:pPr marL="0" marR="0" lvl="0" indent="0" algn="ctr" rtl="0">
              <a:spcBef>
                <a:spcPts val="0"/>
              </a:spcBef>
              <a:spcAft>
                <a:spcPts val="0"/>
              </a:spcAft>
              <a:buNone/>
            </a:pPr>
            <a:r>
              <a:rPr lang="en-US" sz="5400" b="1" dirty="0">
                <a:solidFill>
                  <a:schemeClr val="lt1"/>
                </a:solidFill>
              </a:rPr>
              <a:t>Four Factors</a:t>
            </a:r>
            <a:endParaRPr b="1" dirty="0"/>
          </a:p>
        </p:txBody>
      </p:sp>
    </p:spTree>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rgbClr val="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573</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LMRoman12-Bold</vt:lpstr>
      <vt:lpstr>NCState-Presentation-36x48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Billy Fryer</cp:lastModifiedBy>
  <cp:revision>32</cp:revision>
  <dcterms:created xsi:type="dcterms:W3CDTF">2017-12-18T12:20:59Z</dcterms:created>
  <dcterms:modified xsi:type="dcterms:W3CDTF">2022-09-30T20:33:01Z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