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74" r:id="rId3"/>
    <p:sldId id="276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EC15-8EDB-AB05-975B-0DBA8497A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E92A0-6777-910D-1656-14BA3D63F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02F8-47EE-6E5A-01CA-91DC60FA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7D62-A7F5-F847-A1A9-6765D40AD2B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84D63-3554-B4CF-C97D-E81B4AD5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4129-95FD-A6EF-AD7E-9D0DA590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A101-4484-B94F-90D5-12376D57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4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5139-A794-00D8-1DDD-A9BA4E03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D8F46-D328-50F5-439B-47F60EB00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03C01-48AB-D38E-58CE-7C6ECA17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7D62-A7F5-F847-A1A9-6765D40AD2B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2225F-1EF4-C6C7-F406-8A830CCB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08401-1548-8BEB-4D96-10488B98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A101-4484-B94F-90D5-12376D57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6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DCD5B-CF28-5243-4E8A-9C47DC74A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93FB9-4037-AF69-5EA3-C5047E2C4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1297C-4A49-8D77-C2F7-23EB2229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7D62-A7F5-F847-A1A9-6765D40AD2B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148EE-14B0-07D7-5AC4-25C10B6E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9D6A7-5181-A092-4181-B29EAE8B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A101-4484-B94F-90D5-12376D57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6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8A49-7141-E4A6-DB50-83BF0B33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D7BFB-86AF-1CF6-BF5C-82ADD7A52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2782C-4DBD-E39B-C3FE-301BC165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7D62-A7F5-F847-A1A9-6765D40AD2B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5925-E6A8-D3FF-47E7-2D335B33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19D0-C865-0F26-9DA9-ABC982FB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A101-4484-B94F-90D5-12376D57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6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E85C-4D1B-0DF4-8750-B6DAEEF4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54547-8624-D771-B534-295003C51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25F04-789F-91FE-043C-43A403B1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7D62-A7F5-F847-A1A9-6765D40AD2B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2EAA0-65A5-D67A-A3DE-1E7A9505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98F15-04DC-45DB-6B9C-42A62B8A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A101-4484-B94F-90D5-12376D57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9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D4AC-B7FA-9030-DCE9-52CD1448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F6CE-CDFE-DE2C-F54A-CECF6B83B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6D4A8-005E-24DB-7389-404F97CE3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5E2D5-CDAA-B66C-E0FB-FF7B76F3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7D62-A7F5-F847-A1A9-6765D40AD2B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14362-A47E-349A-61DB-AA8FD1DC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83EE3-DB1B-2147-2283-4DEF9E69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A101-4484-B94F-90D5-12376D57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7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7815-D7CD-D996-248D-DD183CC2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C3BC-8624-37A3-8459-249CB228E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223B1-AF83-BEB6-9FB5-6174EC184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D7919-CC30-52A8-3B1C-5F58B5FD7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8A7C1-DFF3-C6F6-2C52-643415FD5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59F5EC-6194-1567-38FE-13699FFF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7D62-A7F5-F847-A1A9-6765D40AD2B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C4828-6923-D19F-F868-1894CD7A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C019D-C1C7-EEA2-EC7D-07D585CA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A101-4484-B94F-90D5-12376D57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6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0BC0-1789-7668-F210-D4D4781C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D3576-4AAE-1228-69E3-AFAA5297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7D62-A7F5-F847-A1A9-6765D40AD2B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437A0-5647-1C80-8933-DCFFAD9D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CD5E8-E0C0-4C8E-A942-0A11332A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A101-4484-B94F-90D5-12376D57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0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5DF90-8AE9-D40E-3C50-0622CFBD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7D62-A7F5-F847-A1A9-6765D40AD2B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0A46F-FABC-ED81-96D6-496DE29B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5ACB6-EEB3-FB33-6D50-77D8485A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A101-4484-B94F-90D5-12376D57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011C-7BDC-46D5-3B7D-E97572CC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EA8F-F8C0-6280-1783-17CC6CEB2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C8543-111E-6124-EF0B-71B905AE8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D1B8E-6B37-1B29-0306-7D89EEEC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7D62-A7F5-F847-A1A9-6765D40AD2B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D6A43-5B16-6A27-02C1-828A4517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90D2D-054F-53F2-E72C-57024D0E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A101-4484-B94F-90D5-12376D57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7796-F1DC-9853-6F4F-5057C1CC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CD992-D49C-E1CB-8457-5157E8AAE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3EDBC-E2B6-A2BD-30F9-527200BE2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6CB08-C8ED-029A-A6CF-F6684CC1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7D62-A7F5-F847-A1A9-6765D40AD2B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430C1-6E2F-BFDD-1A44-F28B23BA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6069C-2CEB-62E2-975B-824A8764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A101-4484-B94F-90D5-12376D57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E9D54-4C6E-CC5D-79D6-A6B72359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7710F-B3D5-12D5-5A01-C1653DD01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2BD0A-36CB-77DA-968B-F8F242A1F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77D62-A7F5-F847-A1A9-6765D40AD2B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B3206-3FCA-BC31-9F42-E884D3945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1C8DC-7FC7-10AD-B98C-74A54073D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A101-4484-B94F-90D5-12376D57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2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16183148-814B-2141-BE52-70FF14245EA7}"/>
              </a:ext>
            </a:extLst>
          </p:cNvPr>
          <p:cNvSpPr/>
          <p:nvPr/>
        </p:nvSpPr>
        <p:spPr>
          <a:xfrm>
            <a:off x="2633031" y="4671161"/>
            <a:ext cx="9472421" cy="217506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AF713AE-2D59-9342-B596-337E3A0DA83D}"/>
              </a:ext>
            </a:extLst>
          </p:cNvPr>
          <p:cNvGrpSpPr/>
          <p:nvPr/>
        </p:nvGrpSpPr>
        <p:grpSpPr>
          <a:xfrm>
            <a:off x="209320" y="208046"/>
            <a:ext cx="9204786" cy="4322628"/>
            <a:chOff x="1975231" y="177033"/>
            <a:chExt cx="9204786" cy="43226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ECAD15-6952-2446-B289-4CC838D0C457}"/>
                </a:ext>
              </a:extLst>
            </p:cNvPr>
            <p:cNvSpPr/>
            <p:nvPr/>
          </p:nvSpPr>
          <p:spPr>
            <a:xfrm>
              <a:off x="2854362" y="177033"/>
              <a:ext cx="7288003" cy="43226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CB744EB-63D6-1540-856E-553A600BA9BF}"/>
                </a:ext>
              </a:extLst>
            </p:cNvPr>
            <p:cNvSpPr/>
            <p:nvPr/>
          </p:nvSpPr>
          <p:spPr>
            <a:xfrm>
              <a:off x="5537137" y="263465"/>
              <a:ext cx="988034" cy="4794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Red Fox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4B1F159-7828-784A-855E-B49D2C7CA8E3}"/>
                </a:ext>
              </a:extLst>
            </p:cNvPr>
            <p:cNvSpPr/>
            <p:nvPr/>
          </p:nvSpPr>
          <p:spPr>
            <a:xfrm>
              <a:off x="8734290" y="1225428"/>
              <a:ext cx="1171165" cy="52055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Kangaroos &amp; Wallabies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71A58B8-1E29-A846-86B0-5EE8146731CF}"/>
                </a:ext>
              </a:extLst>
            </p:cNvPr>
            <p:cNvSpPr/>
            <p:nvPr/>
          </p:nvSpPr>
          <p:spPr>
            <a:xfrm>
              <a:off x="2807791" y="1741292"/>
              <a:ext cx="1275709" cy="52055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Arboreal Mammals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BDC39D1-E7B3-3B4A-8853-2BB645BF3CD0}"/>
                </a:ext>
              </a:extLst>
            </p:cNvPr>
            <p:cNvSpPr/>
            <p:nvPr/>
          </p:nvSpPr>
          <p:spPr>
            <a:xfrm>
              <a:off x="5589365" y="1071316"/>
              <a:ext cx="883577" cy="34932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Feral Cat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56C476D-7888-DE40-B943-34152A1E5097}"/>
                </a:ext>
              </a:extLst>
            </p:cNvPr>
            <p:cNvSpPr/>
            <p:nvPr/>
          </p:nvSpPr>
          <p:spPr>
            <a:xfrm>
              <a:off x="4319141" y="1686594"/>
              <a:ext cx="1533141" cy="61829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Medium-sized Mammals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9DBA765-36E9-7649-BAF2-90382B1CA958}"/>
                </a:ext>
              </a:extLst>
            </p:cNvPr>
            <p:cNvSpPr/>
            <p:nvPr/>
          </p:nvSpPr>
          <p:spPr>
            <a:xfrm>
              <a:off x="7180889" y="1006246"/>
              <a:ext cx="988034" cy="4794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Western Quoll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8967553-6547-FD4A-9ECC-16CE5193AB55}"/>
                </a:ext>
              </a:extLst>
            </p:cNvPr>
            <p:cNvSpPr/>
            <p:nvPr/>
          </p:nvSpPr>
          <p:spPr>
            <a:xfrm>
              <a:off x="7048609" y="2805438"/>
              <a:ext cx="1252593" cy="4794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Invertebrates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84454E9-890D-7D4A-A92A-7C74AF5F43AA}"/>
                </a:ext>
              </a:extLst>
            </p:cNvPr>
            <p:cNvSpPr/>
            <p:nvPr/>
          </p:nvSpPr>
          <p:spPr>
            <a:xfrm>
              <a:off x="5966706" y="1693743"/>
              <a:ext cx="1576100" cy="61829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Small Mammals &amp; Reptiles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88EAD0D-79B3-7443-87E9-BA41B18DFD9D}"/>
                </a:ext>
              </a:extLst>
            </p:cNvPr>
            <p:cNvSpPr/>
            <p:nvPr/>
          </p:nvSpPr>
          <p:spPr>
            <a:xfrm>
              <a:off x="8912474" y="3924064"/>
              <a:ext cx="814798" cy="461586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Grass</a:t>
              </a:r>
            </a:p>
            <a:p>
              <a:pPr algn="ctr"/>
              <a:r>
                <a:rPr lang="en-US" sz="1400" dirty="0"/>
                <a:t>Cover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55F693E5-C988-824A-8483-88796CC10C4D}"/>
                </a:ext>
              </a:extLst>
            </p:cNvPr>
            <p:cNvSpPr/>
            <p:nvPr/>
          </p:nvSpPr>
          <p:spPr>
            <a:xfrm>
              <a:off x="7355406" y="3805972"/>
              <a:ext cx="1297362" cy="62099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Ground-storey</a:t>
              </a:r>
            </a:p>
            <a:p>
              <a:pPr algn="ctr"/>
              <a:r>
                <a:rPr lang="en-US" sz="1400" dirty="0"/>
                <a:t>Cover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EB0F945-1722-C949-A00B-05D9C4D6634A}"/>
                </a:ext>
              </a:extLst>
            </p:cNvPr>
            <p:cNvSpPr/>
            <p:nvPr/>
          </p:nvSpPr>
          <p:spPr>
            <a:xfrm>
              <a:off x="2792038" y="3758035"/>
              <a:ext cx="1275709" cy="627615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Hollow Availability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0A3B9FE0-4C72-6946-ACCF-1DAB6423D363}"/>
                </a:ext>
              </a:extLst>
            </p:cNvPr>
            <p:cNvSpPr/>
            <p:nvPr/>
          </p:nvSpPr>
          <p:spPr>
            <a:xfrm>
              <a:off x="5852282" y="3811057"/>
              <a:ext cx="1243418" cy="620996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Fungi/ Seed Availability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2D3CE01D-F22C-E244-9421-DA367B697BC6}"/>
                </a:ext>
              </a:extLst>
            </p:cNvPr>
            <p:cNvSpPr/>
            <p:nvPr/>
          </p:nvSpPr>
          <p:spPr>
            <a:xfrm>
              <a:off x="4204178" y="3775974"/>
              <a:ext cx="1243418" cy="621536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Leaf Availability &amp; Quality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9660DC1-A30B-EA48-810D-DB388CE02218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>
              <a:off x="6031154" y="742927"/>
              <a:ext cx="0" cy="3283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2D80B88-14F7-D042-AA11-77E8F41125BD}"/>
                </a:ext>
              </a:extLst>
            </p:cNvPr>
            <p:cNvCxnSpPr>
              <a:cxnSpLocks/>
              <a:stCxn id="4" idx="3"/>
              <a:endCxn id="11" idx="0"/>
            </p:cNvCxnSpPr>
            <p:nvPr/>
          </p:nvCxnSpPr>
          <p:spPr>
            <a:xfrm>
              <a:off x="6525171" y="503196"/>
              <a:ext cx="1149735" cy="5030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AC219E1-5628-4642-976D-BE8DDCAB139F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6472942" y="1245977"/>
              <a:ext cx="7079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91289D2-67F2-1D47-A68D-A9A80CB39538}"/>
                </a:ext>
              </a:extLst>
            </p:cNvPr>
            <p:cNvCxnSpPr>
              <a:cxnSpLocks/>
              <a:stCxn id="4" idx="3"/>
              <a:endCxn id="6" idx="0"/>
            </p:cNvCxnSpPr>
            <p:nvPr/>
          </p:nvCxnSpPr>
          <p:spPr>
            <a:xfrm>
              <a:off x="6525171" y="503196"/>
              <a:ext cx="2794702" cy="7222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536B6B3-1C8B-A64D-9A72-E70FD0A74065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5085712" y="1420638"/>
              <a:ext cx="945442" cy="2659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509E74-B2DA-7B4A-9C6A-5781DE713994}"/>
                </a:ext>
              </a:extLst>
            </p:cNvPr>
            <p:cNvCxnSpPr>
              <a:cxnSpLocks/>
              <a:stCxn id="4" idx="1"/>
              <a:endCxn id="10" idx="0"/>
            </p:cNvCxnSpPr>
            <p:nvPr/>
          </p:nvCxnSpPr>
          <p:spPr>
            <a:xfrm flipH="1">
              <a:off x="5085712" y="503196"/>
              <a:ext cx="451425" cy="11833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6BD47B6-F2C1-3446-BE33-10769F5F0B03}"/>
                </a:ext>
              </a:extLst>
            </p:cNvPr>
            <p:cNvCxnSpPr>
              <a:cxnSpLocks/>
              <a:stCxn id="4" idx="1"/>
              <a:endCxn id="7" idx="0"/>
            </p:cNvCxnSpPr>
            <p:nvPr/>
          </p:nvCxnSpPr>
          <p:spPr>
            <a:xfrm flipH="1">
              <a:off x="3445646" y="503196"/>
              <a:ext cx="2091491" cy="12380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6EE59C6-F10E-C04C-BD54-48CDEE9CFB3E}"/>
                </a:ext>
              </a:extLst>
            </p:cNvPr>
            <p:cNvCxnSpPr>
              <a:cxnSpLocks/>
              <a:stCxn id="9" idx="1"/>
              <a:endCxn id="7" idx="0"/>
            </p:cNvCxnSpPr>
            <p:nvPr/>
          </p:nvCxnSpPr>
          <p:spPr>
            <a:xfrm flipH="1">
              <a:off x="3445646" y="1245977"/>
              <a:ext cx="2143719" cy="4953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ABAC3DD-44C1-A249-A922-003027E9A2CD}"/>
                </a:ext>
              </a:extLst>
            </p:cNvPr>
            <p:cNvCxnSpPr>
              <a:cxnSpLocks/>
              <a:stCxn id="4" idx="3"/>
              <a:endCxn id="13" idx="0"/>
            </p:cNvCxnSpPr>
            <p:nvPr/>
          </p:nvCxnSpPr>
          <p:spPr>
            <a:xfrm>
              <a:off x="6525171" y="503196"/>
              <a:ext cx="229585" cy="11905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5F37316-E71C-D949-9434-88DAE62ADA72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6031154" y="1420638"/>
              <a:ext cx="723602" cy="2731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77EE1630-30D3-1E45-B69D-1DAE61DB1E13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 flipH="1">
              <a:off x="6754756" y="1485708"/>
              <a:ext cx="920150" cy="2080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9CCD19F-0B1E-DE49-A509-3D68A9F99408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7674906" y="1485708"/>
              <a:ext cx="0" cy="13197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4B4E38A-33F3-3948-BDA4-D72B1FF77161}"/>
                </a:ext>
              </a:extLst>
            </p:cNvPr>
            <p:cNvCxnSpPr>
              <a:cxnSpLocks/>
              <a:stCxn id="13" idx="2"/>
              <a:endCxn id="12" idx="0"/>
            </p:cNvCxnSpPr>
            <p:nvPr/>
          </p:nvCxnSpPr>
          <p:spPr>
            <a:xfrm>
              <a:off x="6754756" y="2312042"/>
              <a:ext cx="920150" cy="4933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EAAA28F-3902-C94F-BDA6-66BF21A7E0F5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5085712" y="2304893"/>
              <a:ext cx="2589194" cy="5005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D65BCD2-E7CF-904F-B2AF-28E5848D0262}"/>
                </a:ext>
              </a:extLst>
            </p:cNvPr>
            <p:cNvCxnSpPr>
              <a:cxnSpLocks/>
              <a:stCxn id="6" idx="2"/>
              <a:endCxn id="20" idx="0"/>
            </p:cNvCxnSpPr>
            <p:nvPr/>
          </p:nvCxnSpPr>
          <p:spPr>
            <a:xfrm>
              <a:off x="9319873" y="1745987"/>
              <a:ext cx="0" cy="217807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B7528161-29B0-5A4E-8566-6B8139AFDB4B}"/>
                </a:ext>
              </a:extLst>
            </p:cNvPr>
            <p:cNvCxnSpPr>
              <a:cxnSpLocks/>
              <a:stCxn id="22" idx="0"/>
              <a:endCxn id="7" idx="2"/>
            </p:cNvCxnSpPr>
            <p:nvPr/>
          </p:nvCxnSpPr>
          <p:spPr>
            <a:xfrm flipV="1">
              <a:off x="3429893" y="2261851"/>
              <a:ext cx="15753" cy="14961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62DE2457-A89F-8F4A-B645-69E58BF1016E}"/>
                </a:ext>
              </a:extLst>
            </p:cNvPr>
            <p:cNvCxnSpPr>
              <a:cxnSpLocks/>
              <a:stCxn id="7" idx="2"/>
              <a:endCxn id="24" idx="0"/>
            </p:cNvCxnSpPr>
            <p:nvPr/>
          </p:nvCxnSpPr>
          <p:spPr>
            <a:xfrm>
              <a:off x="3445646" y="2261851"/>
              <a:ext cx="1380241" cy="1514123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A95037CF-5E03-A945-831B-250E3A08200B}"/>
                </a:ext>
              </a:extLst>
            </p:cNvPr>
            <p:cNvCxnSpPr>
              <a:cxnSpLocks/>
              <a:stCxn id="12" idx="1"/>
              <a:endCxn id="24" idx="0"/>
            </p:cNvCxnSpPr>
            <p:nvPr/>
          </p:nvCxnSpPr>
          <p:spPr>
            <a:xfrm flipH="1">
              <a:off x="4825887" y="3045169"/>
              <a:ext cx="2222722" cy="730805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9DEA18F0-B681-E44C-A115-B45DA6166EA9}"/>
                </a:ext>
              </a:extLst>
            </p:cNvPr>
            <p:cNvCxnSpPr>
              <a:cxnSpLocks/>
              <a:stCxn id="10" idx="2"/>
              <a:endCxn id="23" idx="0"/>
            </p:cNvCxnSpPr>
            <p:nvPr/>
          </p:nvCxnSpPr>
          <p:spPr>
            <a:xfrm>
              <a:off x="5085712" y="2304893"/>
              <a:ext cx="1388279" cy="150616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90A398C2-52AF-A24C-B97F-6D08164C630A}"/>
                </a:ext>
              </a:extLst>
            </p:cNvPr>
            <p:cNvCxnSpPr>
              <a:cxnSpLocks/>
              <a:stCxn id="13" idx="2"/>
              <a:endCxn id="23" idx="0"/>
            </p:cNvCxnSpPr>
            <p:nvPr/>
          </p:nvCxnSpPr>
          <p:spPr>
            <a:xfrm flipH="1">
              <a:off x="6473991" y="2312042"/>
              <a:ext cx="280765" cy="1499015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AA2E4356-BDB7-1949-AFAD-576D0605335C}"/>
                </a:ext>
              </a:extLst>
            </p:cNvPr>
            <p:cNvCxnSpPr>
              <a:cxnSpLocks/>
              <a:stCxn id="6" idx="2"/>
              <a:endCxn id="21" idx="0"/>
            </p:cNvCxnSpPr>
            <p:nvPr/>
          </p:nvCxnSpPr>
          <p:spPr>
            <a:xfrm flipH="1">
              <a:off x="8004087" y="1745987"/>
              <a:ext cx="1315786" cy="2059985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A07DE99C-B767-AE4A-8A75-BF75F1542517}"/>
                </a:ext>
              </a:extLst>
            </p:cNvPr>
            <p:cNvCxnSpPr>
              <a:cxnSpLocks/>
              <a:stCxn id="10" idx="2"/>
              <a:endCxn id="21" idx="0"/>
            </p:cNvCxnSpPr>
            <p:nvPr/>
          </p:nvCxnSpPr>
          <p:spPr>
            <a:xfrm>
              <a:off x="5085712" y="2304893"/>
              <a:ext cx="2918375" cy="1501079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29" name="Rounded Rectangle 228">
              <a:extLst>
                <a:ext uri="{FF2B5EF4-FFF2-40B4-BE49-F238E27FC236}">
                  <a16:creationId xmlns:a16="http://schemas.microsoft.com/office/drawing/2014/main" id="{BFE8108B-4989-7649-BCB3-D31F2F6EFC89}"/>
                </a:ext>
              </a:extLst>
            </p:cNvPr>
            <p:cNvSpPr/>
            <p:nvPr/>
          </p:nvSpPr>
          <p:spPr>
            <a:xfrm>
              <a:off x="1975231" y="845248"/>
              <a:ext cx="893105" cy="49929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Disease</a:t>
              </a:r>
            </a:p>
          </p:txBody>
        </p: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1FF6B959-26E3-D44D-AE8C-70F27923BC49}"/>
                </a:ext>
              </a:extLst>
            </p:cNvPr>
            <p:cNvCxnSpPr>
              <a:cxnSpLocks/>
              <a:stCxn id="229" idx="3"/>
              <a:endCxn id="10" idx="0"/>
            </p:cNvCxnSpPr>
            <p:nvPr/>
          </p:nvCxnSpPr>
          <p:spPr>
            <a:xfrm>
              <a:off x="2868336" y="1094895"/>
              <a:ext cx="2217376" cy="5916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E23DBA6B-39C6-2147-9643-097E584B5000}"/>
                </a:ext>
              </a:extLst>
            </p:cNvPr>
            <p:cNvSpPr/>
            <p:nvPr/>
          </p:nvSpPr>
          <p:spPr>
            <a:xfrm>
              <a:off x="10008852" y="1211945"/>
              <a:ext cx="1171165" cy="52055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Exotic mammals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BE0E071-DF3D-614C-BAD9-3C798C9D4A5B}"/>
                </a:ext>
              </a:extLst>
            </p:cNvPr>
            <p:cNvCxnSpPr>
              <a:cxnSpLocks/>
              <a:stCxn id="106" idx="2"/>
              <a:endCxn id="20" idx="0"/>
            </p:cNvCxnSpPr>
            <p:nvPr/>
          </p:nvCxnSpPr>
          <p:spPr>
            <a:xfrm flipH="1">
              <a:off x="9319873" y="1732504"/>
              <a:ext cx="1274562" cy="219156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1E953E8-7E66-B846-9380-60A35410BBCB}"/>
                </a:ext>
              </a:extLst>
            </p:cNvPr>
            <p:cNvCxnSpPr>
              <a:cxnSpLocks/>
              <a:stCxn id="4" idx="3"/>
              <a:endCxn id="106" idx="0"/>
            </p:cNvCxnSpPr>
            <p:nvPr/>
          </p:nvCxnSpPr>
          <p:spPr>
            <a:xfrm>
              <a:off x="6525171" y="503196"/>
              <a:ext cx="4069264" cy="708749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478DD56-9E09-BE47-948E-B25A6637F2C3}"/>
              </a:ext>
            </a:extLst>
          </p:cNvPr>
          <p:cNvSpPr/>
          <p:nvPr/>
        </p:nvSpPr>
        <p:spPr>
          <a:xfrm>
            <a:off x="8588782" y="5119531"/>
            <a:ext cx="1477554" cy="3493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Unplanned Fire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6663DA8-A967-604B-A315-A76A6BB9D2CC}"/>
              </a:ext>
            </a:extLst>
          </p:cNvPr>
          <p:cNvSpPr/>
          <p:nvPr/>
        </p:nvSpPr>
        <p:spPr>
          <a:xfrm>
            <a:off x="6614682" y="5004820"/>
            <a:ext cx="1126430" cy="57586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Timber Harvesting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338A6AC-DFC1-754D-B493-1AEA41BE6A9E}"/>
              </a:ext>
            </a:extLst>
          </p:cNvPr>
          <p:cNvSpPr/>
          <p:nvPr/>
        </p:nvSpPr>
        <p:spPr>
          <a:xfrm>
            <a:off x="10580014" y="6145126"/>
            <a:ext cx="1126430" cy="4992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Primary Productivity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ED48602-2707-A342-83BF-146923D5B1B8}"/>
              </a:ext>
            </a:extLst>
          </p:cNvPr>
          <p:cNvSpPr/>
          <p:nvPr/>
        </p:nvSpPr>
        <p:spPr>
          <a:xfrm>
            <a:off x="2860556" y="5936361"/>
            <a:ext cx="1477554" cy="4992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Jarrah Dieback (Phytophthora)</a:t>
            </a:r>
          </a:p>
        </p:txBody>
      </p: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B247B911-0C12-014F-87D2-9A113AAC1139}"/>
              </a:ext>
            </a:extLst>
          </p:cNvPr>
          <p:cNvSpPr/>
          <p:nvPr/>
        </p:nvSpPr>
        <p:spPr>
          <a:xfrm>
            <a:off x="2959941" y="5139567"/>
            <a:ext cx="1126430" cy="3493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Fox Baiting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312D41AD-515B-614A-9C46-4A42BE8BE3D9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7741112" y="5292754"/>
            <a:ext cx="847670" cy="1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76D0B39-5023-3644-8910-E9F9D0635610}"/>
              </a:ext>
            </a:extLst>
          </p:cNvPr>
          <p:cNvSpPr/>
          <p:nvPr/>
        </p:nvSpPr>
        <p:spPr>
          <a:xfrm>
            <a:off x="8665945" y="5839754"/>
            <a:ext cx="1323228" cy="3406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Prescribed Fire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135FB69-0CA3-7D44-BF94-35029F1B3F1A}"/>
              </a:ext>
            </a:extLst>
          </p:cNvPr>
          <p:cNvSpPr/>
          <p:nvPr/>
        </p:nvSpPr>
        <p:spPr>
          <a:xfrm>
            <a:off x="10570366" y="5047418"/>
            <a:ext cx="1126430" cy="4992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Rainfall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F9D118B-9B41-F14A-B32C-57E4C0991043}"/>
              </a:ext>
            </a:extLst>
          </p:cNvPr>
          <p:cNvCxnSpPr>
            <a:cxnSpLocks/>
            <a:stCxn id="53" idx="0"/>
            <a:endCxn id="30" idx="2"/>
          </p:cNvCxnSpPr>
          <p:nvPr/>
        </p:nvCxnSpPr>
        <p:spPr>
          <a:xfrm flipV="1">
            <a:off x="9327559" y="5468853"/>
            <a:ext cx="0" cy="370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7C0F11-3F99-4C40-9FA0-98C749205B95}"/>
              </a:ext>
            </a:extLst>
          </p:cNvPr>
          <p:cNvCxnSpPr>
            <a:cxnSpLocks/>
            <a:stCxn id="54" idx="2"/>
            <a:endCxn id="32" idx="0"/>
          </p:cNvCxnSpPr>
          <p:nvPr/>
        </p:nvCxnSpPr>
        <p:spPr>
          <a:xfrm>
            <a:off x="11133581" y="5546712"/>
            <a:ext cx="9648" cy="598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F83F0D-3FA2-194C-BD2E-B0382C45DF90}"/>
              </a:ext>
            </a:extLst>
          </p:cNvPr>
          <p:cNvCxnSpPr>
            <a:cxnSpLocks/>
            <a:stCxn id="54" idx="1"/>
            <a:endCxn id="30" idx="3"/>
          </p:cNvCxnSpPr>
          <p:nvPr/>
        </p:nvCxnSpPr>
        <p:spPr>
          <a:xfrm flipH="1" flipV="1">
            <a:off x="10066336" y="5294192"/>
            <a:ext cx="504030" cy="2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F1799F0-58BE-7D4E-82C6-DC2E5F174CB4}"/>
              </a:ext>
            </a:extLst>
          </p:cNvPr>
          <p:cNvCxnSpPr>
            <a:cxnSpLocks/>
            <a:stCxn id="31" idx="3"/>
            <a:endCxn id="53" idx="1"/>
          </p:cNvCxnSpPr>
          <p:nvPr/>
        </p:nvCxnSpPr>
        <p:spPr>
          <a:xfrm>
            <a:off x="7741112" y="5292754"/>
            <a:ext cx="924833" cy="71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45085F8-5FF4-474B-B07E-1760EB6E5D1D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 flipV="1">
            <a:off x="10066336" y="5294192"/>
            <a:ext cx="513678" cy="1100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380080B-C6B9-394C-AA79-C265B362E6ED}"/>
              </a:ext>
            </a:extLst>
          </p:cNvPr>
          <p:cNvCxnSpPr>
            <a:cxnSpLocks/>
            <a:stCxn id="32" idx="1"/>
            <a:endCxn id="53" idx="3"/>
          </p:cNvCxnSpPr>
          <p:nvPr/>
        </p:nvCxnSpPr>
        <p:spPr>
          <a:xfrm flipH="1" flipV="1">
            <a:off x="9989173" y="6010101"/>
            <a:ext cx="590841" cy="384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575B1D9-FE3C-9449-8AB9-C8FD12B83730}"/>
              </a:ext>
            </a:extLst>
          </p:cNvPr>
          <p:cNvCxnSpPr>
            <a:cxnSpLocks/>
            <a:stCxn id="32" idx="1"/>
            <a:endCxn id="31" idx="2"/>
          </p:cNvCxnSpPr>
          <p:nvPr/>
        </p:nvCxnSpPr>
        <p:spPr>
          <a:xfrm rot="10800000">
            <a:off x="7177898" y="5580689"/>
            <a:ext cx="3402117" cy="8140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EB632834-2BF2-454D-BF1C-412D841F9E58}"/>
              </a:ext>
            </a:extLst>
          </p:cNvPr>
          <p:cNvSpPr/>
          <p:nvPr/>
        </p:nvSpPr>
        <p:spPr>
          <a:xfrm>
            <a:off x="4739653" y="4993271"/>
            <a:ext cx="1498523" cy="6276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Habitat Clearing &amp; Fragmentation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0B3DF5B-B141-DF44-A25E-B9FDD406DDC4}"/>
              </a:ext>
            </a:extLst>
          </p:cNvPr>
          <p:cNvCxnSpPr>
            <a:cxnSpLocks/>
            <a:stCxn id="116" idx="1"/>
            <a:endCxn id="228" idx="3"/>
          </p:cNvCxnSpPr>
          <p:nvPr/>
        </p:nvCxnSpPr>
        <p:spPr>
          <a:xfrm flipH="1">
            <a:off x="4086371" y="5307079"/>
            <a:ext cx="653282" cy="7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770D0EF-7C4C-8E48-893B-8D9A652FF401}"/>
              </a:ext>
            </a:extLst>
          </p:cNvPr>
          <p:cNvCxnSpPr>
            <a:cxnSpLocks/>
            <a:stCxn id="31" idx="1"/>
            <a:endCxn id="116" idx="3"/>
          </p:cNvCxnSpPr>
          <p:nvPr/>
        </p:nvCxnSpPr>
        <p:spPr>
          <a:xfrm flipH="1">
            <a:off x="6238176" y="5292754"/>
            <a:ext cx="376506" cy="14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0B7FC282-7BA7-964F-8AFA-DEBAB60C4DC1}"/>
              </a:ext>
            </a:extLst>
          </p:cNvPr>
          <p:cNvSpPr/>
          <p:nvPr/>
        </p:nvSpPr>
        <p:spPr>
          <a:xfrm>
            <a:off x="4962734" y="5924445"/>
            <a:ext cx="1052360" cy="5856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Pasture Farming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D339FD-2868-7F4A-972C-D3C963C6B56C}"/>
              </a:ext>
            </a:extLst>
          </p:cNvPr>
          <p:cNvCxnSpPr>
            <a:cxnSpLocks/>
            <a:stCxn id="116" idx="2"/>
            <a:endCxn id="143" idx="0"/>
          </p:cNvCxnSpPr>
          <p:nvPr/>
        </p:nvCxnSpPr>
        <p:spPr>
          <a:xfrm flipH="1">
            <a:off x="5488914" y="5620887"/>
            <a:ext cx="1" cy="303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02CAB774-58ED-A840-B764-916E1303318F}"/>
              </a:ext>
            </a:extLst>
          </p:cNvPr>
          <p:cNvSpPr/>
          <p:nvPr/>
        </p:nvSpPr>
        <p:spPr>
          <a:xfrm>
            <a:off x="42777" y="41296"/>
            <a:ext cx="9472421" cy="4511772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CEC52AA-B7C6-E647-9264-3D2EC3019ABD}"/>
              </a:ext>
            </a:extLst>
          </p:cNvPr>
          <p:cNvSpPr txBox="1"/>
          <p:nvPr/>
        </p:nvSpPr>
        <p:spPr>
          <a:xfrm>
            <a:off x="256848" y="234933"/>
            <a:ext cx="199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Biotic components</a:t>
            </a:r>
          </a:p>
        </p:txBody>
      </p:sp>
      <p:sp>
        <p:nvSpPr>
          <p:cNvPr id="153" name="Bent Arrow 152">
            <a:extLst>
              <a:ext uri="{FF2B5EF4-FFF2-40B4-BE49-F238E27FC236}">
                <a16:creationId xmlns:a16="http://schemas.microsoft.com/office/drawing/2014/main" id="{16B851EC-D4A8-B040-BB9B-7079D9342743}"/>
              </a:ext>
            </a:extLst>
          </p:cNvPr>
          <p:cNvSpPr/>
          <p:nvPr/>
        </p:nvSpPr>
        <p:spPr>
          <a:xfrm rot="16200000">
            <a:off x="1260844" y="4504080"/>
            <a:ext cx="1248994" cy="1413071"/>
          </a:xfrm>
          <a:prstGeom prst="bentArrow">
            <a:avLst>
              <a:gd name="adj1" fmla="val 18826"/>
              <a:gd name="adj2" fmla="val 20590"/>
              <a:gd name="adj3" fmla="val 32056"/>
              <a:gd name="adj4" fmla="val 38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E21FD46-FB4B-A142-ACD0-0530FB760389}"/>
              </a:ext>
            </a:extLst>
          </p:cNvPr>
          <p:cNvSpPr txBox="1"/>
          <p:nvPr/>
        </p:nvSpPr>
        <p:spPr>
          <a:xfrm>
            <a:off x="2744785" y="4706402"/>
            <a:ext cx="226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Abiotic components</a:t>
            </a:r>
          </a:p>
        </p:txBody>
      </p:sp>
    </p:spTree>
    <p:extLst>
      <p:ext uri="{BB962C8B-B14F-4D97-AF65-F5344CB8AC3E}">
        <p14:creationId xmlns:p14="http://schemas.microsoft.com/office/powerpoint/2010/main" val="307403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C821FF-2BC0-E346-860F-27069E3A65F5}"/>
              </a:ext>
            </a:extLst>
          </p:cNvPr>
          <p:cNvGrpSpPr/>
          <p:nvPr/>
        </p:nvGrpSpPr>
        <p:grpSpPr>
          <a:xfrm>
            <a:off x="4263480" y="434842"/>
            <a:ext cx="3168474" cy="2017336"/>
            <a:chOff x="4115427" y="799155"/>
            <a:chExt cx="3168474" cy="2017336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E9E0B29-5314-9E4D-B44E-069A219B38D5}"/>
                </a:ext>
              </a:extLst>
            </p:cNvPr>
            <p:cNvSpPr/>
            <p:nvPr/>
          </p:nvSpPr>
          <p:spPr>
            <a:xfrm>
              <a:off x="5238974" y="925244"/>
              <a:ext cx="957257" cy="37079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Woylie Abundance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8318A0B-0D21-1643-9353-7F5A2A0CFA2F}"/>
                </a:ext>
              </a:extLst>
            </p:cNvPr>
            <p:cNvSpPr/>
            <p:nvPr/>
          </p:nvSpPr>
          <p:spPr>
            <a:xfrm>
              <a:off x="6035834" y="1609937"/>
              <a:ext cx="957257" cy="37079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Quenda Occurrence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540DA05-136C-8041-B8C1-52A8A06CFAAB}"/>
                </a:ext>
              </a:extLst>
            </p:cNvPr>
            <p:cNvSpPr/>
            <p:nvPr/>
          </p:nvSpPr>
          <p:spPr>
            <a:xfrm>
              <a:off x="5238974" y="2320870"/>
              <a:ext cx="957257" cy="37079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Chuditch Abundance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68E307D-0A56-824E-B794-48B5D04277BA}"/>
                </a:ext>
              </a:extLst>
            </p:cNvPr>
            <p:cNvSpPr/>
            <p:nvPr/>
          </p:nvSpPr>
          <p:spPr>
            <a:xfrm>
              <a:off x="4308395" y="1609937"/>
              <a:ext cx="1026472" cy="37079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Koomal Abundance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C7C8226-F2A8-784C-AD9D-F3E29A9549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74178" y="1980735"/>
              <a:ext cx="825486" cy="3401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07E5989-7C5D-7E48-9E45-A04E405B7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9664" y="1980735"/>
              <a:ext cx="796860" cy="3401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53C58B-6EF4-1844-AA13-EECED667B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4178" y="1296042"/>
              <a:ext cx="825486" cy="31389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240D2E6-79DB-FC4B-9318-7811378D22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9664" y="1296042"/>
              <a:ext cx="0" cy="102482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EA21795-EFBA-474F-99DD-9F27B99A95EB}"/>
                </a:ext>
              </a:extLst>
            </p:cNvPr>
            <p:cNvSpPr/>
            <p:nvPr/>
          </p:nvSpPr>
          <p:spPr>
            <a:xfrm>
              <a:off x="4115427" y="799155"/>
              <a:ext cx="3168474" cy="2017336"/>
            </a:xfrm>
            <a:prstGeom prst="round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F0A2660-5225-F04D-8859-687425220F25}"/>
              </a:ext>
            </a:extLst>
          </p:cNvPr>
          <p:cNvGrpSpPr/>
          <p:nvPr/>
        </p:nvGrpSpPr>
        <p:grpSpPr>
          <a:xfrm>
            <a:off x="6418970" y="3535208"/>
            <a:ext cx="2034000" cy="2969769"/>
            <a:chOff x="1316649" y="3045539"/>
            <a:chExt cx="1838595" cy="2646793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49F654B-777B-F342-9F45-638D0FAED666}"/>
                </a:ext>
              </a:extLst>
            </p:cNvPr>
            <p:cNvSpPr/>
            <p:nvPr/>
          </p:nvSpPr>
          <p:spPr>
            <a:xfrm>
              <a:off x="1316649" y="3045539"/>
              <a:ext cx="1838595" cy="2646793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1DAE279-DA40-7E41-A594-25D8D6BD8670}"/>
                </a:ext>
              </a:extLst>
            </p:cNvPr>
            <p:cNvSpPr/>
            <p:nvPr/>
          </p:nvSpPr>
          <p:spPr>
            <a:xfrm>
              <a:off x="1550572" y="3229309"/>
              <a:ext cx="1363489" cy="42031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Proportion Burnt Severely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882A3D5-6E3F-7A43-AD99-08914A76FFB9}"/>
                </a:ext>
              </a:extLst>
            </p:cNvPr>
            <p:cNvSpPr/>
            <p:nvPr/>
          </p:nvSpPr>
          <p:spPr>
            <a:xfrm>
              <a:off x="1560483" y="3706709"/>
              <a:ext cx="1363489" cy="42031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Proportion Burnt Moderately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70731423-676C-344F-9F3F-33D8026087E1}"/>
                </a:ext>
              </a:extLst>
            </p:cNvPr>
            <p:cNvSpPr/>
            <p:nvPr/>
          </p:nvSpPr>
          <p:spPr>
            <a:xfrm>
              <a:off x="1560483" y="4180134"/>
              <a:ext cx="1363489" cy="42031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Proportion burnt twice in 10 years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A023C7B-66E0-7641-9582-754BD2F44FCC}"/>
                </a:ext>
              </a:extLst>
            </p:cNvPr>
            <p:cNvSpPr/>
            <p:nvPr/>
          </p:nvSpPr>
          <p:spPr>
            <a:xfrm>
              <a:off x="1560483" y="4652399"/>
              <a:ext cx="1363489" cy="42031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Fire Age Diversity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5C0E940-DA70-3E44-9BE1-4316FD8C90BD}"/>
              </a:ext>
            </a:extLst>
          </p:cNvPr>
          <p:cNvGrpSpPr/>
          <p:nvPr/>
        </p:nvGrpSpPr>
        <p:grpSpPr>
          <a:xfrm>
            <a:off x="3237784" y="4293783"/>
            <a:ext cx="2034495" cy="1461503"/>
            <a:chOff x="3476810" y="3445623"/>
            <a:chExt cx="2034495" cy="1461503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BE42025-B704-4549-A406-F19A0E240851}"/>
                </a:ext>
              </a:extLst>
            </p:cNvPr>
            <p:cNvSpPr/>
            <p:nvPr/>
          </p:nvSpPr>
          <p:spPr>
            <a:xfrm>
              <a:off x="3476810" y="3445623"/>
              <a:ext cx="2034495" cy="1461503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4646E4D-EA16-1A49-A1ED-4931A566F011}"/>
                </a:ext>
              </a:extLst>
            </p:cNvPr>
            <p:cNvSpPr/>
            <p:nvPr/>
          </p:nvSpPr>
          <p:spPr>
            <a:xfrm>
              <a:off x="3741290" y="3666046"/>
              <a:ext cx="1505536" cy="47249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Proportion &lt;20yrs post-harvest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40146F5-EB9E-904D-BF9D-6FE9871E5D6A}"/>
                </a:ext>
              </a:extLst>
            </p:cNvPr>
            <p:cNvSpPr/>
            <p:nvPr/>
          </p:nvSpPr>
          <p:spPr>
            <a:xfrm>
              <a:off x="3736020" y="4218671"/>
              <a:ext cx="1505536" cy="47249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Harvest Age Diversity</a:t>
              </a:r>
            </a:p>
          </p:txBody>
        </p: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8935835-1C28-6C4C-9FC2-B6B2E9AC46B3}"/>
              </a:ext>
            </a:extLst>
          </p:cNvPr>
          <p:cNvSpPr/>
          <p:nvPr/>
        </p:nvSpPr>
        <p:spPr>
          <a:xfrm>
            <a:off x="9844245" y="1274857"/>
            <a:ext cx="1126430" cy="3493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Fox Baiting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8F92AA2-EEB4-2D46-80B6-F416467F4F17}"/>
              </a:ext>
            </a:extLst>
          </p:cNvPr>
          <p:cNvSpPr/>
          <p:nvPr/>
        </p:nvSpPr>
        <p:spPr>
          <a:xfrm>
            <a:off x="1800290" y="4646837"/>
            <a:ext cx="1281765" cy="4992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Annual Rainfall Anomaly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1C14C71-6638-8B4D-BBA4-36EF6F1B47D7}"/>
              </a:ext>
            </a:extLst>
          </p:cNvPr>
          <p:cNvSpPr/>
          <p:nvPr/>
        </p:nvSpPr>
        <p:spPr>
          <a:xfrm>
            <a:off x="1882932" y="3340712"/>
            <a:ext cx="1126430" cy="4992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Annual NDVI Anomaly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24B0B2A-9306-C548-9E8E-77635C339F62}"/>
              </a:ext>
            </a:extLst>
          </p:cNvPr>
          <p:cNvSpPr/>
          <p:nvPr/>
        </p:nvSpPr>
        <p:spPr>
          <a:xfrm>
            <a:off x="112571" y="4651933"/>
            <a:ext cx="1163768" cy="4992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Long-term Mean Rainfall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506F6F5-1637-3F47-8584-161ED9C1D9F3}"/>
              </a:ext>
            </a:extLst>
          </p:cNvPr>
          <p:cNvSpPr/>
          <p:nvPr/>
        </p:nvSpPr>
        <p:spPr>
          <a:xfrm>
            <a:off x="131241" y="3343224"/>
            <a:ext cx="1126430" cy="4992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Long-term Mean NDVI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46C9C84-36C0-A241-B9D8-894B193E9A61}"/>
              </a:ext>
            </a:extLst>
          </p:cNvPr>
          <p:cNvSpPr/>
          <p:nvPr/>
        </p:nvSpPr>
        <p:spPr>
          <a:xfrm>
            <a:off x="9786414" y="4828333"/>
            <a:ext cx="1243226" cy="3833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Road Density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C8BED5C-4D22-9A4A-84AB-143621B0C57B}"/>
              </a:ext>
            </a:extLst>
          </p:cNvPr>
          <p:cNvSpPr/>
          <p:nvPr/>
        </p:nvSpPr>
        <p:spPr>
          <a:xfrm>
            <a:off x="9785846" y="5688383"/>
            <a:ext cx="1243226" cy="3833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Distance to Burn Assets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36080F9-1235-B64A-9A10-410D6C09881E}"/>
              </a:ext>
            </a:extLst>
          </p:cNvPr>
          <p:cNvCxnSpPr>
            <a:cxnSpLocks/>
            <a:stCxn id="28" idx="3"/>
            <a:endCxn id="22" idx="1"/>
          </p:cNvCxnSpPr>
          <p:nvPr/>
        </p:nvCxnSpPr>
        <p:spPr>
          <a:xfrm flipV="1">
            <a:off x="5272279" y="5020093"/>
            <a:ext cx="1146691" cy="4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3C3637-D992-5C40-921E-A31D2A133955}"/>
              </a:ext>
            </a:extLst>
          </p:cNvPr>
          <p:cNvCxnSpPr>
            <a:cxnSpLocks/>
            <a:stCxn id="22" idx="0"/>
            <a:endCxn id="11" idx="2"/>
          </p:cNvCxnSpPr>
          <p:nvPr/>
        </p:nvCxnSpPr>
        <p:spPr>
          <a:xfrm flipH="1" flipV="1">
            <a:off x="5847717" y="2452178"/>
            <a:ext cx="1588253" cy="1083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7134B5-823C-7E4D-A20B-C37EAA402757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 flipV="1">
            <a:off x="4255032" y="2452178"/>
            <a:ext cx="1592685" cy="1841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59D0D0-35EA-4A4A-A5A2-1C64B0CD1809}"/>
              </a:ext>
            </a:extLst>
          </p:cNvPr>
          <p:cNvCxnSpPr>
            <a:cxnSpLocks/>
            <a:stCxn id="35" idx="1"/>
            <a:endCxn id="11" idx="3"/>
          </p:cNvCxnSpPr>
          <p:nvPr/>
        </p:nvCxnSpPr>
        <p:spPr>
          <a:xfrm flipH="1" flipV="1">
            <a:off x="7431954" y="1443510"/>
            <a:ext cx="2412291" cy="6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71E1DD-1183-BD42-BB7F-75D6054FCD74}"/>
              </a:ext>
            </a:extLst>
          </p:cNvPr>
          <p:cNvCxnSpPr>
            <a:cxnSpLocks/>
            <a:stCxn id="42" idx="1"/>
            <a:endCxn id="22" idx="3"/>
          </p:cNvCxnSpPr>
          <p:nvPr/>
        </p:nvCxnSpPr>
        <p:spPr>
          <a:xfrm flipH="1" flipV="1">
            <a:off x="8452970" y="5020093"/>
            <a:ext cx="1332876" cy="859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D46116-D276-824A-A362-3DC28B1DBB7F}"/>
              </a:ext>
            </a:extLst>
          </p:cNvPr>
          <p:cNvGrpSpPr/>
          <p:nvPr/>
        </p:nvGrpSpPr>
        <p:grpSpPr>
          <a:xfrm>
            <a:off x="9390212" y="2602674"/>
            <a:ext cx="2034495" cy="1368740"/>
            <a:chOff x="8106030" y="5186900"/>
            <a:chExt cx="2034495" cy="1368740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8F6B0D6-8FB8-6B45-A3EE-B9FF0F39BF61}"/>
                </a:ext>
              </a:extLst>
            </p:cNvPr>
            <p:cNvSpPr/>
            <p:nvPr/>
          </p:nvSpPr>
          <p:spPr>
            <a:xfrm>
              <a:off x="8381375" y="5259139"/>
              <a:ext cx="1422111" cy="57865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Distance to Pasture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6020ABA5-1783-DF4F-8F11-964E6A73FE99}"/>
                </a:ext>
              </a:extLst>
            </p:cNvPr>
            <p:cNvSpPr/>
            <p:nvPr/>
          </p:nvSpPr>
          <p:spPr>
            <a:xfrm>
              <a:off x="8276676" y="5906438"/>
              <a:ext cx="1693204" cy="57865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Landscape-scale Pasture Cover (1km)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8E08A1B9-D0E9-804C-AEDB-75D82193F9BE}"/>
                </a:ext>
              </a:extLst>
            </p:cNvPr>
            <p:cNvSpPr/>
            <p:nvPr/>
          </p:nvSpPr>
          <p:spPr>
            <a:xfrm>
              <a:off x="8106030" y="5186900"/>
              <a:ext cx="2034495" cy="136874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F01FA8B-5C68-E249-A035-CC4A867B25F8}"/>
              </a:ext>
            </a:extLst>
          </p:cNvPr>
          <p:cNvCxnSpPr>
            <a:cxnSpLocks/>
            <a:stCxn id="72" idx="1"/>
            <a:endCxn id="22" idx="3"/>
          </p:cNvCxnSpPr>
          <p:nvPr/>
        </p:nvCxnSpPr>
        <p:spPr>
          <a:xfrm flipH="1">
            <a:off x="8452970" y="3287044"/>
            <a:ext cx="937242" cy="1733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D8D090-71C3-FF4A-A3C5-1067A14F1C0A}"/>
              </a:ext>
            </a:extLst>
          </p:cNvPr>
          <p:cNvCxnSpPr>
            <a:cxnSpLocks/>
            <a:stCxn id="72" idx="0"/>
            <a:endCxn id="35" idx="2"/>
          </p:cNvCxnSpPr>
          <p:nvPr/>
        </p:nvCxnSpPr>
        <p:spPr>
          <a:xfrm flipV="1">
            <a:off x="10407460" y="1624179"/>
            <a:ext cx="0" cy="978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BDD92E-D266-4B46-A3E8-F55F7D9A494B}"/>
              </a:ext>
            </a:extLst>
          </p:cNvPr>
          <p:cNvCxnSpPr>
            <a:cxnSpLocks/>
            <a:stCxn id="41" idx="1"/>
            <a:endCxn id="22" idx="3"/>
          </p:cNvCxnSpPr>
          <p:nvPr/>
        </p:nvCxnSpPr>
        <p:spPr>
          <a:xfrm flipH="1">
            <a:off x="8452970" y="5020029"/>
            <a:ext cx="1333444" cy="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47558E-15F4-174E-9BB8-F1E5719C58BB}"/>
              </a:ext>
            </a:extLst>
          </p:cNvPr>
          <p:cNvCxnSpPr>
            <a:cxnSpLocks/>
            <a:stCxn id="41" idx="3"/>
            <a:endCxn id="35" idx="3"/>
          </p:cNvCxnSpPr>
          <p:nvPr/>
        </p:nvCxnSpPr>
        <p:spPr>
          <a:xfrm flipH="1" flipV="1">
            <a:off x="10970675" y="1449518"/>
            <a:ext cx="58965" cy="3570511"/>
          </a:xfrm>
          <a:prstGeom prst="bentConnector3">
            <a:avLst>
              <a:gd name="adj1" fmla="val -131217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092D8BDF-6EB0-264C-9068-F1B06AF83FD2}"/>
              </a:ext>
            </a:extLst>
          </p:cNvPr>
          <p:cNvSpPr/>
          <p:nvPr/>
        </p:nvSpPr>
        <p:spPr>
          <a:xfrm>
            <a:off x="53573" y="1193863"/>
            <a:ext cx="1281765" cy="4992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Proportion Valley Habitat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4D53DE5-0D8E-4648-8E79-453348CE3AAC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flipV="1">
            <a:off x="694455" y="3842518"/>
            <a:ext cx="1" cy="809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CB08245-F97B-E54A-9A1B-A47DFBDEB257}"/>
              </a:ext>
            </a:extLst>
          </p:cNvPr>
          <p:cNvCxnSpPr>
            <a:cxnSpLocks/>
            <a:stCxn id="86" idx="2"/>
            <a:endCxn id="40" idx="0"/>
          </p:cNvCxnSpPr>
          <p:nvPr/>
        </p:nvCxnSpPr>
        <p:spPr>
          <a:xfrm>
            <a:off x="694456" y="1693157"/>
            <a:ext cx="0" cy="1650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05E4FC-D1BE-F848-B08D-242BB872DA16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flipV="1">
            <a:off x="2441173" y="3840006"/>
            <a:ext cx="4974" cy="806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DC692F-0946-F04C-8360-1B6CAEE5A35A}"/>
              </a:ext>
            </a:extLst>
          </p:cNvPr>
          <p:cNvCxnSpPr>
            <a:cxnSpLocks/>
            <a:stCxn id="86" idx="3"/>
            <a:endCxn id="11" idx="1"/>
          </p:cNvCxnSpPr>
          <p:nvPr/>
        </p:nvCxnSpPr>
        <p:spPr>
          <a:xfrm>
            <a:off x="1335338" y="1443510"/>
            <a:ext cx="29281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B968CDD-6C54-B546-9F71-1F7CDBF7FF88}"/>
              </a:ext>
            </a:extLst>
          </p:cNvPr>
          <p:cNvCxnSpPr>
            <a:cxnSpLocks/>
            <a:stCxn id="40" idx="0"/>
            <a:endCxn id="11" idx="1"/>
          </p:cNvCxnSpPr>
          <p:nvPr/>
        </p:nvCxnSpPr>
        <p:spPr>
          <a:xfrm flipV="1">
            <a:off x="694456" y="1443510"/>
            <a:ext cx="3569024" cy="1899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4A4BC76-0DD0-4E46-A3C1-6C9BD072049C}"/>
              </a:ext>
            </a:extLst>
          </p:cNvPr>
          <p:cNvCxnSpPr>
            <a:cxnSpLocks/>
            <a:stCxn id="38" idx="0"/>
            <a:endCxn id="11" idx="1"/>
          </p:cNvCxnSpPr>
          <p:nvPr/>
        </p:nvCxnSpPr>
        <p:spPr>
          <a:xfrm flipV="1">
            <a:off x="2446147" y="1443510"/>
            <a:ext cx="1817333" cy="1897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8DE444F-7AE2-1A43-B817-A2F6D8C8DF2E}"/>
              </a:ext>
            </a:extLst>
          </p:cNvPr>
          <p:cNvCxnSpPr>
            <a:cxnSpLocks/>
            <a:stCxn id="72" idx="1"/>
            <a:endCxn id="11" idx="3"/>
          </p:cNvCxnSpPr>
          <p:nvPr/>
        </p:nvCxnSpPr>
        <p:spPr>
          <a:xfrm flipH="1" flipV="1">
            <a:off x="7431954" y="1443510"/>
            <a:ext cx="1958258" cy="1843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278B85-3E80-9B45-80D9-63C8DBEBBC8A}"/>
              </a:ext>
            </a:extLst>
          </p:cNvPr>
          <p:cNvSpPr txBox="1"/>
          <p:nvPr/>
        </p:nvSpPr>
        <p:spPr>
          <a:xfrm>
            <a:off x="2356125" y="1151746"/>
            <a:ext cx="370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17176B2-44A2-4547-B57C-4D9C1E3BAEFA}"/>
              </a:ext>
            </a:extLst>
          </p:cNvPr>
          <p:cNvSpPr txBox="1"/>
          <p:nvPr/>
        </p:nvSpPr>
        <p:spPr>
          <a:xfrm>
            <a:off x="2738711" y="2475601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E9BDF86-A243-B242-9291-AADBAAA3F04F}"/>
              </a:ext>
            </a:extLst>
          </p:cNvPr>
          <p:cNvSpPr txBox="1"/>
          <p:nvPr/>
        </p:nvSpPr>
        <p:spPr>
          <a:xfrm>
            <a:off x="6858477" y="2978568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7A46617-76CB-344B-B048-FDA6F87A7F67}"/>
              </a:ext>
            </a:extLst>
          </p:cNvPr>
          <p:cNvSpPr txBox="1"/>
          <p:nvPr/>
        </p:nvSpPr>
        <p:spPr>
          <a:xfrm>
            <a:off x="8544716" y="1151746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F2A8071-3CBC-934B-B38A-A262ED3CDE9F}"/>
              </a:ext>
            </a:extLst>
          </p:cNvPr>
          <p:cNvSpPr txBox="1"/>
          <p:nvPr/>
        </p:nvSpPr>
        <p:spPr>
          <a:xfrm>
            <a:off x="8254873" y="2014264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B9A343D-4828-E64F-90EE-45E89301DF91}"/>
              </a:ext>
            </a:extLst>
          </p:cNvPr>
          <p:cNvSpPr txBox="1"/>
          <p:nvPr/>
        </p:nvSpPr>
        <p:spPr>
          <a:xfrm>
            <a:off x="374397" y="2315047"/>
            <a:ext cx="367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(8)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576B401-6768-0B45-87AA-066CE772189A}"/>
              </a:ext>
            </a:extLst>
          </p:cNvPr>
          <p:cNvSpPr txBox="1"/>
          <p:nvPr/>
        </p:nvSpPr>
        <p:spPr>
          <a:xfrm>
            <a:off x="366524" y="4132757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(9)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FB0B6E9-AC3F-5342-9D57-E3CC0394E473}"/>
              </a:ext>
            </a:extLst>
          </p:cNvPr>
          <p:cNvSpPr txBox="1"/>
          <p:nvPr/>
        </p:nvSpPr>
        <p:spPr>
          <a:xfrm>
            <a:off x="2104273" y="4120310"/>
            <a:ext cx="501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(10)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C3F9FFC-5AF1-6949-B190-6334A1F7C20D}"/>
              </a:ext>
            </a:extLst>
          </p:cNvPr>
          <p:cNvSpPr txBox="1"/>
          <p:nvPr/>
        </p:nvSpPr>
        <p:spPr>
          <a:xfrm>
            <a:off x="5608696" y="4705222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(11)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645841F-565E-814D-A6CD-31DF8DFA5952}"/>
              </a:ext>
            </a:extLst>
          </p:cNvPr>
          <p:cNvSpPr txBox="1"/>
          <p:nvPr/>
        </p:nvSpPr>
        <p:spPr>
          <a:xfrm>
            <a:off x="8789990" y="5450053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(12)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8F2CDB0-8554-8C40-84FC-FEA2AA955675}"/>
              </a:ext>
            </a:extLst>
          </p:cNvPr>
          <p:cNvSpPr txBox="1"/>
          <p:nvPr/>
        </p:nvSpPr>
        <p:spPr>
          <a:xfrm>
            <a:off x="8960051" y="4767649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(13)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5994BE8-FB32-0647-ABA2-A69D9909FD41}"/>
              </a:ext>
            </a:extLst>
          </p:cNvPr>
          <p:cNvSpPr txBox="1"/>
          <p:nvPr/>
        </p:nvSpPr>
        <p:spPr>
          <a:xfrm>
            <a:off x="8617775" y="3851790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(14)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78A9AC1-49FA-744E-A60B-9337C45240F7}"/>
              </a:ext>
            </a:extLst>
          </p:cNvPr>
          <p:cNvSpPr txBox="1"/>
          <p:nvPr/>
        </p:nvSpPr>
        <p:spPr>
          <a:xfrm>
            <a:off x="11465819" y="3075991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(15)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7FD6500-2AA2-B24E-9006-3FD7E45FBC0D}"/>
              </a:ext>
            </a:extLst>
          </p:cNvPr>
          <p:cNvSpPr txBox="1"/>
          <p:nvPr/>
        </p:nvSpPr>
        <p:spPr>
          <a:xfrm>
            <a:off x="10047647" y="2010761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(16)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B576209-DFC2-304D-856C-4297C91423D9}"/>
              </a:ext>
            </a:extLst>
          </p:cNvPr>
          <p:cNvSpPr txBox="1"/>
          <p:nvPr/>
        </p:nvSpPr>
        <p:spPr>
          <a:xfrm>
            <a:off x="5068604" y="1731381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(17)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5FF4137-0B16-4042-99E0-2C519374FC4C}"/>
              </a:ext>
            </a:extLst>
          </p:cNvPr>
          <p:cNvSpPr txBox="1"/>
          <p:nvPr/>
        </p:nvSpPr>
        <p:spPr>
          <a:xfrm>
            <a:off x="5499552" y="1316969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(18)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2C47C8F-3B8D-B946-AE85-C82CED38F50D}"/>
              </a:ext>
            </a:extLst>
          </p:cNvPr>
          <p:cNvSpPr txBox="1"/>
          <p:nvPr/>
        </p:nvSpPr>
        <p:spPr>
          <a:xfrm>
            <a:off x="6260198" y="1736552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2AC924B-F2F0-9E4A-B094-A2C604D4F049}"/>
              </a:ext>
            </a:extLst>
          </p:cNvPr>
          <p:cNvSpPr txBox="1"/>
          <p:nvPr/>
        </p:nvSpPr>
        <p:spPr>
          <a:xfrm>
            <a:off x="5116918" y="900618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8381960-999A-BA4A-9B86-D1925A9E2A69}"/>
              </a:ext>
            </a:extLst>
          </p:cNvPr>
          <p:cNvSpPr txBox="1"/>
          <p:nvPr/>
        </p:nvSpPr>
        <p:spPr>
          <a:xfrm>
            <a:off x="4901708" y="2978218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AE5911A-DD3A-0042-8B9C-9EA556269AFC}"/>
              </a:ext>
            </a:extLst>
          </p:cNvPr>
          <p:cNvSpPr txBox="1"/>
          <p:nvPr/>
        </p:nvSpPr>
        <p:spPr>
          <a:xfrm>
            <a:off x="2355754" y="2081134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55DBD09-10B8-924B-B08A-70F449BF13B0}"/>
              </a:ext>
            </a:extLst>
          </p:cNvPr>
          <p:cNvSpPr/>
          <p:nvPr/>
        </p:nvSpPr>
        <p:spPr>
          <a:xfrm>
            <a:off x="6677754" y="5868040"/>
            <a:ext cx="1508400" cy="471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Proportion &gt;10yrs post-fire</a:t>
            </a:r>
          </a:p>
        </p:txBody>
      </p:sp>
    </p:spTree>
    <p:extLst>
      <p:ext uri="{BB962C8B-B14F-4D97-AF65-F5344CB8AC3E}">
        <p14:creationId xmlns:p14="http://schemas.microsoft.com/office/powerpoint/2010/main" val="40237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E1F12C80-AA52-3A41-A685-53D4E721B9CD}"/>
              </a:ext>
            </a:extLst>
          </p:cNvPr>
          <p:cNvGrpSpPr/>
          <p:nvPr/>
        </p:nvGrpSpPr>
        <p:grpSpPr>
          <a:xfrm>
            <a:off x="53573" y="325237"/>
            <a:ext cx="11880712" cy="5916532"/>
            <a:chOff x="53573" y="325237"/>
            <a:chExt cx="11880712" cy="59165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AAB8710-F5FA-464C-A132-201FE1482DE0}"/>
                </a:ext>
              </a:extLst>
            </p:cNvPr>
            <p:cNvGrpSpPr/>
            <p:nvPr/>
          </p:nvGrpSpPr>
          <p:grpSpPr>
            <a:xfrm>
              <a:off x="4263480" y="434842"/>
              <a:ext cx="3168474" cy="2017336"/>
              <a:chOff x="4115427" y="799155"/>
              <a:chExt cx="3168474" cy="2017336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6042A82-D77E-394E-B883-A4F930C2C985}"/>
                  </a:ext>
                </a:extLst>
              </p:cNvPr>
              <p:cNvSpPr/>
              <p:nvPr/>
            </p:nvSpPr>
            <p:spPr>
              <a:xfrm>
                <a:off x="5238974" y="925244"/>
                <a:ext cx="957257" cy="370798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Woylie Abundance</a:t>
                </a:r>
              </a:p>
            </p:txBody>
          </p:sp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8D5FBC4-ABCA-6C4C-B936-8B88C619D836}"/>
                  </a:ext>
                </a:extLst>
              </p:cNvPr>
              <p:cNvSpPr/>
              <p:nvPr/>
            </p:nvSpPr>
            <p:spPr>
              <a:xfrm>
                <a:off x="6035834" y="1609937"/>
                <a:ext cx="957257" cy="370798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Quenda Occurrence</a:t>
                </a: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7C316764-006B-944A-AD21-B10FE8295417}"/>
                  </a:ext>
                </a:extLst>
              </p:cNvPr>
              <p:cNvSpPr/>
              <p:nvPr/>
            </p:nvSpPr>
            <p:spPr>
              <a:xfrm>
                <a:off x="5238974" y="2320870"/>
                <a:ext cx="957257" cy="370798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Chuditch Abundance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7B90E0C3-8372-564A-88F9-08F77317F363}"/>
                  </a:ext>
                </a:extLst>
              </p:cNvPr>
              <p:cNvSpPr/>
              <p:nvPr/>
            </p:nvSpPr>
            <p:spPr>
              <a:xfrm>
                <a:off x="4308395" y="1609937"/>
                <a:ext cx="1026472" cy="370798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Koomal Abundance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C7E1E95-80AB-7F4B-A49D-70BA800F82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4178" y="1980735"/>
                <a:ext cx="825486" cy="3401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791D908-AD44-3C42-9911-E38AF8B03C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9664" y="1980735"/>
                <a:ext cx="796860" cy="3401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F997331-1DE7-FF44-BEEF-2880C8F173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4178" y="1296042"/>
                <a:ext cx="825486" cy="3138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DF247F9-9AD5-1C42-985A-06F601EEAF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9664" y="1296042"/>
                <a:ext cx="0" cy="10248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B370EE8-6C2E-284B-A313-E6B17E7F2F4B}"/>
                  </a:ext>
                </a:extLst>
              </p:cNvPr>
              <p:cNvSpPr/>
              <p:nvPr/>
            </p:nvSpPr>
            <p:spPr>
              <a:xfrm>
                <a:off x="4115427" y="799155"/>
                <a:ext cx="3168474" cy="2017336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3302FF-435D-BF41-BE9C-96DEA0D64C1C}"/>
                </a:ext>
              </a:extLst>
            </p:cNvPr>
            <p:cNvGrpSpPr/>
            <p:nvPr/>
          </p:nvGrpSpPr>
          <p:grpSpPr>
            <a:xfrm>
              <a:off x="6418970" y="3803560"/>
              <a:ext cx="2034000" cy="2438209"/>
              <a:chOff x="1316649" y="3045539"/>
              <a:chExt cx="1838595" cy="2173043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C6B83DF0-A903-9C47-B91F-524F3A97DBAD}"/>
                  </a:ext>
                </a:extLst>
              </p:cNvPr>
              <p:cNvSpPr/>
              <p:nvPr/>
            </p:nvSpPr>
            <p:spPr>
              <a:xfrm>
                <a:off x="1316649" y="3045539"/>
                <a:ext cx="1838595" cy="2173043"/>
              </a:xfrm>
              <a:prstGeom prst="roundRect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1604AE0-81A6-344C-9F69-2FC5AF6A03B8}"/>
                  </a:ext>
                </a:extLst>
              </p:cNvPr>
              <p:cNvSpPr/>
              <p:nvPr/>
            </p:nvSpPr>
            <p:spPr>
              <a:xfrm>
                <a:off x="1560483" y="4180134"/>
                <a:ext cx="1363489" cy="420311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Proportion burnt twice in 10 years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F047A1E4-C2A8-014E-B5CA-775C802EFCBB}"/>
                  </a:ext>
                </a:extLst>
              </p:cNvPr>
              <p:cNvSpPr/>
              <p:nvPr/>
            </p:nvSpPr>
            <p:spPr>
              <a:xfrm>
                <a:off x="1560483" y="4652399"/>
                <a:ext cx="1363489" cy="420311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Fire Age Diversity</a:t>
                </a:r>
              </a:p>
            </p:txBody>
          </p:sp>
        </p:grp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B5FFB1-C980-354D-B83B-321ABAA560EB}"/>
                </a:ext>
              </a:extLst>
            </p:cNvPr>
            <p:cNvSpPr/>
            <p:nvPr/>
          </p:nvSpPr>
          <p:spPr>
            <a:xfrm>
              <a:off x="3516695" y="4789404"/>
              <a:ext cx="1505536" cy="47249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Harvest Age Diversity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A5EB4FF-BAF3-2E47-B4F0-7B9586BA05E4}"/>
                </a:ext>
              </a:extLst>
            </p:cNvPr>
            <p:cNvSpPr/>
            <p:nvPr/>
          </p:nvSpPr>
          <p:spPr>
            <a:xfrm>
              <a:off x="9844245" y="1274857"/>
              <a:ext cx="1126430" cy="34932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Fox Baiting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19E96CE-067F-6446-8789-EE61A438016F}"/>
                </a:ext>
              </a:extLst>
            </p:cNvPr>
            <p:cNvSpPr/>
            <p:nvPr/>
          </p:nvSpPr>
          <p:spPr>
            <a:xfrm>
              <a:off x="1800290" y="4646837"/>
              <a:ext cx="1281765" cy="49929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Annual Rainfall Anomaly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C812B5FE-2220-8649-AA90-4ED8B158CAAF}"/>
                </a:ext>
              </a:extLst>
            </p:cNvPr>
            <p:cNvSpPr/>
            <p:nvPr/>
          </p:nvSpPr>
          <p:spPr>
            <a:xfrm>
              <a:off x="1882932" y="3340712"/>
              <a:ext cx="1126430" cy="49929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Annual NDVI Anomaly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BD1D4B3-B8BF-354A-B3AF-19D0591F6958}"/>
                </a:ext>
              </a:extLst>
            </p:cNvPr>
            <p:cNvSpPr/>
            <p:nvPr/>
          </p:nvSpPr>
          <p:spPr>
            <a:xfrm>
              <a:off x="112571" y="4651933"/>
              <a:ext cx="1163768" cy="49929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Long-term Mean Rainfall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F41ED847-3863-0346-8211-E87AE2CAD4AB}"/>
                </a:ext>
              </a:extLst>
            </p:cNvPr>
            <p:cNvSpPr/>
            <p:nvPr/>
          </p:nvSpPr>
          <p:spPr>
            <a:xfrm>
              <a:off x="131241" y="3343224"/>
              <a:ext cx="1126430" cy="49929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Long-term Mean NDVI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65A8DBB-3578-0744-B5FD-880C2136CAED}"/>
                </a:ext>
              </a:extLst>
            </p:cNvPr>
            <p:cNvSpPr/>
            <p:nvPr/>
          </p:nvSpPr>
          <p:spPr>
            <a:xfrm>
              <a:off x="9786414" y="4828333"/>
              <a:ext cx="1243226" cy="38339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Road Density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A80D4D6-FC54-2342-8736-B4A529D5FA35}"/>
                </a:ext>
              </a:extLst>
            </p:cNvPr>
            <p:cNvSpPr/>
            <p:nvPr/>
          </p:nvSpPr>
          <p:spPr>
            <a:xfrm>
              <a:off x="9785846" y="5688383"/>
              <a:ext cx="1243226" cy="38339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Distance to Burn Assets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D6D29D9-19EA-2A4F-B5E9-FD549CAA87F9}"/>
                </a:ext>
              </a:extLst>
            </p:cNvPr>
            <p:cNvCxnSpPr>
              <a:cxnSpLocks/>
              <a:stCxn id="21" idx="3"/>
              <a:endCxn id="13" idx="1"/>
            </p:cNvCxnSpPr>
            <p:nvPr/>
          </p:nvCxnSpPr>
          <p:spPr>
            <a:xfrm flipV="1">
              <a:off x="5022231" y="5022665"/>
              <a:ext cx="1396739" cy="29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A7A1BC-B014-2E4D-949A-647BD6134368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5847717" y="2452178"/>
              <a:ext cx="1588253" cy="13513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01329E-4C13-3540-8D72-6F179A532DA6}"/>
                </a:ext>
              </a:extLst>
            </p:cNvPr>
            <p:cNvCxnSpPr>
              <a:cxnSpLocks/>
              <a:stCxn id="21" idx="0"/>
              <a:endCxn id="11" idx="2"/>
            </p:cNvCxnSpPr>
            <p:nvPr/>
          </p:nvCxnSpPr>
          <p:spPr>
            <a:xfrm flipV="1">
              <a:off x="4269463" y="2452178"/>
              <a:ext cx="1578254" cy="233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297B810-C0C0-B64D-897D-D2D9ECF1A62B}"/>
                </a:ext>
              </a:extLst>
            </p:cNvPr>
            <p:cNvCxnSpPr>
              <a:cxnSpLocks/>
              <a:stCxn id="22" idx="1"/>
              <a:endCxn id="11" idx="3"/>
            </p:cNvCxnSpPr>
            <p:nvPr/>
          </p:nvCxnSpPr>
          <p:spPr>
            <a:xfrm flipH="1" flipV="1">
              <a:off x="7431954" y="1443510"/>
              <a:ext cx="2412291" cy="60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0461E8B-5915-CC4D-995B-56A8DDD9DF0A}"/>
                </a:ext>
              </a:extLst>
            </p:cNvPr>
            <p:cNvCxnSpPr>
              <a:cxnSpLocks/>
              <a:stCxn id="28" idx="1"/>
              <a:endCxn id="13" idx="3"/>
            </p:cNvCxnSpPr>
            <p:nvPr/>
          </p:nvCxnSpPr>
          <p:spPr>
            <a:xfrm flipH="1" flipV="1">
              <a:off x="8452970" y="5022665"/>
              <a:ext cx="1332876" cy="8574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1A3AC8D-E9B5-0541-8DB2-940E11FE962F}"/>
                </a:ext>
              </a:extLst>
            </p:cNvPr>
            <p:cNvGrpSpPr/>
            <p:nvPr/>
          </p:nvGrpSpPr>
          <p:grpSpPr>
            <a:xfrm>
              <a:off x="9390212" y="2602674"/>
              <a:ext cx="2034495" cy="1368740"/>
              <a:chOff x="8106030" y="5186900"/>
              <a:chExt cx="2034495" cy="1368740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BBB10445-90C6-D049-A331-BD61EA4D3C4E}"/>
                  </a:ext>
                </a:extLst>
              </p:cNvPr>
              <p:cNvSpPr/>
              <p:nvPr/>
            </p:nvSpPr>
            <p:spPr>
              <a:xfrm>
                <a:off x="8381375" y="5259139"/>
                <a:ext cx="1422111" cy="578654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Distance to Pasture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8BFD13F4-B623-284D-B32A-1F922ED40FB4}"/>
                  </a:ext>
                </a:extLst>
              </p:cNvPr>
              <p:cNvSpPr/>
              <p:nvPr/>
            </p:nvSpPr>
            <p:spPr>
              <a:xfrm>
                <a:off x="8276676" y="5906438"/>
                <a:ext cx="1693204" cy="578654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Landscape-scale Pasture Cover (1km)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0499DEC4-DCE3-5D4B-A326-A708335CA097}"/>
                  </a:ext>
                </a:extLst>
              </p:cNvPr>
              <p:cNvSpPr/>
              <p:nvPr/>
            </p:nvSpPr>
            <p:spPr>
              <a:xfrm>
                <a:off x="8106030" y="5186900"/>
                <a:ext cx="2034495" cy="1368740"/>
              </a:xfrm>
              <a:prstGeom prst="roundRect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1EE0B82-735F-BF45-ABD2-C658B3100510}"/>
                </a:ext>
              </a:extLst>
            </p:cNvPr>
            <p:cNvCxnSpPr>
              <a:cxnSpLocks/>
              <a:stCxn id="37" idx="1"/>
              <a:endCxn id="13" idx="3"/>
            </p:cNvCxnSpPr>
            <p:nvPr/>
          </p:nvCxnSpPr>
          <p:spPr>
            <a:xfrm flipH="1">
              <a:off x="8452970" y="3287044"/>
              <a:ext cx="937242" cy="17356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8D481A3-ED7A-E449-A48F-7ED78A7A8AD2}"/>
                </a:ext>
              </a:extLst>
            </p:cNvPr>
            <p:cNvCxnSpPr>
              <a:cxnSpLocks/>
              <a:stCxn id="37" idx="0"/>
              <a:endCxn id="22" idx="2"/>
            </p:cNvCxnSpPr>
            <p:nvPr/>
          </p:nvCxnSpPr>
          <p:spPr>
            <a:xfrm flipV="1">
              <a:off x="10407460" y="1624179"/>
              <a:ext cx="0" cy="9784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F1563C2-BDC0-E342-866D-4CF9C9896AEC}"/>
                </a:ext>
              </a:extLst>
            </p:cNvPr>
            <p:cNvCxnSpPr>
              <a:cxnSpLocks/>
              <a:stCxn id="27" idx="1"/>
              <a:endCxn id="13" idx="3"/>
            </p:cNvCxnSpPr>
            <p:nvPr/>
          </p:nvCxnSpPr>
          <p:spPr>
            <a:xfrm flipH="1">
              <a:off x="8452970" y="5020029"/>
              <a:ext cx="1333444" cy="2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81">
              <a:extLst>
                <a:ext uri="{FF2B5EF4-FFF2-40B4-BE49-F238E27FC236}">
                  <a16:creationId xmlns:a16="http://schemas.microsoft.com/office/drawing/2014/main" id="{DA90FC8F-6597-8548-8776-D65BF6CB702E}"/>
                </a:ext>
              </a:extLst>
            </p:cNvPr>
            <p:cNvCxnSpPr>
              <a:cxnSpLocks/>
              <a:stCxn id="27" idx="3"/>
              <a:endCxn id="22" idx="3"/>
            </p:cNvCxnSpPr>
            <p:nvPr/>
          </p:nvCxnSpPr>
          <p:spPr>
            <a:xfrm flipH="1" flipV="1">
              <a:off x="10970675" y="1449518"/>
              <a:ext cx="58965" cy="3570511"/>
            </a:xfrm>
            <a:prstGeom prst="bentConnector3">
              <a:avLst>
                <a:gd name="adj1" fmla="val -131217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C454F799-4A5E-A34E-B570-8CE690720078}"/>
                </a:ext>
              </a:extLst>
            </p:cNvPr>
            <p:cNvSpPr/>
            <p:nvPr/>
          </p:nvSpPr>
          <p:spPr>
            <a:xfrm>
              <a:off x="53573" y="1193863"/>
              <a:ext cx="1281765" cy="49929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Proportion Valley Habitat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1EE2B35-736B-254A-AC26-05AA69037D84}"/>
                </a:ext>
              </a:extLst>
            </p:cNvPr>
            <p:cNvCxnSpPr>
              <a:cxnSpLocks/>
              <a:stCxn id="25" idx="0"/>
              <a:endCxn id="26" idx="2"/>
            </p:cNvCxnSpPr>
            <p:nvPr/>
          </p:nvCxnSpPr>
          <p:spPr>
            <a:xfrm flipV="1">
              <a:off x="694455" y="3842518"/>
              <a:ext cx="1" cy="8094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0E49C1A-84B7-9942-B14C-F2BD803ADF9D}"/>
                </a:ext>
              </a:extLst>
            </p:cNvPr>
            <p:cNvCxnSpPr>
              <a:cxnSpLocks/>
              <a:stCxn id="42" idx="2"/>
              <a:endCxn id="26" idx="0"/>
            </p:cNvCxnSpPr>
            <p:nvPr/>
          </p:nvCxnSpPr>
          <p:spPr>
            <a:xfrm>
              <a:off x="694456" y="1693157"/>
              <a:ext cx="0" cy="16500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9281A90-720B-8440-89A7-5E14F1170FCA}"/>
                </a:ext>
              </a:extLst>
            </p:cNvPr>
            <p:cNvCxnSpPr>
              <a:cxnSpLocks/>
              <a:stCxn id="23" idx="0"/>
              <a:endCxn id="24" idx="2"/>
            </p:cNvCxnSpPr>
            <p:nvPr/>
          </p:nvCxnSpPr>
          <p:spPr>
            <a:xfrm flipV="1">
              <a:off x="2441173" y="3840006"/>
              <a:ext cx="4974" cy="8068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6A4A970-613F-6145-9798-5C1DD7175F51}"/>
                </a:ext>
              </a:extLst>
            </p:cNvPr>
            <p:cNvCxnSpPr>
              <a:cxnSpLocks/>
              <a:stCxn id="42" idx="3"/>
              <a:endCxn id="11" idx="1"/>
            </p:cNvCxnSpPr>
            <p:nvPr/>
          </p:nvCxnSpPr>
          <p:spPr>
            <a:xfrm>
              <a:off x="1335338" y="1443510"/>
              <a:ext cx="29281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0029027-F0A9-7143-8BD2-B85634B50CE0}"/>
                </a:ext>
              </a:extLst>
            </p:cNvPr>
            <p:cNvCxnSpPr>
              <a:cxnSpLocks/>
              <a:stCxn id="26" idx="0"/>
              <a:endCxn id="11" idx="1"/>
            </p:cNvCxnSpPr>
            <p:nvPr/>
          </p:nvCxnSpPr>
          <p:spPr>
            <a:xfrm flipV="1">
              <a:off x="694456" y="1443510"/>
              <a:ext cx="3569024" cy="18997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CA27E35-C41E-BF4F-A378-6EB46BFABF13}"/>
                </a:ext>
              </a:extLst>
            </p:cNvPr>
            <p:cNvCxnSpPr>
              <a:cxnSpLocks/>
              <a:stCxn id="24" idx="0"/>
              <a:endCxn id="11" idx="1"/>
            </p:cNvCxnSpPr>
            <p:nvPr/>
          </p:nvCxnSpPr>
          <p:spPr>
            <a:xfrm flipV="1">
              <a:off x="2446147" y="1443510"/>
              <a:ext cx="1817333" cy="18972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D9E0F19-AB94-9A47-A41C-82D876372E5C}"/>
                </a:ext>
              </a:extLst>
            </p:cNvPr>
            <p:cNvCxnSpPr>
              <a:cxnSpLocks/>
              <a:stCxn id="37" idx="1"/>
              <a:endCxn id="11" idx="3"/>
            </p:cNvCxnSpPr>
            <p:nvPr/>
          </p:nvCxnSpPr>
          <p:spPr>
            <a:xfrm flipH="1" flipV="1">
              <a:off x="7431954" y="1443510"/>
              <a:ext cx="1958258" cy="18435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982D040-64BB-6E41-853D-4AD3EC6BF8B4}"/>
                </a:ext>
              </a:extLst>
            </p:cNvPr>
            <p:cNvSpPr txBox="1"/>
            <p:nvPr/>
          </p:nvSpPr>
          <p:spPr>
            <a:xfrm>
              <a:off x="2356125" y="1151746"/>
              <a:ext cx="3707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F59DD03-66A1-ED4F-90D8-2A9691AC1821}"/>
                </a:ext>
              </a:extLst>
            </p:cNvPr>
            <p:cNvSpPr txBox="1"/>
            <p:nvPr/>
          </p:nvSpPr>
          <p:spPr>
            <a:xfrm>
              <a:off x="2738711" y="2475601"/>
              <a:ext cx="3829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(3)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C13C44F-5644-D146-A5BD-7FBCE5374324}"/>
                </a:ext>
              </a:extLst>
            </p:cNvPr>
            <p:cNvSpPr txBox="1"/>
            <p:nvPr/>
          </p:nvSpPr>
          <p:spPr>
            <a:xfrm>
              <a:off x="6858477" y="2978568"/>
              <a:ext cx="3829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(5)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E368E9A-462E-FC4A-8AB8-F78DBA3A4EEA}"/>
                </a:ext>
              </a:extLst>
            </p:cNvPr>
            <p:cNvSpPr txBox="1"/>
            <p:nvPr/>
          </p:nvSpPr>
          <p:spPr>
            <a:xfrm>
              <a:off x="8544716" y="1151746"/>
              <a:ext cx="3829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(7)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56C45E-FBE0-344E-B054-31A6AD7C6CFF}"/>
                </a:ext>
              </a:extLst>
            </p:cNvPr>
            <p:cNvSpPr txBox="1"/>
            <p:nvPr/>
          </p:nvSpPr>
          <p:spPr>
            <a:xfrm>
              <a:off x="8254873" y="2014264"/>
              <a:ext cx="3829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(6)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983CB3-AB4A-364F-93C0-82E4C085550D}"/>
                </a:ext>
              </a:extLst>
            </p:cNvPr>
            <p:cNvSpPr txBox="1"/>
            <p:nvPr/>
          </p:nvSpPr>
          <p:spPr>
            <a:xfrm>
              <a:off x="374397" y="2315047"/>
              <a:ext cx="3672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(8)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2068D3F-B444-3D42-AA33-48F56F8D7551}"/>
                </a:ext>
              </a:extLst>
            </p:cNvPr>
            <p:cNvSpPr txBox="1"/>
            <p:nvPr/>
          </p:nvSpPr>
          <p:spPr>
            <a:xfrm>
              <a:off x="366524" y="4132757"/>
              <a:ext cx="3829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(9)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304C44-5B8D-8D42-920B-6CF6EE2E28FD}"/>
                </a:ext>
              </a:extLst>
            </p:cNvPr>
            <p:cNvSpPr txBox="1"/>
            <p:nvPr/>
          </p:nvSpPr>
          <p:spPr>
            <a:xfrm>
              <a:off x="2104273" y="4120310"/>
              <a:ext cx="5010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(10)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0EFEA0E-E45B-AC4D-8C35-398445149BCF}"/>
                </a:ext>
              </a:extLst>
            </p:cNvPr>
            <p:cNvSpPr txBox="1"/>
            <p:nvPr/>
          </p:nvSpPr>
          <p:spPr>
            <a:xfrm>
              <a:off x="5608696" y="4705222"/>
              <a:ext cx="4684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(11)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E6BE7EE-DFEC-2F49-9529-8AE17060306D}"/>
                </a:ext>
              </a:extLst>
            </p:cNvPr>
            <p:cNvSpPr txBox="1"/>
            <p:nvPr/>
          </p:nvSpPr>
          <p:spPr>
            <a:xfrm>
              <a:off x="8789990" y="5450053"/>
              <a:ext cx="4684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(12)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B7BA24D-E03A-B343-A328-3EED91BFB0D8}"/>
                </a:ext>
              </a:extLst>
            </p:cNvPr>
            <p:cNvSpPr txBox="1"/>
            <p:nvPr/>
          </p:nvSpPr>
          <p:spPr>
            <a:xfrm>
              <a:off x="8960051" y="4767649"/>
              <a:ext cx="4684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(13)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27E22E5-BC88-A243-BB39-401C70D236EA}"/>
                </a:ext>
              </a:extLst>
            </p:cNvPr>
            <p:cNvSpPr txBox="1"/>
            <p:nvPr/>
          </p:nvSpPr>
          <p:spPr>
            <a:xfrm>
              <a:off x="8617775" y="3851790"/>
              <a:ext cx="4684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(14)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F1FF375-D970-E048-B470-ECAD0BFF9C24}"/>
                </a:ext>
              </a:extLst>
            </p:cNvPr>
            <p:cNvSpPr txBox="1"/>
            <p:nvPr/>
          </p:nvSpPr>
          <p:spPr>
            <a:xfrm>
              <a:off x="11465819" y="3075991"/>
              <a:ext cx="4684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(15)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56EAC33-3BF7-AB48-8AE8-2F9A40FEFBF0}"/>
                </a:ext>
              </a:extLst>
            </p:cNvPr>
            <p:cNvSpPr txBox="1"/>
            <p:nvPr/>
          </p:nvSpPr>
          <p:spPr>
            <a:xfrm>
              <a:off x="10047647" y="2010761"/>
              <a:ext cx="4684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(16)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00F0517-12A4-224C-AAD8-B02331CE5AB0}"/>
                </a:ext>
              </a:extLst>
            </p:cNvPr>
            <p:cNvSpPr txBox="1"/>
            <p:nvPr/>
          </p:nvSpPr>
          <p:spPr>
            <a:xfrm>
              <a:off x="5068604" y="1731381"/>
              <a:ext cx="4684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(17)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1CAE5F-DDD8-5A43-9B0C-159DE6050EE6}"/>
                </a:ext>
              </a:extLst>
            </p:cNvPr>
            <p:cNvSpPr txBox="1"/>
            <p:nvPr/>
          </p:nvSpPr>
          <p:spPr>
            <a:xfrm>
              <a:off x="5499552" y="1316969"/>
              <a:ext cx="4684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(18)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E6BC04F-02ED-BB43-A3C6-213A83610C86}"/>
                </a:ext>
              </a:extLst>
            </p:cNvPr>
            <p:cNvSpPr txBox="1"/>
            <p:nvPr/>
          </p:nvSpPr>
          <p:spPr>
            <a:xfrm>
              <a:off x="6260198" y="1736552"/>
              <a:ext cx="4684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(19)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3C4BA69-46BC-914D-A2D0-17CCC043D392}"/>
                </a:ext>
              </a:extLst>
            </p:cNvPr>
            <p:cNvSpPr txBox="1"/>
            <p:nvPr/>
          </p:nvSpPr>
          <p:spPr>
            <a:xfrm>
              <a:off x="5116918" y="900618"/>
              <a:ext cx="4684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(20)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F36D11B-3AF9-B540-A486-DEE329128167}"/>
                </a:ext>
              </a:extLst>
            </p:cNvPr>
            <p:cNvSpPr txBox="1"/>
            <p:nvPr/>
          </p:nvSpPr>
          <p:spPr>
            <a:xfrm>
              <a:off x="4901708" y="2978218"/>
              <a:ext cx="3829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(4)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CC22257-D08F-CD41-AA25-61422376D5DE}"/>
                </a:ext>
              </a:extLst>
            </p:cNvPr>
            <p:cNvSpPr txBox="1"/>
            <p:nvPr/>
          </p:nvSpPr>
          <p:spPr>
            <a:xfrm>
              <a:off x="2355754" y="2081134"/>
              <a:ext cx="3829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3877FC20-03F3-9343-8EF6-7A565850CE7D}"/>
                </a:ext>
              </a:extLst>
            </p:cNvPr>
            <p:cNvSpPr/>
            <p:nvPr/>
          </p:nvSpPr>
          <p:spPr>
            <a:xfrm>
              <a:off x="6688719" y="3984089"/>
              <a:ext cx="1508400" cy="4716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Proportion Burnt Severely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D020A6D2-B79B-DC48-8603-DA0369495A11}"/>
                </a:ext>
              </a:extLst>
            </p:cNvPr>
            <p:cNvSpPr/>
            <p:nvPr/>
          </p:nvSpPr>
          <p:spPr>
            <a:xfrm>
              <a:off x="6700989" y="4520408"/>
              <a:ext cx="1508400" cy="4716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Proportion Burnt Moderately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9351918-F46C-6747-A747-45FE42770737}"/>
                </a:ext>
              </a:extLst>
            </p:cNvPr>
            <p:cNvSpPr txBox="1"/>
            <p:nvPr/>
          </p:nvSpPr>
          <p:spPr>
            <a:xfrm>
              <a:off x="616225" y="325237"/>
              <a:ext cx="79513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SEM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806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AAB8710-F5FA-464C-A132-201FE1482DE0}"/>
              </a:ext>
            </a:extLst>
          </p:cNvPr>
          <p:cNvGrpSpPr/>
          <p:nvPr/>
        </p:nvGrpSpPr>
        <p:grpSpPr>
          <a:xfrm>
            <a:off x="4263480" y="434842"/>
            <a:ext cx="3168474" cy="2017336"/>
            <a:chOff x="4115427" y="799155"/>
            <a:chExt cx="3168474" cy="2017336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6042A82-D77E-394E-B883-A4F930C2C985}"/>
                </a:ext>
              </a:extLst>
            </p:cNvPr>
            <p:cNvSpPr/>
            <p:nvPr/>
          </p:nvSpPr>
          <p:spPr>
            <a:xfrm>
              <a:off x="5238974" y="925244"/>
              <a:ext cx="957257" cy="37079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Woylie Abundance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8D5FBC4-ABCA-6C4C-B936-8B88C619D836}"/>
                </a:ext>
              </a:extLst>
            </p:cNvPr>
            <p:cNvSpPr/>
            <p:nvPr/>
          </p:nvSpPr>
          <p:spPr>
            <a:xfrm>
              <a:off x="6035834" y="1609937"/>
              <a:ext cx="957257" cy="37079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Quenda Occurrence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C316764-006B-944A-AD21-B10FE8295417}"/>
                </a:ext>
              </a:extLst>
            </p:cNvPr>
            <p:cNvSpPr/>
            <p:nvPr/>
          </p:nvSpPr>
          <p:spPr>
            <a:xfrm>
              <a:off x="5238974" y="2320870"/>
              <a:ext cx="957257" cy="37079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Chuditch Abundance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B90E0C3-8372-564A-88F9-08F77317F363}"/>
                </a:ext>
              </a:extLst>
            </p:cNvPr>
            <p:cNvSpPr/>
            <p:nvPr/>
          </p:nvSpPr>
          <p:spPr>
            <a:xfrm>
              <a:off x="4308395" y="1609937"/>
              <a:ext cx="1026472" cy="37079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Koomal Abundance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C7E1E95-80AB-7F4B-A49D-70BA800F82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74178" y="1980735"/>
              <a:ext cx="825486" cy="3401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91D908-AD44-3C42-9911-E38AF8B03C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9664" y="1980735"/>
              <a:ext cx="796860" cy="3401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F997331-1DE7-FF44-BEEF-2880C8F17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4178" y="1296042"/>
              <a:ext cx="825486" cy="31389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DF247F9-9AD5-1C42-985A-06F601EEAF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9664" y="1296042"/>
              <a:ext cx="0" cy="102482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B370EE8-6C2E-284B-A313-E6B17E7F2F4B}"/>
                </a:ext>
              </a:extLst>
            </p:cNvPr>
            <p:cNvSpPr/>
            <p:nvPr/>
          </p:nvSpPr>
          <p:spPr>
            <a:xfrm>
              <a:off x="4115427" y="799155"/>
              <a:ext cx="3168474" cy="2017336"/>
            </a:xfrm>
            <a:prstGeom prst="round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3302FF-435D-BF41-BE9C-96DEA0D64C1C}"/>
              </a:ext>
            </a:extLst>
          </p:cNvPr>
          <p:cNvGrpSpPr/>
          <p:nvPr/>
        </p:nvGrpSpPr>
        <p:grpSpPr>
          <a:xfrm>
            <a:off x="6418970" y="3803560"/>
            <a:ext cx="2034000" cy="2438209"/>
            <a:chOff x="1316649" y="3045539"/>
            <a:chExt cx="1838595" cy="2173043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6B83DF0-A903-9C47-B91F-524F3A97DBAD}"/>
                </a:ext>
              </a:extLst>
            </p:cNvPr>
            <p:cNvSpPr/>
            <p:nvPr/>
          </p:nvSpPr>
          <p:spPr>
            <a:xfrm>
              <a:off x="1316649" y="3045539"/>
              <a:ext cx="1838595" cy="2173043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1604AE0-81A6-344C-9F69-2FC5AF6A03B8}"/>
                </a:ext>
              </a:extLst>
            </p:cNvPr>
            <p:cNvSpPr/>
            <p:nvPr/>
          </p:nvSpPr>
          <p:spPr>
            <a:xfrm>
              <a:off x="1560483" y="4180134"/>
              <a:ext cx="1363489" cy="42031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Proportion burnt twice in 10 years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047A1E4-C2A8-014E-B5CA-775C802EFCBB}"/>
                </a:ext>
              </a:extLst>
            </p:cNvPr>
            <p:cNvSpPr/>
            <p:nvPr/>
          </p:nvSpPr>
          <p:spPr>
            <a:xfrm>
              <a:off x="1560483" y="4652399"/>
              <a:ext cx="1363489" cy="42031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Fire Age Diversity</a:t>
              </a: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5FFB1-C980-354D-B83B-321ABAA560EB}"/>
              </a:ext>
            </a:extLst>
          </p:cNvPr>
          <p:cNvSpPr/>
          <p:nvPr/>
        </p:nvSpPr>
        <p:spPr>
          <a:xfrm>
            <a:off x="3516695" y="4789404"/>
            <a:ext cx="1505536" cy="47249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Proportion Recently Harvested (&lt;20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yrs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A5EB4FF-BAF3-2E47-B4F0-7B9586BA05E4}"/>
              </a:ext>
            </a:extLst>
          </p:cNvPr>
          <p:cNvSpPr/>
          <p:nvPr/>
        </p:nvSpPr>
        <p:spPr>
          <a:xfrm>
            <a:off x="9844245" y="1274857"/>
            <a:ext cx="1126430" cy="3493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Fox Baiting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19E96CE-067F-6446-8789-EE61A438016F}"/>
              </a:ext>
            </a:extLst>
          </p:cNvPr>
          <p:cNvSpPr/>
          <p:nvPr/>
        </p:nvSpPr>
        <p:spPr>
          <a:xfrm>
            <a:off x="1800290" y="4646837"/>
            <a:ext cx="1281765" cy="4992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Annual Rainfall Anomaly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812B5FE-2220-8649-AA90-4ED8B158CAAF}"/>
              </a:ext>
            </a:extLst>
          </p:cNvPr>
          <p:cNvSpPr/>
          <p:nvPr/>
        </p:nvSpPr>
        <p:spPr>
          <a:xfrm>
            <a:off x="1882932" y="3340712"/>
            <a:ext cx="1126430" cy="4992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Annual NDVI Anomaly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BD1D4B3-B8BF-354A-B3AF-19D0591F6958}"/>
              </a:ext>
            </a:extLst>
          </p:cNvPr>
          <p:cNvSpPr/>
          <p:nvPr/>
        </p:nvSpPr>
        <p:spPr>
          <a:xfrm>
            <a:off x="112571" y="4651933"/>
            <a:ext cx="1163768" cy="4992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Long-term Mean Rainfall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41ED847-3863-0346-8211-E87AE2CAD4AB}"/>
              </a:ext>
            </a:extLst>
          </p:cNvPr>
          <p:cNvSpPr/>
          <p:nvPr/>
        </p:nvSpPr>
        <p:spPr>
          <a:xfrm>
            <a:off x="131241" y="3343224"/>
            <a:ext cx="1126430" cy="4992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Long-term Mean NDVI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65A8DBB-3578-0744-B5FD-880C2136CAED}"/>
              </a:ext>
            </a:extLst>
          </p:cNvPr>
          <p:cNvSpPr/>
          <p:nvPr/>
        </p:nvSpPr>
        <p:spPr>
          <a:xfrm>
            <a:off x="9786414" y="4828333"/>
            <a:ext cx="1243226" cy="3833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Road Density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A80D4D6-FC54-2342-8736-B4A529D5FA35}"/>
              </a:ext>
            </a:extLst>
          </p:cNvPr>
          <p:cNvSpPr/>
          <p:nvPr/>
        </p:nvSpPr>
        <p:spPr>
          <a:xfrm>
            <a:off x="9785846" y="5688383"/>
            <a:ext cx="1243226" cy="3833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Distance to Burn Assets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6D29D9-19EA-2A4F-B5E9-FD549CAA87F9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022231" y="5022665"/>
            <a:ext cx="1396739" cy="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A7A1BC-B014-2E4D-949A-647BD6134368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5847717" y="2452178"/>
            <a:ext cx="1588253" cy="1351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01329E-4C13-3540-8D72-6F179A532DA6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4269463" y="2452178"/>
            <a:ext cx="1578254" cy="2337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97B810-C0C0-B64D-897D-D2D9ECF1A62B}"/>
              </a:ext>
            </a:extLst>
          </p:cNvPr>
          <p:cNvCxnSpPr>
            <a:cxnSpLocks/>
            <a:stCxn id="22" idx="1"/>
            <a:endCxn id="11" idx="3"/>
          </p:cNvCxnSpPr>
          <p:nvPr/>
        </p:nvCxnSpPr>
        <p:spPr>
          <a:xfrm flipH="1" flipV="1">
            <a:off x="7431954" y="1443510"/>
            <a:ext cx="2412291" cy="6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461E8B-5915-CC4D-995B-56A8DDD9DF0A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flipH="1" flipV="1">
            <a:off x="8452970" y="5022665"/>
            <a:ext cx="1332876" cy="857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1A3AC8D-E9B5-0541-8DB2-940E11FE962F}"/>
              </a:ext>
            </a:extLst>
          </p:cNvPr>
          <p:cNvGrpSpPr/>
          <p:nvPr/>
        </p:nvGrpSpPr>
        <p:grpSpPr>
          <a:xfrm>
            <a:off x="9390212" y="2602674"/>
            <a:ext cx="2034495" cy="1368740"/>
            <a:chOff x="8106030" y="5186900"/>
            <a:chExt cx="2034495" cy="1368740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BB10445-90C6-D049-A331-BD61EA4D3C4E}"/>
                </a:ext>
              </a:extLst>
            </p:cNvPr>
            <p:cNvSpPr/>
            <p:nvPr/>
          </p:nvSpPr>
          <p:spPr>
            <a:xfrm>
              <a:off x="8381375" y="5259139"/>
              <a:ext cx="1422111" cy="57865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Distance to Pasture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8BFD13F4-B623-284D-B32A-1F922ED40FB4}"/>
                </a:ext>
              </a:extLst>
            </p:cNvPr>
            <p:cNvSpPr/>
            <p:nvPr/>
          </p:nvSpPr>
          <p:spPr>
            <a:xfrm>
              <a:off x="8276676" y="5906438"/>
              <a:ext cx="1693204" cy="57865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Landscape-scale Pasture Cover (1km)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0499DEC4-DCE3-5D4B-A326-A708335CA097}"/>
                </a:ext>
              </a:extLst>
            </p:cNvPr>
            <p:cNvSpPr/>
            <p:nvPr/>
          </p:nvSpPr>
          <p:spPr>
            <a:xfrm>
              <a:off x="8106030" y="5186900"/>
              <a:ext cx="2034495" cy="136874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EE0B82-735F-BF45-ABD2-C658B3100510}"/>
              </a:ext>
            </a:extLst>
          </p:cNvPr>
          <p:cNvCxnSpPr>
            <a:cxnSpLocks/>
            <a:stCxn id="37" idx="1"/>
            <a:endCxn id="13" idx="3"/>
          </p:cNvCxnSpPr>
          <p:nvPr/>
        </p:nvCxnSpPr>
        <p:spPr>
          <a:xfrm flipH="1">
            <a:off x="8452970" y="3287044"/>
            <a:ext cx="937242" cy="1735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8D481A3-ED7A-E449-A48F-7ED78A7A8AD2}"/>
              </a:ext>
            </a:extLst>
          </p:cNvPr>
          <p:cNvCxnSpPr>
            <a:cxnSpLocks/>
            <a:stCxn id="37" idx="0"/>
            <a:endCxn id="22" idx="2"/>
          </p:cNvCxnSpPr>
          <p:nvPr/>
        </p:nvCxnSpPr>
        <p:spPr>
          <a:xfrm flipV="1">
            <a:off x="10407460" y="1624179"/>
            <a:ext cx="0" cy="978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1563C2-BDC0-E342-866D-4CF9C9896AEC}"/>
              </a:ext>
            </a:extLst>
          </p:cNvPr>
          <p:cNvCxnSpPr>
            <a:cxnSpLocks/>
            <a:stCxn id="27" idx="1"/>
            <a:endCxn id="13" idx="3"/>
          </p:cNvCxnSpPr>
          <p:nvPr/>
        </p:nvCxnSpPr>
        <p:spPr>
          <a:xfrm flipH="1">
            <a:off x="8452970" y="5020029"/>
            <a:ext cx="1333444" cy="2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81">
            <a:extLst>
              <a:ext uri="{FF2B5EF4-FFF2-40B4-BE49-F238E27FC236}">
                <a16:creationId xmlns:a16="http://schemas.microsoft.com/office/drawing/2014/main" id="{DA90FC8F-6597-8548-8776-D65BF6CB702E}"/>
              </a:ext>
            </a:extLst>
          </p:cNvPr>
          <p:cNvCxnSpPr>
            <a:cxnSpLocks/>
            <a:stCxn id="27" idx="3"/>
            <a:endCxn id="22" idx="3"/>
          </p:cNvCxnSpPr>
          <p:nvPr/>
        </p:nvCxnSpPr>
        <p:spPr>
          <a:xfrm flipH="1" flipV="1">
            <a:off x="10970675" y="1449518"/>
            <a:ext cx="58965" cy="3570511"/>
          </a:xfrm>
          <a:prstGeom prst="bentConnector3">
            <a:avLst>
              <a:gd name="adj1" fmla="val -131217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454F799-4A5E-A34E-B570-8CE690720078}"/>
              </a:ext>
            </a:extLst>
          </p:cNvPr>
          <p:cNvSpPr/>
          <p:nvPr/>
        </p:nvSpPr>
        <p:spPr>
          <a:xfrm>
            <a:off x="53573" y="1193863"/>
            <a:ext cx="1281765" cy="4992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Proportion Valley Habitat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EE2B35-736B-254A-AC26-05AA69037D84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694455" y="3842518"/>
            <a:ext cx="1" cy="809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E49C1A-84B7-9942-B14C-F2BD803ADF9D}"/>
              </a:ext>
            </a:extLst>
          </p:cNvPr>
          <p:cNvCxnSpPr>
            <a:cxnSpLocks/>
            <a:stCxn id="42" idx="2"/>
            <a:endCxn id="26" idx="0"/>
          </p:cNvCxnSpPr>
          <p:nvPr/>
        </p:nvCxnSpPr>
        <p:spPr>
          <a:xfrm>
            <a:off x="694456" y="1693157"/>
            <a:ext cx="0" cy="1650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281A90-720B-8440-89A7-5E14F1170FCA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V="1">
            <a:off x="2441173" y="3840006"/>
            <a:ext cx="4974" cy="806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A4A970-613F-6145-9798-5C1DD7175F51}"/>
              </a:ext>
            </a:extLst>
          </p:cNvPr>
          <p:cNvCxnSpPr>
            <a:cxnSpLocks/>
            <a:stCxn id="42" idx="3"/>
            <a:endCxn id="11" idx="1"/>
          </p:cNvCxnSpPr>
          <p:nvPr/>
        </p:nvCxnSpPr>
        <p:spPr>
          <a:xfrm>
            <a:off x="1335338" y="1443510"/>
            <a:ext cx="29281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029027-F0A9-7143-8BD2-B85634B50CE0}"/>
              </a:ext>
            </a:extLst>
          </p:cNvPr>
          <p:cNvCxnSpPr>
            <a:cxnSpLocks/>
            <a:stCxn id="26" idx="0"/>
            <a:endCxn id="11" idx="1"/>
          </p:cNvCxnSpPr>
          <p:nvPr/>
        </p:nvCxnSpPr>
        <p:spPr>
          <a:xfrm flipV="1">
            <a:off x="694456" y="1443510"/>
            <a:ext cx="3569024" cy="1899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A27E35-C41E-BF4F-A378-6EB46BFABF13}"/>
              </a:ext>
            </a:extLst>
          </p:cNvPr>
          <p:cNvCxnSpPr>
            <a:cxnSpLocks/>
            <a:stCxn id="24" idx="0"/>
            <a:endCxn id="11" idx="1"/>
          </p:cNvCxnSpPr>
          <p:nvPr/>
        </p:nvCxnSpPr>
        <p:spPr>
          <a:xfrm flipV="1">
            <a:off x="2446147" y="1443510"/>
            <a:ext cx="1817333" cy="1897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D9E0F19-AB94-9A47-A41C-82D876372E5C}"/>
              </a:ext>
            </a:extLst>
          </p:cNvPr>
          <p:cNvCxnSpPr>
            <a:cxnSpLocks/>
            <a:stCxn id="37" idx="1"/>
            <a:endCxn id="11" idx="3"/>
          </p:cNvCxnSpPr>
          <p:nvPr/>
        </p:nvCxnSpPr>
        <p:spPr>
          <a:xfrm flipH="1" flipV="1">
            <a:off x="7431954" y="1443510"/>
            <a:ext cx="1958258" cy="1843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982D040-64BB-6E41-853D-4AD3EC6BF8B4}"/>
              </a:ext>
            </a:extLst>
          </p:cNvPr>
          <p:cNvSpPr txBox="1"/>
          <p:nvPr/>
        </p:nvSpPr>
        <p:spPr>
          <a:xfrm>
            <a:off x="2356125" y="1151746"/>
            <a:ext cx="370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59DD03-66A1-ED4F-90D8-2A9691AC1821}"/>
              </a:ext>
            </a:extLst>
          </p:cNvPr>
          <p:cNvSpPr txBox="1"/>
          <p:nvPr/>
        </p:nvSpPr>
        <p:spPr>
          <a:xfrm>
            <a:off x="2738711" y="2475601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13C44F-5644-D146-A5BD-7FBCE5374324}"/>
              </a:ext>
            </a:extLst>
          </p:cNvPr>
          <p:cNvSpPr txBox="1"/>
          <p:nvPr/>
        </p:nvSpPr>
        <p:spPr>
          <a:xfrm>
            <a:off x="6858477" y="2978568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368E9A-462E-FC4A-8AB8-F78DBA3A4EEA}"/>
              </a:ext>
            </a:extLst>
          </p:cNvPr>
          <p:cNvSpPr txBox="1"/>
          <p:nvPr/>
        </p:nvSpPr>
        <p:spPr>
          <a:xfrm>
            <a:off x="8544716" y="1151746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56C45E-FBE0-344E-B054-31A6AD7C6CFF}"/>
              </a:ext>
            </a:extLst>
          </p:cNvPr>
          <p:cNvSpPr txBox="1"/>
          <p:nvPr/>
        </p:nvSpPr>
        <p:spPr>
          <a:xfrm>
            <a:off x="8254873" y="2014264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983CB3-AB4A-364F-93C0-82E4C085550D}"/>
              </a:ext>
            </a:extLst>
          </p:cNvPr>
          <p:cNvSpPr txBox="1"/>
          <p:nvPr/>
        </p:nvSpPr>
        <p:spPr>
          <a:xfrm>
            <a:off x="374397" y="2315047"/>
            <a:ext cx="367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(8)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068D3F-B444-3D42-AA33-48F56F8D7551}"/>
              </a:ext>
            </a:extLst>
          </p:cNvPr>
          <p:cNvSpPr txBox="1"/>
          <p:nvPr/>
        </p:nvSpPr>
        <p:spPr>
          <a:xfrm>
            <a:off x="366524" y="4132757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(9)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304C44-5B8D-8D42-920B-6CF6EE2E28FD}"/>
              </a:ext>
            </a:extLst>
          </p:cNvPr>
          <p:cNvSpPr txBox="1"/>
          <p:nvPr/>
        </p:nvSpPr>
        <p:spPr>
          <a:xfrm>
            <a:off x="2104273" y="4120310"/>
            <a:ext cx="501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(10)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EFEA0E-E45B-AC4D-8C35-398445149BCF}"/>
              </a:ext>
            </a:extLst>
          </p:cNvPr>
          <p:cNvSpPr txBox="1"/>
          <p:nvPr/>
        </p:nvSpPr>
        <p:spPr>
          <a:xfrm>
            <a:off x="5608696" y="4705222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(11)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6BE7EE-DFEC-2F49-9529-8AE17060306D}"/>
              </a:ext>
            </a:extLst>
          </p:cNvPr>
          <p:cNvSpPr txBox="1"/>
          <p:nvPr/>
        </p:nvSpPr>
        <p:spPr>
          <a:xfrm>
            <a:off x="8789990" y="5450053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(12)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7BA24D-E03A-B343-A328-3EED91BFB0D8}"/>
              </a:ext>
            </a:extLst>
          </p:cNvPr>
          <p:cNvSpPr txBox="1"/>
          <p:nvPr/>
        </p:nvSpPr>
        <p:spPr>
          <a:xfrm>
            <a:off x="8960051" y="4767649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(13)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7E22E5-BC88-A243-BB39-401C70D236EA}"/>
              </a:ext>
            </a:extLst>
          </p:cNvPr>
          <p:cNvSpPr txBox="1"/>
          <p:nvPr/>
        </p:nvSpPr>
        <p:spPr>
          <a:xfrm>
            <a:off x="8617775" y="3851790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(14)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1FF375-D970-E048-B470-ECAD0BFF9C24}"/>
              </a:ext>
            </a:extLst>
          </p:cNvPr>
          <p:cNvSpPr txBox="1"/>
          <p:nvPr/>
        </p:nvSpPr>
        <p:spPr>
          <a:xfrm>
            <a:off x="11465819" y="3075991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(15)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6EAC33-3BF7-AB48-8AE8-2F9A40FEFBF0}"/>
              </a:ext>
            </a:extLst>
          </p:cNvPr>
          <p:cNvSpPr txBox="1"/>
          <p:nvPr/>
        </p:nvSpPr>
        <p:spPr>
          <a:xfrm>
            <a:off x="10047647" y="2010761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(16)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0F0517-12A4-224C-AAD8-B02331CE5AB0}"/>
              </a:ext>
            </a:extLst>
          </p:cNvPr>
          <p:cNvSpPr txBox="1"/>
          <p:nvPr/>
        </p:nvSpPr>
        <p:spPr>
          <a:xfrm>
            <a:off x="5068604" y="1731381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(17)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1CAE5F-DDD8-5A43-9B0C-159DE6050EE6}"/>
              </a:ext>
            </a:extLst>
          </p:cNvPr>
          <p:cNvSpPr txBox="1"/>
          <p:nvPr/>
        </p:nvSpPr>
        <p:spPr>
          <a:xfrm>
            <a:off x="5499552" y="1316969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(18)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6BC04F-02ED-BB43-A3C6-213A83610C86}"/>
              </a:ext>
            </a:extLst>
          </p:cNvPr>
          <p:cNvSpPr txBox="1"/>
          <p:nvPr/>
        </p:nvSpPr>
        <p:spPr>
          <a:xfrm>
            <a:off x="6260198" y="1736552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C4BA69-46BC-914D-A2D0-17CCC043D392}"/>
              </a:ext>
            </a:extLst>
          </p:cNvPr>
          <p:cNvSpPr txBox="1"/>
          <p:nvPr/>
        </p:nvSpPr>
        <p:spPr>
          <a:xfrm>
            <a:off x="5116918" y="900618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36D11B-3AF9-B540-A486-DEE329128167}"/>
              </a:ext>
            </a:extLst>
          </p:cNvPr>
          <p:cNvSpPr txBox="1"/>
          <p:nvPr/>
        </p:nvSpPr>
        <p:spPr>
          <a:xfrm>
            <a:off x="4901708" y="2978218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C22257-D08F-CD41-AA25-61422376D5DE}"/>
              </a:ext>
            </a:extLst>
          </p:cNvPr>
          <p:cNvSpPr txBox="1"/>
          <p:nvPr/>
        </p:nvSpPr>
        <p:spPr>
          <a:xfrm>
            <a:off x="2355754" y="2081134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877FC20-03F3-9343-8EF6-7A565850CE7D}"/>
              </a:ext>
            </a:extLst>
          </p:cNvPr>
          <p:cNvSpPr/>
          <p:nvPr/>
        </p:nvSpPr>
        <p:spPr>
          <a:xfrm>
            <a:off x="6688719" y="3984089"/>
            <a:ext cx="1508400" cy="471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Proportion Burnt Severely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D020A6D2-B79B-DC48-8603-DA0369495A11}"/>
              </a:ext>
            </a:extLst>
          </p:cNvPr>
          <p:cNvSpPr/>
          <p:nvPr/>
        </p:nvSpPr>
        <p:spPr>
          <a:xfrm>
            <a:off x="6700989" y="4520408"/>
            <a:ext cx="1508400" cy="471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Proportion Burnt Moderately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B8BCA2-747A-6B47-923E-BC0A47A707B5}"/>
              </a:ext>
            </a:extLst>
          </p:cNvPr>
          <p:cNvSpPr txBox="1"/>
          <p:nvPr/>
        </p:nvSpPr>
        <p:spPr>
          <a:xfrm>
            <a:off x="616225" y="325237"/>
            <a:ext cx="7951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SEM 2</a:t>
            </a:r>
          </a:p>
        </p:txBody>
      </p:sp>
    </p:spTree>
    <p:extLst>
      <p:ext uri="{BB962C8B-B14F-4D97-AF65-F5344CB8AC3E}">
        <p14:creationId xmlns:p14="http://schemas.microsoft.com/office/powerpoint/2010/main" val="2463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AAB8710-F5FA-464C-A132-201FE1482DE0}"/>
              </a:ext>
            </a:extLst>
          </p:cNvPr>
          <p:cNvGrpSpPr/>
          <p:nvPr/>
        </p:nvGrpSpPr>
        <p:grpSpPr>
          <a:xfrm>
            <a:off x="3865920" y="434842"/>
            <a:ext cx="3168474" cy="2017336"/>
            <a:chOff x="4115427" y="799155"/>
            <a:chExt cx="3168474" cy="2017336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6042A82-D77E-394E-B883-A4F930C2C985}"/>
                </a:ext>
              </a:extLst>
            </p:cNvPr>
            <p:cNvSpPr/>
            <p:nvPr/>
          </p:nvSpPr>
          <p:spPr>
            <a:xfrm>
              <a:off x="5238974" y="925244"/>
              <a:ext cx="957257" cy="37079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Woylie Abundance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8D5FBC4-ABCA-6C4C-B936-8B88C619D836}"/>
                </a:ext>
              </a:extLst>
            </p:cNvPr>
            <p:cNvSpPr/>
            <p:nvPr/>
          </p:nvSpPr>
          <p:spPr>
            <a:xfrm>
              <a:off x="6035834" y="1609937"/>
              <a:ext cx="957257" cy="37079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Quenda Occurrence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C316764-006B-944A-AD21-B10FE8295417}"/>
                </a:ext>
              </a:extLst>
            </p:cNvPr>
            <p:cNvSpPr/>
            <p:nvPr/>
          </p:nvSpPr>
          <p:spPr>
            <a:xfrm>
              <a:off x="5238974" y="2320870"/>
              <a:ext cx="957257" cy="37079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Chuditch Abundance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B90E0C3-8372-564A-88F9-08F77317F363}"/>
                </a:ext>
              </a:extLst>
            </p:cNvPr>
            <p:cNvSpPr/>
            <p:nvPr/>
          </p:nvSpPr>
          <p:spPr>
            <a:xfrm>
              <a:off x="4308395" y="1609937"/>
              <a:ext cx="1026472" cy="37079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Koomal Abundance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C7E1E95-80AB-7F4B-A49D-70BA800F82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74178" y="1980735"/>
              <a:ext cx="825486" cy="3401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91D908-AD44-3C42-9911-E38AF8B03C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9664" y="1980735"/>
              <a:ext cx="796860" cy="3401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F997331-1DE7-FF44-BEEF-2880C8F17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4178" y="1296042"/>
              <a:ext cx="825486" cy="31389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DF247F9-9AD5-1C42-985A-06F601EEAF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9664" y="1296042"/>
              <a:ext cx="0" cy="102482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B370EE8-6C2E-284B-A313-E6B17E7F2F4B}"/>
                </a:ext>
              </a:extLst>
            </p:cNvPr>
            <p:cNvSpPr/>
            <p:nvPr/>
          </p:nvSpPr>
          <p:spPr>
            <a:xfrm>
              <a:off x="4115427" y="799155"/>
              <a:ext cx="3168474" cy="2017336"/>
            </a:xfrm>
            <a:prstGeom prst="round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3302FF-435D-BF41-BE9C-96DEA0D64C1C}"/>
              </a:ext>
            </a:extLst>
          </p:cNvPr>
          <p:cNvGrpSpPr/>
          <p:nvPr/>
        </p:nvGrpSpPr>
        <p:grpSpPr>
          <a:xfrm>
            <a:off x="6021410" y="3803560"/>
            <a:ext cx="2034000" cy="2438209"/>
            <a:chOff x="1316649" y="3045539"/>
            <a:chExt cx="1838595" cy="2173043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6B83DF0-A903-9C47-B91F-524F3A97DBAD}"/>
                </a:ext>
              </a:extLst>
            </p:cNvPr>
            <p:cNvSpPr/>
            <p:nvPr/>
          </p:nvSpPr>
          <p:spPr>
            <a:xfrm>
              <a:off x="1316649" y="3045539"/>
              <a:ext cx="1838595" cy="2173043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1604AE0-81A6-344C-9F69-2FC5AF6A03B8}"/>
                </a:ext>
              </a:extLst>
            </p:cNvPr>
            <p:cNvSpPr/>
            <p:nvPr/>
          </p:nvSpPr>
          <p:spPr>
            <a:xfrm>
              <a:off x="1560483" y="4180134"/>
              <a:ext cx="1363489" cy="42031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Proportion burnt twice in 10 years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047A1E4-C2A8-014E-B5CA-775C802EFCBB}"/>
                </a:ext>
              </a:extLst>
            </p:cNvPr>
            <p:cNvSpPr/>
            <p:nvPr/>
          </p:nvSpPr>
          <p:spPr>
            <a:xfrm>
              <a:off x="1560483" y="4652399"/>
              <a:ext cx="1363489" cy="42031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Fire Age Diversity</a:t>
              </a: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5FFB1-C980-354D-B83B-321ABAA560EB}"/>
              </a:ext>
            </a:extLst>
          </p:cNvPr>
          <p:cNvSpPr/>
          <p:nvPr/>
        </p:nvSpPr>
        <p:spPr>
          <a:xfrm>
            <a:off x="3119135" y="4789404"/>
            <a:ext cx="1505536" cy="47249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Harvest Age Diversity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A5EB4FF-BAF3-2E47-B4F0-7B9586BA05E4}"/>
              </a:ext>
            </a:extLst>
          </p:cNvPr>
          <p:cNvSpPr/>
          <p:nvPr/>
        </p:nvSpPr>
        <p:spPr>
          <a:xfrm>
            <a:off x="9446685" y="1274857"/>
            <a:ext cx="1126430" cy="3493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Fox Baiting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19E96CE-067F-6446-8789-EE61A438016F}"/>
              </a:ext>
            </a:extLst>
          </p:cNvPr>
          <p:cNvSpPr/>
          <p:nvPr/>
        </p:nvSpPr>
        <p:spPr>
          <a:xfrm>
            <a:off x="1402730" y="4646837"/>
            <a:ext cx="1281765" cy="4992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Annual Rainfall Anomaly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812B5FE-2220-8649-AA90-4ED8B158CAAF}"/>
              </a:ext>
            </a:extLst>
          </p:cNvPr>
          <p:cNvSpPr/>
          <p:nvPr/>
        </p:nvSpPr>
        <p:spPr>
          <a:xfrm>
            <a:off x="1485372" y="3340712"/>
            <a:ext cx="1126430" cy="4992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Annual NDVI Anomaly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65A8DBB-3578-0744-B5FD-880C2136CAED}"/>
              </a:ext>
            </a:extLst>
          </p:cNvPr>
          <p:cNvSpPr/>
          <p:nvPr/>
        </p:nvSpPr>
        <p:spPr>
          <a:xfrm>
            <a:off x="9388854" y="4828333"/>
            <a:ext cx="1243226" cy="3833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Road Density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A80D4D6-FC54-2342-8736-B4A529D5FA35}"/>
              </a:ext>
            </a:extLst>
          </p:cNvPr>
          <p:cNvSpPr/>
          <p:nvPr/>
        </p:nvSpPr>
        <p:spPr>
          <a:xfrm>
            <a:off x="9388286" y="5688383"/>
            <a:ext cx="1243226" cy="3833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Distance to Burn Assets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6D29D9-19EA-2A4F-B5E9-FD549CAA87F9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4624671" y="5022665"/>
            <a:ext cx="1396739" cy="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A7A1BC-B014-2E4D-949A-647BD6134368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5450157" y="2452178"/>
            <a:ext cx="1588253" cy="1351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01329E-4C13-3540-8D72-6F179A532DA6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3871903" y="2452178"/>
            <a:ext cx="1578254" cy="2337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97B810-C0C0-B64D-897D-D2D9ECF1A62B}"/>
              </a:ext>
            </a:extLst>
          </p:cNvPr>
          <p:cNvCxnSpPr>
            <a:cxnSpLocks/>
            <a:stCxn id="22" idx="1"/>
            <a:endCxn id="11" idx="3"/>
          </p:cNvCxnSpPr>
          <p:nvPr/>
        </p:nvCxnSpPr>
        <p:spPr>
          <a:xfrm flipH="1" flipV="1">
            <a:off x="7034394" y="1443510"/>
            <a:ext cx="2412291" cy="6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461E8B-5915-CC4D-995B-56A8DDD9DF0A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flipH="1" flipV="1">
            <a:off x="8055410" y="5022665"/>
            <a:ext cx="1332876" cy="857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1A3AC8D-E9B5-0541-8DB2-940E11FE962F}"/>
              </a:ext>
            </a:extLst>
          </p:cNvPr>
          <p:cNvGrpSpPr/>
          <p:nvPr/>
        </p:nvGrpSpPr>
        <p:grpSpPr>
          <a:xfrm>
            <a:off x="8992652" y="2602674"/>
            <a:ext cx="2034495" cy="1368740"/>
            <a:chOff x="8106030" y="5186900"/>
            <a:chExt cx="2034495" cy="1368740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BB10445-90C6-D049-A331-BD61EA4D3C4E}"/>
                </a:ext>
              </a:extLst>
            </p:cNvPr>
            <p:cNvSpPr/>
            <p:nvPr/>
          </p:nvSpPr>
          <p:spPr>
            <a:xfrm>
              <a:off x="8381375" y="5259139"/>
              <a:ext cx="1422111" cy="57865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Distance to Pasture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8BFD13F4-B623-284D-B32A-1F922ED40FB4}"/>
                </a:ext>
              </a:extLst>
            </p:cNvPr>
            <p:cNvSpPr/>
            <p:nvPr/>
          </p:nvSpPr>
          <p:spPr>
            <a:xfrm>
              <a:off x="8276676" y="5906438"/>
              <a:ext cx="1693204" cy="57865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Landscape-scale Pasture Cover (1km)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0499DEC4-DCE3-5D4B-A326-A708335CA097}"/>
                </a:ext>
              </a:extLst>
            </p:cNvPr>
            <p:cNvSpPr/>
            <p:nvPr/>
          </p:nvSpPr>
          <p:spPr>
            <a:xfrm>
              <a:off x="8106030" y="5186900"/>
              <a:ext cx="2034495" cy="136874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EE0B82-735F-BF45-ABD2-C658B3100510}"/>
              </a:ext>
            </a:extLst>
          </p:cNvPr>
          <p:cNvCxnSpPr>
            <a:cxnSpLocks/>
            <a:stCxn id="37" idx="1"/>
            <a:endCxn id="13" idx="3"/>
          </p:cNvCxnSpPr>
          <p:nvPr/>
        </p:nvCxnSpPr>
        <p:spPr>
          <a:xfrm flipH="1">
            <a:off x="8055410" y="3287044"/>
            <a:ext cx="937242" cy="1735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8D481A3-ED7A-E449-A48F-7ED78A7A8AD2}"/>
              </a:ext>
            </a:extLst>
          </p:cNvPr>
          <p:cNvCxnSpPr>
            <a:cxnSpLocks/>
            <a:stCxn id="37" idx="0"/>
            <a:endCxn id="22" idx="2"/>
          </p:cNvCxnSpPr>
          <p:nvPr/>
        </p:nvCxnSpPr>
        <p:spPr>
          <a:xfrm flipV="1">
            <a:off x="10009900" y="1624179"/>
            <a:ext cx="0" cy="978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1563C2-BDC0-E342-866D-4CF9C9896AEC}"/>
              </a:ext>
            </a:extLst>
          </p:cNvPr>
          <p:cNvCxnSpPr>
            <a:cxnSpLocks/>
            <a:stCxn id="27" idx="1"/>
            <a:endCxn id="13" idx="3"/>
          </p:cNvCxnSpPr>
          <p:nvPr/>
        </p:nvCxnSpPr>
        <p:spPr>
          <a:xfrm flipH="1">
            <a:off x="8055410" y="5020029"/>
            <a:ext cx="1333444" cy="2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81">
            <a:extLst>
              <a:ext uri="{FF2B5EF4-FFF2-40B4-BE49-F238E27FC236}">
                <a16:creationId xmlns:a16="http://schemas.microsoft.com/office/drawing/2014/main" id="{DA90FC8F-6597-8548-8776-D65BF6CB702E}"/>
              </a:ext>
            </a:extLst>
          </p:cNvPr>
          <p:cNvCxnSpPr>
            <a:cxnSpLocks/>
            <a:stCxn id="27" idx="3"/>
            <a:endCxn id="22" idx="3"/>
          </p:cNvCxnSpPr>
          <p:nvPr/>
        </p:nvCxnSpPr>
        <p:spPr>
          <a:xfrm flipH="1" flipV="1">
            <a:off x="10573115" y="1449518"/>
            <a:ext cx="58965" cy="3570511"/>
          </a:xfrm>
          <a:prstGeom prst="bentConnector3">
            <a:avLst>
              <a:gd name="adj1" fmla="val -131217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454F799-4A5E-A34E-B570-8CE690720078}"/>
              </a:ext>
            </a:extLst>
          </p:cNvPr>
          <p:cNvSpPr/>
          <p:nvPr/>
        </p:nvSpPr>
        <p:spPr>
          <a:xfrm>
            <a:off x="520823" y="1193863"/>
            <a:ext cx="1281765" cy="4992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Proportion Valley Habitat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281A90-720B-8440-89A7-5E14F1170FCA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V="1">
            <a:off x="2043613" y="3840006"/>
            <a:ext cx="4974" cy="806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A4A970-613F-6145-9798-5C1DD7175F51}"/>
              </a:ext>
            </a:extLst>
          </p:cNvPr>
          <p:cNvCxnSpPr>
            <a:cxnSpLocks/>
            <a:stCxn id="42" idx="3"/>
            <a:endCxn id="11" idx="1"/>
          </p:cNvCxnSpPr>
          <p:nvPr/>
        </p:nvCxnSpPr>
        <p:spPr>
          <a:xfrm>
            <a:off x="1802588" y="1443510"/>
            <a:ext cx="20633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A27E35-C41E-BF4F-A378-6EB46BFABF13}"/>
              </a:ext>
            </a:extLst>
          </p:cNvPr>
          <p:cNvCxnSpPr>
            <a:cxnSpLocks/>
            <a:stCxn id="24" idx="0"/>
            <a:endCxn id="11" idx="1"/>
          </p:cNvCxnSpPr>
          <p:nvPr/>
        </p:nvCxnSpPr>
        <p:spPr>
          <a:xfrm flipV="1">
            <a:off x="2048587" y="1443510"/>
            <a:ext cx="1817333" cy="1897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D9E0F19-AB94-9A47-A41C-82D876372E5C}"/>
              </a:ext>
            </a:extLst>
          </p:cNvPr>
          <p:cNvCxnSpPr>
            <a:cxnSpLocks/>
            <a:stCxn id="37" idx="1"/>
            <a:endCxn id="11" idx="3"/>
          </p:cNvCxnSpPr>
          <p:nvPr/>
        </p:nvCxnSpPr>
        <p:spPr>
          <a:xfrm flipH="1" flipV="1">
            <a:off x="7034394" y="1443510"/>
            <a:ext cx="1958258" cy="1843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982D040-64BB-6E41-853D-4AD3EC6BF8B4}"/>
              </a:ext>
            </a:extLst>
          </p:cNvPr>
          <p:cNvSpPr txBox="1"/>
          <p:nvPr/>
        </p:nvSpPr>
        <p:spPr>
          <a:xfrm>
            <a:off x="1958565" y="1151746"/>
            <a:ext cx="370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59DD03-66A1-ED4F-90D8-2A9691AC1821}"/>
              </a:ext>
            </a:extLst>
          </p:cNvPr>
          <p:cNvSpPr txBox="1"/>
          <p:nvPr/>
        </p:nvSpPr>
        <p:spPr>
          <a:xfrm>
            <a:off x="2341151" y="2475601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13C44F-5644-D146-A5BD-7FBCE5374324}"/>
              </a:ext>
            </a:extLst>
          </p:cNvPr>
          <p:cNvSpPr txBox="1"/>
          <p:nvPr/>
        </p:nvSpPr>
        <p:spPr>
          <a:xfrm>
            <a:off x="6460917" y="2978568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368E9A-462E-FC4A-8AB8-F78DBA3A4EEA}"/>
              </a:ext>
            </a:extLst>
          </p:cNvPr>
          <p:cNvSpPr txBox="1"/>
          <p:nvPr/>
        </p:nvSpPr>
        <p:spPr>
          <a:xfrm>
            <a:off x="8147156" y="1151746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56C45E-FBE0-344E-B054-31A6AD7C6CFF}"/>
              </a:ext>
            </a:extLst>
          </p:cNvPr>
          <p:cNvSpPr txBox="1"/>
          <p:nvPr/>
        </p:nvSpPr>
        <p:spPr>
          <a:xfrm>
            <a:off x="7857313" y="2014264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304C44-5B8D-8D42-920B-6CF6EE2E28FD}"/>
              </a:ext>
            </a:extLst>
          </p:cNvPr>
          <p:cNvSpPr txBox="1"/>
          <p:nvPr/>
        </p:nvSpPr>
        <p:spPr>
          <a:xfrm>
            <a:off x="1706713" y="4120310"/>
            <a:ext cx="501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(10)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EFEA0E-E45B-AC4D-8C35-398445149BCF}"/>
              </a:ext>
            </a:extLst>
          </p:cNvPr>
          <p:cNvSpPr txBox="1"/>
          <p:nvPr/>
        </p:nvSpPr>
        <p:spPr>
          <a:xfrm>
            <a:off x="5211136" y="4705222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(11)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6BE7EE-DFEC-2F49-9529-8AE17060306D}"/>
              </a:ext>
            </a:extLst>
          </p:cNvPr>
          <p:cNvSpPr txBox="1"/>
          <p:nvPr/>
        </p:nvSpPr>
        <p:spPr>
          <a:xfrm>
            <a:off x="8392430" y="5450053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(12)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7BA24D-E03A-B343-A328-3EED91BFB0D8}"/>
              </a:ext>
            </a:extLst>
          </p:cNvPr>
          <p:cNvSpPr txBox="1"/>
          <p:nvPr/>
        </p:nvSpPr>
        <p:spPr>
          <a:xfrm>
            <a:off x="8562491" y="4767649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(13)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7E22E5-BC88-A243-BB39-401C70D236EA}"/>
              </a:ext>
            </a:extLst>
          </p:cNvPr>
          <p:cNvSpPr txBox="1"/>
          <p:nvPr/>
        </p:nvSpPr>
        <p:spPr>
          <a:xfrm>
            <a:off x="8220215" y="3851790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(14)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1FF375-D970-E048-B470-ECAD0BFF9C24}"/>
              </a:ext>
            </a:extLst>
          </p:cNvPr>
          <p:cNvSpPr txBox="1"/>
          <p:nvPr/>
        </p:nvSpPr>
        <p:spPr>
          <a:xfrm>
            <a:off x="11068259" y="3075991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(15)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6EAC33-3BF7-AB48-8AE8-2F9A40FEFBF0}"/>
              </a:ext>
            </a:extLst>
          </p:cNvPr>
          <p:cNvSpPr txBox="1"/>
          <p:nvPr/>
        </p:nvSpPr>
        <p:spPr>
          <a:xfrm>
            <a:off x="9650087" y="2010761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(16)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0F0517-12A4-224C-AAD8-B02331CE5AB0}"/>
              </a:ext>
            </a:extLst>
          </p:cNvPr>
          <p:cNvSpPr txBox="1"/>
          <p:nvPr/>
        </p:nvSpPr>
        <p:spPr>
          <a:xfrm>
            <a:off x="4671044" y="1731381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(17)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1CAE5F-DDD8-5A43-9B0C-159DE6050EE6}"/>
              </a:ext>
            </a:extLst>
          </p:cNvPr>
          <p:cNvSpPr txBox="1"/>
          <p:nvPr/>
        </p:nvSpPr>
        <p:spPr>
          <a:xfrm>
            <a:off x="5101992" y="1316969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(18)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6BC04F-02ED-BB43-A3C6-213A83610C86}"/>
              </a:ext>
            </a:extLst>
          </p:cNvPr>
          <p:cNvSpPr txBox="1"/>
          <p:nvPr/>
        </p:nvSpPr>
        <p:spPr>
          <a:xfrm>
            <a:off x="5862638" y="1736552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C4BA69-46BC-914D-A2D0-17CCC043D392}"/>
              </a:ext>
            </a:extLst>
          </p:cNvPr>
          <p:cNvSpPr txBox="1"/>
          <p:nvPr/>
        </p:nvSpPr>
        <p:spPr>
          <a:xfrm>
            <a:off x="4719358" y="900618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36D11B-3AF9-B540-A486-DEE329128167}"/>
              </a:ext>
            </a:extLst>
          </p:cNvPr>
          <p:cNvSpPr txBox="1"/>
          <p:nvPr/>
        </p:nvSpPr>
        <p:spPr>
          <a:xfrm>
            <a:off x="4504148" y="2978218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877FC20-03F3-9343-8EF6-7A565850CE7D}"/>
              </a:ext>
            </a:extLst>
          </p:cNvPr>
          <p:cNvSpPr/>
          <p:nvPr/>
        </p:nvSpPr>
        <p:spPr>
          <a:xfrm>
            <a:off x="6291159" y="3984089"/>
            <a:ext cx="1508400" cy="471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Proportion Burnt Severely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D020A6D2-B79B-DC48-8603-DA0369495A11}"/>
              </a:ext>
            </a:extLst>
          </p:cNvPr>
          <p:cNvSpPr/>
          <p:nvPr/>
        </p:nvSpPr>
        <p:spPr>
          <a:xfrm>
            <a:off x="6303429" y="4520408"/>
            <a:ext cx="1508400" cy="471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Proportion Burnt Moderately</a:t>
            </a:r>
          </a:p>
        </p:txBody>
      </p:sp>
      <p:cxnSp>
        <p:nvCxnSpPr>
          <p:cNvPr id="71" name="Straight Arrow Connector 81">
            <a:extLst>
              <a:ext uri="{FF2B5EF4-FFF2-40B4-BE49-F238E27FC236}">
                <a16:creationId xmlns:a16="http://schemas.microsoft.com/office/drawing/2014/main" id="{1F1D3A1D-2ED5-314A-A2C6-46BFD4FED4A0}"/>
              </a:ext>
            </a:extLst>
          </p:cNvPr>
          <p:cNvCxnSpPr>
            <a:cxnSpLocks/>
            <a:stCxn id="27" idx="2"/>
            <a:endCxn id="11" idx="0"/>
          </p:cNvCxnSpPr>
          <p:nvPr/>
        </p:nvCxnSpPr>
        <p:spPr>
          <a:xfrm rot="5400000" flipH="1">
            <a:off x="5341871" y="543128"/>
            <a:ext cx="4776882" cy="4560310"/>
          </a:xfrm>
          <a:prstGeom prst="bentConnector5">
            <a:avLst>
              <a:gd name="adj1" fmla="val -4786"/>
              <a:gd name="adj2" fmla="val -36400"/>
              <a:gd name="adj3" fmla="val 1047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56733FC-5289-1149-8AE5-D637CAD3A170}"/>
              </a:ext>
            </a:extLst>
          </p:cNvPr>
          <p:cNvSpPr txBox="1"/>
          <p:nvPr/>
        </p:nvSpPr>
        <p:spPr>
          <a:xfrm>
            <a:off x="218665" y="325237"/>
            <a:ext cx="7951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SEM 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1A873A-8792-B04E-AC64-949AED3644D4}"/>
              </a:ext>
            </a:extLst>
          </p:cNvPr>
          <p:cNvSpPr txBox="1"/>
          <p:nvPr/>
        </p:nvSpPr>
        <p:spPr>
          <a:xfrm>
            <a:off x="11614205" y="3078639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(21)</a:t>
            </a:r>
          </a:p>
        </p:txBody>
      </p:sp>
    </p:spTree>
    <p:extLst>
      <p:ext uri="{BB962C8B-B14F-4D97-AF65-F5344CB8AC3E}">
        <p14:creationId xmlns:p14="http://schemas.microsoft.com/office/powerpoint/2010/main" val="352788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AAB8710-F5FA-464C-A132-201FE1482DE0}"/>
              </a:ext>
            </a:extLst>
          </p:cNvPr>
          <p:cNvGrpSpPr/>
          <p:nvPr/>
        </p:nvGrpSpPr>
        <p:grpSpPr>
          <a:xfrm>
            <a:off x="3875859" y="434842"/>
            <a:ext cx="3168474" cy="2017336"/>
            <a:chOff x="4115427" y="799155"/>
            <a:chExt cx="3168474" cy="2017336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6042A82-D77E-394E-B883-A4F930C2C985}"/>
                </a:ext>
              </a:extLst>
            </p:cNvPr>
            <p:cNvSpPr/>
            <p:nvPr/>
          </p:nvSpPr>
          <p:spPr>
            <a:xfrm>
              <a:off x="5238974" y="925244"/>
              <a:ext cx="957257" cy="37079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Woylie Abundance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8D5FBC4-ABCA-6C4C-B936-8B88C619D836}"/>
                </a:ext>
              </a:extLst>
            </p:cNvPr>
            <p:cNvSpPr/>
            <p:nvPr/>
          </p:nvSpPr>
          <p:spPr>
            <a:xfrm>
              <a:off x="6035834" y="1609937"/>
              <a:ext cx="957257" cy="37079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Quenda Occurrence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C316764-006B-944A-AD21-B10FE8295417}"/>
                </a:ext>
              </a:extLst>
            </p:cNvPr>
            <p:cNvSpPr/>
            <p:nvPr/>
          </p:nvSpPr>
          <p:spPr>
            <a:xfrm>
              <a:off x="5238974" y="2320870"/>
              <a:ext cx="957257" cy="37079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Chuditch Abundance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B90E0C3-8372-564A-88F9-08F77317F363}"/>
                </a:ext>
              </a:extLst>
            </p:cNvPr>
            <p:cNvSpPr/>
            <p:nvPr/>
          </p:nvSpPr>
          <p:spPr>
            <a:xfrm>
              <a:off x="4308395" y="1609937"/>
              <a:ext cx="1026472" cy="37079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Koomal Abundance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C7E1E95-80AB-7F4B-A49D-70BA800F82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74178" y="1980735"/>
              <a:ext cx="825486" cy="3401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91D908-AD44-3C42-9911-E38AF8B03C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9664" y="1980735"/>
              <a:ext cx="796860" cy="3401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F997331-1DE7-FF44-BEEF-2880C8F17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4178" y="1296042"/>
              <a:ext cx="825486" cy="31389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DF247F9-9AD5-1C42-985A-06F601EEAF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9664" y="1296042"/>
              <a:ext cx="0" cy="102482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B370EE8-6C2E-284B-A313-E6B17E7F2F4B}"/>
                </a:ext>
              </a:extLst>
            </p:cNvPr>
            <p:cNvSpPr/>
            <p:nvPr/>
          </p:nvSpPr>
          <p:spPr>
            <a:xfrm>
              <a:off x="4115427" y="799155"/>
              <a:ext cx="3168474" cy="2017336"/>
            </a:xfrm>
            <a:prstGeom prst="round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3302FF-435D-BF41-BE9C-96DEA0D64C1C}"/>
              </a:ext>
            </a:extLst>
          </p:cNvPr>
          <p:cNvGrpSpPr/>
          <p:nvPr/>
        </p:nvGrpSpPr>
        <p:grpSpPr>
          <a:xfrm>
            <a:off x="6031349" y="3803560"/>
            <a:ext cx="2034000" cy="2438209"/>
            <a:chOff x="1316649" y="3045539"/>
            <a:chExt cx="1838595" cy="2173043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6B83DF0-A903-9C47-B91F-524F3A97DBAD}"/>
                </a:ext>
              </a:extLst>
            </p:cNvPr>
            <p:cNvSpPr/>
            <p:nvPr/>
          </p:nvSpPr>
          <p:spPr>
            <a:xfrm>
              <a:off x="1316649" y="3045539"/>
              <a:ext cx="1838595" cy="2173043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1604AE0-81A6-344C-9F69-2FC5AF6A03B8}"/>
                </a:ext>
              </a:extLst>
            </p:cNvPr>
            <p:cNvSpPr/>
            <p:nvPr/>
          </p:nvSpPr>
          <p:spPr>
            <a:xfrm>
              <a:off x="1560483" y="4180134"/>
              <a:ext cx="1363489" cy="42031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Proportion burnt twice in 10 years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047A1E4-C2A8-014E-B5CA-775C802EFCBB}"/>
                </a:ext>
              </a:extLst>
            </p:cNvPr>
            <p:cNvSpPr/>
            <p:nvPr/>
          </p:nvSpPr>
          <p:spPr>
            <a:xfrm>
              <a:off x="1560483" y="4652399"/>
              <a:ext cx="1363489" cy="42031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Fire Age Diversity</a:t>
              </a: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5FFB1-C980-354D-B83B-321ABAA560EB}"/>
              </a:ext>
            </a:extLst>
          </p:cNvPr>
          <p:cNvSpPr/>
          <p:nvPr/>
        </p:nvSpPr>
        <p:spPr>
          <a:xfrm>
            <a:off x="3129074" y="4789404"/>
            <a:ext cx="1505536" cy="47249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Proportion Recently Harvested (&lt;20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yrs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A5EB4FF-BAF3-2E47-B4F0-7B9586BA05E4}"/>
              </a:ext>
            </a:extLst>
          </p:cNvPr>
          <p:cNvSpPr/>
          <p:nvPr/>
        </p:nvSpPr>
        <p:spPr>
          <a:xfrm>
            <a:off x="9456624" y="1274857"/>
            <a:ext cx="1126430" cy="3493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Fox Baiting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19E96CE-067F-6446-8789-EE61A438016F}"/>
              </a:ext>
            </a:extLst>
          </p:cNvPr>
          <p:cNvSpPr/>
          <p:nvPr/>
        </p:nvSpPr>
        <p:spPr>
          <a:xfrm>
            <a:off x="1412669" y="4646837"/>
            <a:ext cx="1281765" cy="4992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Annual Rainfall Anomaly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812B5FE-2220-8649-AA90-4ED8B158CAAF}"/>
              </a:ext>
            </a:extLst>
          </p:cNvPr>
          <p:cNvSpPr/>
          <p:nvPr/>
        </p:nvSpPr>
        <p:spPr>
          <a:xfrm>
            <a:off x="1495311" y="3340712"/>
            <a:ext cx="1126430" cy="4992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Annual NDVI Anomaly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65A8DBB-3578-0744-B5FD-880C2136CAED}"/>
              </a:ext>
            </a:extLst>
          </p:cNvPr>
          <p:cNvSpPr/>
          <p:nvPr/>
        </p:nvSpPr>
        <p:spPr>
          <a:xfrm>
            <a:off x="9398793" y="4828333"/>
            <a:ext cx="1243226" cy="3833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Road Density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A80D4D6-FC54-2342-8736-B4A529D5FA35}"/>
              </a:ext>
            </a:extLst>
          </p:cNvPr>
          <p:cNvSpPr/>
          <p:nvPr/>
        </p:nvSpPr>
        <p:spPr>
          <a:xfrm>
            <a:off x="9398225" y="5688383"/>
            <a:ext cx="1243226" cy="3833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Distance to Burn Assets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6D29D9-19EA-2A4F-B5E9-FD549CAA87F9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4634610" y="5022665"/>
            <a:ext cx="1396739" cy="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A7A1BC-B014-2E4D-949A-647BD6134368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5460096" y="2452178"/>
            <a:ext cx="1588253" cy="1351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01329E-4C13-3540-8D72-6F179A532DA6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3881842" y="2452178"/>
            <a:ext cx="1578254" cy="2337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97B810-C0C0-B64D-897D-D2D9ECF1A62B}"/>
              </a:ext>
            </a:extLst>
          </p:cNvPr>
          <p:cNvCxnSpPr>
            <a:cxnSpLocks/>
            <a:stCxn id="22" idx="1"/>
            <a:endCxn id="11" idx="3"/>
          </p:cNvCxnSpPr>
          <p:nvPr/>
        </p:nvCxnSpPr>
        <p:spPr>
          <a:xfrm flipH="1" flipV="1">
            <a:off x="7044333" y="1443510"/>
            <a:ext cx="2412291" cy="6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461E8B-5915-CC4D-995B-56A8DDD9DF0A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flipH="1" flipV="1">
            <a:off x="8065349" y="5022665"/>
            <a:ext cx="1332876" cy="857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1A3AC8D-E9B5-0541-8DB2-940E11FE962F}"/>
              </a:ext>
            </a:extLst>
          </p:cNvPr>
          <p:cNvGrpSpPr/>
          <p:nvPr/>
        </p:nvGrpSpPr>
        <p:grpSpPr>
          <a:xfrm>
            <a:off x="9002591" y="2602674"/>
            <a:ext cx="2034495" cy="1368740"/>
            <a:chOff x="8106030" y="5186900"/>
            <a:chExt cx="2034495" cy="1368740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BB10445-90C6-D049-A331-BD61EA4D3C4E}"/>
                </a:ext>
              </a:extLst>
            </p:cNvPr>
            <p:cNvSpPr/>
            <p:nvPr/>
          </p:nvSpPr>
          <p:spPr>
            <a:xfrm>
              <a:off x="8381375" y="5259139"/>
              <a:ext cx="1422111" cy="57865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Distance to Pasture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8BFD13F4-B623-284D-B32A-1F922ED40FB4}"/>
                </a:ext>
              </a:extLst>
            </p:cNvPr>
            <p:cNvSpPr/>
            <p:nvPr/>
          </p:nvSpPr>
          <p:spPr>
            <a:xfrm>
              <a:off x="8276676" y="5906438"/>
              <a:ext cx="1693204" cy="57865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Landscape-scale Pasture Cover (1km)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0499DEC4-DCE3-5D4B-A326-A708335CA097}"/>
                </a:ext>
              </a:extLst>
            </p:cNvPr>
            <p:cNvSpPr/>
            <p:nvPr/>
          </p:nvSpPr>
          <p:spPr>
            <a:xfrm>
              <a:off x="8106030" y="5186900"/>
              <a:ext cx="2034495" cy="136874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EE0B82-735F-BF45-ABD2-C658B3100510}"/>
              </a:ext>
            </a:extLst>
          </p:cNvPr>
          <p:cNvCxnSpPr>
            <a:cxnSpLocks/>
            <a:stCxn id="37" idx="1"/>
            <a:endCxn id="13" idx="3"/>
          </p:cNvCxnSpPr>
          <p:nvPr/>
        </p:nvCxnSpPr>
        <p:spPr>
          <a:xfrm flipH="1">
            <a:off x="8065349" y="3287044"/>
            <a:ext cx="937242" cy="1735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8D481A3-ED7A-E449-A48F-7ED78A7A8AD2}"/>
              </a:ext>
            </a:extLst>
          </p:cNvPr>
          <p:cNvCxnSpPr>
            <a:cxnSpLocks/>
            <a:stCxn id="37" idx="0"/>
            <a:endCxn id="22" idx="2"/>
          </p:cNvCxnSpPr>
          <p:nvPr/>
        </p:nvCxnSpPr>
        <p:spPr>
          <a:xfrm flipV="1">
            <a:off x="10019839" y="1624179"/>
            <a:ext cx="0" cy="978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1563C2-BDC0-E342-866D-4CF9C9896AEC}"/>
              </a:ext>
            </a:extLst>
          </p:cNvPr>
          <p:cNvCxnSpPr>
            <a:cxnSpLocks/>
            <a:stCxn id="27" idx="1"/>
            <a:endCxn id="13" idx="3"/>
          </p:cNvCxnSpPr>
          <p:nvPr/>
        </p:nvCxnSpPr>
        <p:spPr>
          <a:xfrm flipH="1">
            <a:off x="8065349" y="5020029"/>
            <a:ext cx="1333444" cy="2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81">
            <a:extLst>
              <a:ext uri="{FF2B5EF4-FFF2-40B4-BE49-F238E27FC236}">
                <a16:creationId xmlns:a16="http://schemas.microsoft.com/office/drawing/2014/main" id="{DA90FC8F-6597-8548-8776-D65BF6CB702E}"/>
              </a:ext>
            </a:extLst>
          </p:cNvPr>
          <p:cNvCxnSpPr>
            <a:cxnSpLocks/>
            <a:stCxn id="27" idx="3"/>
            <a:endCxn id="22" idx="3"/>
          </p:cNvCxnSpPr>
          <p:nvPr/>
        </p:nvCxnSpPr>
        <p:spPr>
          <a:xfrm flipH="1" flipV="1">
            <a:off x="10583054" y="1449518"/>
            <a:ext cx="58965" cy="3570511"/>
          </a:xfrm>
          <a:prstGeom prst="bentConnector3">
            <a:avLst>
              <a:gd name="adj1" fmla="val -131217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454F799-4A5E-A34E-B570-8CE690720078}"/>
              </a:ext>
            </a:extLst>
          </p:cNvPr>
          <p:cNvSpPr/>
          <p:nvPr/>
        </p:nvSpPr>
        <p:spPr>
          <a:xfrm>
            <a:off x="530762" y="1193863"/>
            <a:ext cx="1281765" cy="4992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Proportion Valley Habitat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281A90-720B-8440-89A7-5E14F1170FCA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V="1">
            <a:off x="2053552" y="3840006"/>
            <a:ext cx="4974" cy="806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A4A970-613F-6145-9798-5C1DD7175F51}"/>
              </a:ext>
            </a:extLst>
          </p:cNvPr>
          <p:cNvCxnSpPr>
            <a:cxnSpLocks/>
            <a:stCxn id="42" idx="3"/>
            <a:endCxn id="11" idx="1"/>
          </p:cNvCxnSpPr>
          <p:nvPr/>
        </p:nvCxnSpPr>
        <p:spPr>
          <a:xfrm>
            <a:off x="1812527" y="1443510"/>
            <a:ext cx="20633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A27E35-C41E-BF4F-A378-6EB46BFABF13}"/>
              </a:ext>
            </a:extLst>
          </p:cNvPr>
          <p:cNvCxnSpPr>
            <a:cxnSpLocks/>
            <a:stCxn id="24" idx="0"/>
            <a:endCxn id="11" idx="1"/>
          </p:cNvCxnSpPr>
          <p:nvPr/>
        </p:nvCxnSpPr>
        <p:spPr>
          <a:xfrm flipV="1">
            <a:off x="2058526" y="1443510"/>
            <a:ext cx="1817333" cy="1897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D9E0F19-AB94-9A47-A41C-82D876372E5C}"/>
              </a:ext>
            </a:extLst>
          </p:cNvPr>
          <p:cNvCxnSpPr>
            <a:cxnSpLocks/>
            <a:stCxn id="37" idx="1"/>
            <a:endCxn id="11" idx="3"/>
          </p:cNvCxnSpPr>
          <p:nvPr/>
        </p:nvCxnSpPr>
        <p:spPr>
          <a:xfrm flipH="1" flipV="1">
            <a:off x="7044333" y="1443510"/>
            <a:ext cx="1958258" cy="1843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982D040-64BB-6E41-853D-4AD3EC6BF8B4}"/>
              </a:ext>
            </a:extLst>
          </p:cNvPr>
          <p:cNvSpPr txBox="1"/>
          <p:nvPr/>
        </p:nvSpPr>
        <p:spPr>
          <a:xfrm>
            <a:off x="1968504" y="1151746"/>
            <a:ext cx="370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59DD03-66A1-ED4F-90D8-2A9691AC1821}"/>
              </a:ext>
            </a:extLst>
          </p:cNvPr>
          <p:cNvSpPr txBox="1"/>
          <p:nvPr/>
        </p:nvSpPr>
        <p:spPr>
          <a:xfrm>
            <a:off x="2351090" y="2475601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13C44F-5644-D146-A5BD-7FBCE5374324}"/>
              </a:ext>
            </a:extLst>
          </p:cNvPr>
          <p:cNvSpPr txBox="1"/>
          <p:nvPr/>
        </p:nvSpPr>
        <p:spPr>
          <a:xfrm>
            <a:off x="6470856" y="2978568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368E9A-462E-FC4A-8AB8-F78DBA3A4EEA}"/>
              </a:ext>
            </a:extLst>
          </p:cNvPr>
          <p:cNvSpPr txBox="1"/>
          <p:nvPr/>
        </p:nvSpPr>
        <p:spPr>
          <a:xfrm>
            <a:off x="8157095" y="1151746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56C45E-FBE0-344E-B054-31A6AD7C6CFF}"/>
              </a:ext>
            </a:extLst>
          </p:cNvPr>
          <p:cNvSpPr txBox="1"/>
          <p:nvPr/>
        </p:nvSpPr>
        <p:spPr>
          <a:xfrm>
            <a:off x="7867252" y="2014264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304C44-5B8D-8D42-920B-6CF6EE2E28FD}"/>
              </a:ext>
            </a:extLst>
          </p:cNvPr>
          <p:cNvSpPr txBox="1"/>
          <p:nvPr/>
        </p:nvSpPr>
        <p:spPr>
          <a:xfrm>
            <a:off x="1716652" y="4120310"/>
            <a:ext cx="501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(10)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EFEA0E-E45B-AC4D-8C35-398445149BCF}"/>
              </a:ext>
            </a:extLst>
          </p:cNvPr>
          <p:cNvSpPr txBox="1"/>
          <p:nvPr/>
        </p:nvSpPr>
        <p:spPr>
          <a:xfrm>
            <a:off x="5221075" y="4705222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(11)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6BE7EE-DFEC-2F49-9529-8AE17060306D}"/>
              </a:ext>
            </a:extLst>
          </p:cNvPr>
          <p:cNvSpPr txBox="1"/>
          <p:nvPr/>
        </p:nvSpPr>
        <p:spPr>
          <a:xfrm>
            <a:off x="8402369" y="5450053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(12)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7BA24D-E03A-B343-A328-3EED91BFB0D8}"/>
              </a:ext>
            </a:extLst>
          </p:cNvPr>
          <p:cNvSpPr txBox="1"/>
          <p:nvPr/>
        </p:nvSpPr>
        <p:spPr>
          <a:xfrm>
            <a:off x="8572430" y="4767649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(13)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7E22E5-BC88-A243-BB39-401C70D236EA}"/>
              </a:ext>
            </a:extLst>
          </p:cNvPr>
          <p:cNvSpPr txBox="1"/>
          <p:nvPr/>
        </p:nvSpPr>
        <p:spPr>
          <a:xfrm>
            <a:off x="8230154" y="3851790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(14)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1FF375-D970-E048-B470-ECAD0BFF9C24}"/>
              </a:ext>
            </a:extLst>
          </p:cNvPr>
          <p:cNvSpPr txBox="1"/>
          <p:nvPr/>
        </p:nvSpPr>
        <p:spPr>
          <a:xfrm>
            <a:off x="11078198" y="3075991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(15)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6EAC33-3BF7-AB48-8AE8-2F9A40FEFBF0}"/>
              </a:ext>
            </a:extLst>
          </p:cNvPr>
          <p:cNvSpPr txBox="1"/>
          <p:nvPr/>
        </p:nvSpPr>
        <p:spPr>
          <a:xfrm>
            <a:off x="9660026" y="2010761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(16)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0F0517-12A4-224C-AAD8-B02331CE5AB0}"/>
              </a:ext>
            </a:extLst>
          </p:cNvPr>
          <p:cNvSpPr txBox="1"/>
          <p:nvPr/>
        </p:nvSpPr>
        <p:spPr>
          <a:xfrm>
            <a:off x="4680983" y="1731381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(17)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1CAE5F-DDD8-5A43-9B0C-159DE6050EE6}"/>
              </a:ext>
            </a:extLst>
          </p:cNvPr>
          <p:cNvSpPr txBox="1"/>
          <p:nvPr/>
        </p:nvSpPr>
        <p:spPr>
          <a:xfrm>
            <a:off x="5111931" y="1316969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(18)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6BC04F-02ED-BB43-A3C6-213A83610C86}"/>
              </a:ext>
            </a:extLst>
          </p:cNvPr>
          <p:cNvSpPr txBox="1"/>
          <p:nvPr/>
        </p:nvSpPr>
        <p:spPr>
          <a:xfrm>
            <a:off x="5872577" y="1736552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C4BA69-46BC-914D-A2D0-17CCC043D392}"/>
              </a:ext>
            </a:extLst>
          </p:cNvPr>
          <p:cNvSpPr txBox="1"/>
          <p:nvPr/>
        </p:nvSpPr>
        <p:spPr>
          <a:xfrm>
            <a:off x="4729297" y="900618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36D11B-3AF9-B540-A486-DEE329128167}"/>
              </a:ext>
            </a:extLst>
          </p:cNvPr>
          <p:cNvSpPr txBox="1"/>
          <p:nvPr/>
        </p:nvSpPr>
        <p:spPr>
          <a:xfrm>
            <a:off x="4514087" y="2978218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877FC20-03F3-9343-8EF6-7A565850CE7D}"/>
              </a:ext>
            </a:extLst>
          </p:cNvPr>
          <p:cNvSpPr/>
          <p:nvPr/>
        </p:nvSpPr>
        <p:spPr>
          <a:xfrm>
            <a:off x="6301098" y="3984089"/>
            <a:ext cx="1508400" cy="471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Proportion Burnt Severely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D020A6D2-B79B-DC48-8603-DA0369495A11}"/>
              </a:ext>
            </a:extLst>
          </p:cNvPr>
          <p:cNvSpPr/>
          <p:nvPr/>
        </p:nvSpPr>
        <p:spPr>
          <a:xfrm>
            <a:off x="6313368" y="4520408"/>
            <a:ext cx="1508400" cy="471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Proportion Burnt Moderately</a:t>
            </a:r>
          </a:p>
        </p:txBody>
      </p:sp>
      <p:cxnSp>
        <p:nvCxnSpPr>
          <p:cNvPr id="71" name="Straight Arrow Connector 81">
            <a:extLst>
              <a:ext uri="{FF2B5EF4-FFF2-40B4-BE49-F238E27FC236}">
                <a16:creationId xmlns:a16="http://schemas.microsoft.com/office/drawing/2014/main" id="{1F1D3A1D-2ED5-314A-A2C6-46BFD4FED4A0}"/>
              </a:ext>
            </a:extLst>
          </p:cNvPr>
          <p:cNvCxnSpPr>
            <a:cxnSpLocks/>
            <a:stCxn id="27" idx="2"/>
            <a:endCxn id="11" idx="0"/>
          </p:cNvCxnSpPr>
          <p:nvPr/>
        </p:nvCxnSpPr>
        <p:spPr>
          <a:xfrm rot="5400000" flipH="1">
            <a:off x="5351810" y="543128"/>
            <a:ext cx="4776882" cy="4560310"/>
          </a:xfrm>
          <a:prstGeom prst="bentConnector5">
            <a:avLst>
              <a:gd name="adj1" fmla="val -4786"/>
              <a:gd name="adj2" fmla="val -36400"/>
              <a:gd name="adj3" fmla="val 1047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0A87C21-39B8-E34C-A328-C1B658265876}"/>
              </a:ext>
            </a:extLst>
          </p:cNvPr>
          <p:cNvSpPr txBox="1"/>
          <p:nvPr/>
        </p:nvSpPr>
        <p:spPr>
          <a:xfrm>
            <a:off x="228604" y="325237"/>
            <a:ext cx="7951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SEM 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CC5EBA-4111-C54D-9BF6-3E8C9CE59B99}"/>
              </a:ext>
            </a:extLst>
          </p:cNvPr>
          <p:cNvSpPr txBox="1"/>
          <p:nvPr/>
        </p:nvSpPr>
        <p:spPr>
          <a:xfrm>
            <a:off x="11614205" y="3078639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(21)</a:t>
            </a:r>
          </a:p>
        </p:txBody>
      </p:sp>
    </p:spTree>
    <p:extLst>
      <p:ext uri="{BB962C8B-B14F-4D97-AF65-F5344CB8AC3E}">
        <p14:creationId xmlns:p14="http://schemas.microsoft.com/office/powerpoint/2010/main" val="173658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Macintosh PowerPoint</Application>
  <PresentationFormat>Widescreen</PresentationFormat>
  <Paragraphs>221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GEARY</dc:creator>
  <cp:lastModifiedBy>WILLIAM GEARY</cp:lastModifiedBy>
  <cp:revision>1</cp:revision>
  <dcterms:created xsi:type="dcterms:W3CDTF">2022-06-16T03:16:53Z</dcterms:created>
  <dcterms:modified xsi:type="dcterms:W3CDTF">2022-06-16T03:17:12Z</dcterms:modified>
</cp:coreProperties>
</file>