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EFFE0B-5EFA-4323-B17F-63C96199BF0F}">
  <a:tblStyle styleId="{54EFFE0B-5EFA-4323-B17F-63C96199BF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470bb6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470bb6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3c7d37f4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3c7d37f4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is king -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Should have acquired much larger data sources before trying to do learning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83e226b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83e226b5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83714fa7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83714fa7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imagine a future where everyone has the power to understand and know their music, and can use it to brighten somebody’s day - whether designing the perfect running playlist or throwing the perfect party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3714fa7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3714fa7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crawled the spotify API, which has 30s preview of many different songs available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Cut the 30s songs into samples of 4.54 seconds each in order to reduce computation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Constructed a balanced dataset of 1000 songs from 4 different genres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3c7d37f4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3c7d37f4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4a07291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4a07291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3c7d37f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3c7d37f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starts on the web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3c7d37f4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3c7d37f4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9569715fef194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9569715fef194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83e226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83e226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4045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</a:rPr>
              <a:t>Music Genre Classification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717400" y="3148150"/>
            <a:ext cx="319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Robert Adragna</a:t>
            </a:r>
            <a:endParaRPr sz="2200">
              <a:solidFill>
                <a:srgbClr val="ADADAD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Bill Sun</a:t>
            </a:r>
            <a:endParaRPr sz="2200">
              <a:solidFill>
                <a:srgbClr val="ADADA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6125"/>
            <a:ext cx="6229574" cy="3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 Results and Comparisons</a:t>
            </a:r>
            <a:endParaRPr b="1"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243375" y="1074375"/>
            <a:ext cx="77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Test set: 640 songs, 160 songs per genre. </a:t>
            </a:r>
            <a:r>
              <a:rPr lang="en" sz="2100" b="1">
                <a:solidFill>
                  <a:srgbClr val="F3F3F3"/>
                </a:solidFill>
              </a:rPr>
              <a:t>72.3% accuracy</a:t>
            </a:r>
            <a:endParaRPr sz="2100" b="1">
              <a:solidFill>
                <a:srgbClr val="F3F3F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F3F3F3"/>
                </a:solidFill>
              </a:rPr>
              <a:t> </a:t>
            </a:r>
            <a:endParaRPr sz="2100">
              <a:solidFill>
                <a:srgbClr val="F3F3F3"/>
              </a:solidFill>
            </a:endParaRPr>
          </a:p>
        </p:txBody>
      </p:sp>
      <p:graphicFrame>
        <p:nvGraphicFramePr>
          <p:cNvPr id="218" name="Google Shape;218;p22"/>
          <p:cNvGraphicFramePr/>
          <p:nvPr/>
        </p:nvGraphicFramePr>
        <p:xfrm>
          <a:off x="438600" y="17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{54EFFE0B-5EFA-4323-B17F-63C96199BF0F}</a:tableStyleId>
              </a:tblPr>
              <a:tblGrid>
                <a:gridCol w="96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F3F3F3"/>
                          </a:solidFill>
                        </a:rPr>
                        <a:t>Genre</a:t>
                      </a:r>
                      <a:endParaRPr sz="1600" b="1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Classical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Jazz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Rap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Rock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Recall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Classical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107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49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3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1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66.9%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Jazz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33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78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10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39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48.8%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Rap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0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4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150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6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93.8%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Rock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2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7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23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128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80.0%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Precision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75.4%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56.7%</a:t>
                      </a:r>
                      <a:endParaRPr/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80.6%</a:t>
                      </a:r>
                      <a:endParaRPr sz="1600" b="1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73.5%</a:t>
                      </a:r>
                      <a:endParaRPr sz="1600" b="1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F3F3F3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Google Shape;219;p22"/>
          <p:cNvSpPr txBox="1">
            <a:spLocks noGrp="1"/>
          </p:cNvSpPr>
          <p:nvPr>
            <p:ph type="body" idx="1"/>
          </p:nvPr>
        </p:nvSpPr>
        <p:spPr>
          <a:xfrm>
            <a:off x="6363500" y="2238375"/>
            <a:ext cx="26547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Academic standard for 4 genre classification: </a:t>
            </a:r>
            <a:r>
              <a:rPr lang="en" sz="800">
                <a:solidFill>
                  <a:srgbClr val="F3F3F3"/>
                </a:solidFill>
              </a:rPr>
              <a:t>[1]</a:t>
            </a:r>
            <a:r>
              <a:rPr lang="en">
                <a:solidFill>
                  <a:srgbClr val="F3F3F3"/>
                </a:solidFill>
              </a:rPr>
              <a:t> 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6363500" y="3103750"/>
            <a:ext cx="265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63.75%</a:t>
            </a:r>
            <a:endParaRPr sz="2400"/>
          </a:p>
        </p:txBody>
      </p:sp>
      <p:sp>
        <p:nvSpPr>
          <p:cNvPr id="221" name="Google Shape;221;p22"/>
          <p:cNvSpPr txBox="1"/>
          <p:nvPr/>
        </p:nvSpPr>
        <p:spPr>
          <a:xfrm>
            <a:off x="5513400" y="4742425"/>
            <a:ext cx="36306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[1] https://courses.engr.illinois.edu/ece544na/fa2014/Tao_Feng.pdf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311700" y="4840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Reflections and Takeaways</a:t>
            </a:r>
            <a:endParaRPr b="1"/>
          </a:p>
        </p:txBody>
      </p:sp>
      <p:sp>
        <p:nvSpPr>
          <p:cNvPr id="227" name="Google Shape;227;p23"/>
          <p:cNvSpPr txBox="1"/>
          <p:nvPr/>
        </p:nvSpPr>
        <p:spPr>
          <a:xfrm>
            <a:off x="311700" y="1689225"/>
            <a:ext cx="5206800" cy="22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Data is </a:t>
            </a:r>
            <a:r>
              <a:rPr lang="en" sz="2200" b="1">
                <a:solidFill>
                  <a:srgbClr val="F3F3F3"/>
                </a:solidFill>
              </a:rPr>
              <a:t>King </a:t>
            </a:r>
            <a:r>
              <a:rPr lang="en" sz="2200">
                <a:solidFill>
                  <a:srgbClr val="F3F3F3"/>
                </a:solidFill>
              </a:rPr>
              <a:t>(quantity </a:t>
            </a:r>
            <a:r>
              <a:rPr lang="en" sz="2200" b="1">
                <a:solidFill>
                  <a:srgbClr val="F3F3F3"/>
                </a:solidFill>
              </a:rPr>
              <a:t>and</a:t>
            </a:r>
            <a:r>
              <a:rPr lang="en" sz="2200">
                <a:solidFill>
                  <a:srgbClr val="F3F3F3"/>
                </a:solidFill>
              </a:rPr>
              <a:t> quality)</a:t>
            </a:r>
            <a:endParaRPr sz="2200">
              <a:solidFill>
                <a:srgbClr val="F3F3F3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ML = trial-and-error + intuition</a:t>
            </a:r>
            <a:endParaRPr sz="2200">
              <a:solidFill>
                <a:srgbClr val="F3F3F3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Char char="●"/>
            </a:pPr>
            <a:r>
              <a:rPr lang="en" sz="2200">
                <a:solidFill>
                  <a:srgbClr val="F3F3F3"/>
                </a:solidFill>
              </a:rPr>
              <a:t>Sometimes smaller is better</a:t>
            </a:r>
            <a:endParaRPr sz="2200">
              <a:solidFill>
                <a:srgbClr val="F3F3F3"/>
              </a:solidFill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500" y="1566924"/>
            <a:ext cx="3320700" cy="249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Demo Time!</a:t>
            </a:r>
            <a:endParaRPr sz="3000" b="1"/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8700"/>
            <a:ext cx="7257374" cy="37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553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FF"/>
                </a:solidFill>
              </a:rPr>
              <a:t>Goal and Motivation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396875"/>
            <a:ext cx="4872600" cy="3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" sz="2400" b="1">
                <a:solidFill>
                  <a:srgbClr val="F3F3F3"/>
                </a:solidFill>
              </a:rPr>
              <a:t>Correctly Predict</a:t>
            </a:r>
            <a:r>
              <a:rPr lang="en" sz="2400">
                <a:solidFill>
                  <a:srgbClr val="F3F3F3"/>
                </a:solidFill>
              </a:rPr>
              <a:t> the genre of any piece of Western music. 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" sz="2400" b="1">
                <a:solidFill>
                  <a:srgbClr val="F3F3F3"/>
                </a:solidFill>
              </a:rPr>
              <a:t>Auto-tag</a:t>
            </a:r>
            <a:r>
              <a:rPr lang="en" sz="2400">
                <a:solidFill>
                  <a:srgbClr val="F3F3F3"/>
                </a:solidFill>
              </a:rPr>
              <a:t> playlists, </a:t>
            </a:r>
            <a:r>
              <a:rPr lang="en" sz="2400" b="1">
                <a:solidFill>
                  <a:srgbClr val="F3F3F3"/>
                </a:solidFill>
              </a:rPr>
              <a:t>DJ</a:t>
            </a:r>
            <a:r>
              <a:rPr lang="en" sz="2400">
                <a:solidFill>
                  <a:srgbClr val="F3F3F3"/>
                </a:solidFill>
              </a:rPr>
              <a:t> events.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" sz="2400">
                <a:solidFill>
                  <a:srgbClr val="F3F3F3"/>
                </a:solidFill>
              </a:rPr>
              <a:t>Ill-defined problem = good for Machine Learning</a:t>
            </a:r>
            <a:endParaRPr sz="24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3F3F3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19857" r="22799" b="4012"/>
          <a:stretch/>
        </p:blipFill>
        <p:spPr>
          <a:xfrm>
            <a:off x="5272450" y="851050"/>
            <a:ext cx="3592950" cy="34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41709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Data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175" y="796450"/>
            <a:ext cx="3550600" cy="3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59875" y="1256100"/>
            <a:ext cx="4924200" cy="3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Used Spotify API to collect </a:t>
            </a:r>
            <a:r>
              <a:rPr lang="en" sz="2100" b="1">
                <a:solidFill>
                  <a:srgbClr val="F3F3F3"/>
                </a:solidFill>
              </a:rPr>
              <a:t>raw audio data </a:t>
            </a:r>
            <a:r>
              <a:rPr lang="en" sz="2100">
                <a:solidFill>
                  <a:srgbClr val="F3F3F3"/>
                </a:solidFill>
              </a:rPr>
              <a:t>in mp3 format</a:t>
            </a:r>
            <a:endParaRPr sz="2100">
              <a:solidFill>
                <a:srgbClr val="F3F3F3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10-second long audio clips </a:t>
            </a:r>
            <a:endParaRPr sz="2100">
              <a:solidFill>
                <a:srgbClr val="F3F3F3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4000 songs from 4 genres</a:t>
            </a:r>
            <a:endParaRPr sz="2100">
              <a:solidFill>
                <a:srgbClr val="F3F3F3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○"/>
            </a:pPr>
            <a:r>
              <a:rPr lang="en" sz="2100">
                <a:solidFill>
                  <a:srgbClr val="F3F3F3"/>
                </a:solidFill>
              </a:rPr>
              <a:t>Hip-hop (rap)</a:t>
            </a:r>
            <a:endParaRPr sz="2100">
              <a:solidFill>
                <a:srgbClr val="F3F3F3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○"/>
            </a:pPr>
            <a:r>
              <a:rPr lang="en" sz="2100">
                <a:solidFill>
                  <a:srgbClr val="F3F3F3"/>
                </a:solidFill>
              </a:rPr>
              <a:t>Rock</a:t>
            </a:r>
            <a:endParaRPr sz="2100">
              <a:solidFill>
                <a:srgbClr val="F3F3F3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○"/>
            </a:pPr>
            <a:r>
              <a:rPr lang="en" sz="2100">
                <a:solidFill>
                  <a:srgbClr val="F3F3F3"/>
                </a:solidFill>
              </a:rPr>
              <a:t>Classical</a:t>
            </a:r>
            <a:endParaRPr sz="2100">
              <a:solidFill>
                <a:srgbClr val="F3F3F3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○"/>
            </a:pPr>
            <a:r>
              <a:rPr lang="en" sz="2100">
                <a:solidFill>
                  <a:srgbClr val="F3F3F3"/>
                </a:solidFill>
              </a:rPr>
              <a:t>Jazz</a:t>
            </a:r>
            <a:endParaRPr sz="21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Initial Experiments</a:t>
            </a:r>
            <a:endParaRPr b="1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70249"/>
            <a:ext cx="5227500" cy="3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We first tried training on </a:t>
            </a:r>
            <a:r>
              <a:rPr lang="en" sz="2100" b="1">
                <a:solidFill>
                  <a:srgbClr val="F3F3F3"/>
                </a:solidFill>
              </a:rPr>
              <a:t>raw audio </a:t>
            </a:r>
            <a:r>
              <a:rPr lang="en" sz="2100">
                <a:solidFill>
                  <a:srgbClr val="F3F3F3"/>
                </a:solidFill>
              </a:rPr>
              <a:t>using a 1D CNN</a:t>
            </a:r>
            <a:endParaRPr sz="2100">
              <a:solidFill>
                <a:srgbClr val="F3F3F3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Then tried training on </a:t>
            </a:r>
            <a:r>
              <a:rPr lang="en" sz="2100" b="1">
                <a:solidFill>
                  <a:srgbClr val="F3F3F3"/>
                </a:solidFill>
              </a:rPr>
              <a:t>Fourier transformed</a:t>
            </a:r>
            <a:r>
              <a:rPr lang="en" sz="2100">
                <a:solidFill>
                  <a:srgbClr val="F3F3F3"/>
                </a:solidFill>
              </a:rPr>
              <a:t> audio using a 2D CNN</a:t>
            </a:r>
            <a:endParaRPr sz="2100">
              <a:solidFill>
                <a:srgbClr val="F3F3F3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Both models did not achieve satisfactory results - almost random</a:t>
            </a:r>
            <a:endParaRPr sz="2100">
              <a:solidFill>
                <a:srgbClr val="F3F3F3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We looked for better solutions</a:t>
            </a:r>
            <a:endParaRPr sz="2100">
              <a:solidFill>
                <a:srgbClr val="F3F3F3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200" y="715500"/>
            <a:ext cx="3300000" cy="18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200" y="2807446"/>
            <a:ext cx="3300001" cy="19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Further Pre-processing</a:t>
            </a:r>
            <a:endParaRPr b="1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310250"/>
            <a:ext cx="8520600" cy="32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MFCC: Mel-frequency cepstral coefficients</a:t>
            </a:r>
            <a:endParaRPr sz="2100">
              <a:solidFill>
                <a:srgbClr val="F3F3F3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A measure of short-term audio power</a:t>
            </a:r>
            <a:endParaRPr sz="2100">
              <a:solidFill>
                <a:srgbClr val="F3F3F3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We took a time series of MFCC coefficients for every segment of 0.1 seconds in the audio</a:t>
            </a:r>
            <a:endParaRPr sz="2100">
              <a:solidFill>
                <a:srgbClr val="F3F3F3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en" sz="2100">
                <a:solidFill>
                  <a:srgbClr val="F3F3F3"/>
                </a:solidFill>
              </a:rPr>
              <a:t>Stack into matrix</a:t>
            </a:r>
            <a:endParaRPr sz="21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275" y="2953751"/>
            <a:ext cx="4822024" cy="19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Software Structure Pt.1 - Preprocess &amp; Train</a:t>
            </a:r>
            <a:endParaRPr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829" y="1975600"/>
            <a:ext cx="800401" cy="800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8"/>
          <p:cNvCxnSpPr>
            <a:stCxn id="93" idx="2"/>
            <a:endCxn id="94" idx="0"/>
          </p:cNvCxnSpPr>
          <p:nvPr/>
        </p:nvCxnSpPr>
        <p:spPr>
          <a:xfrm>
            <a:off x="1523462" y="1795750"/>
            <a:ext cx="4500" cy="1034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5" name="Google Shape;95;p18"/>
          <p:cNvGrpSpPr/>
          <p:nvPr/>
        </p:nvGrpSpPr>
        <p:grpSpPr>
          <a:xfrm>
            <a:off x="479550" y="1307788"/>
            <a:ext cx="2095800" cy="605100"/>
            <a:chOff x="1535050" y="1572650"/>
            <a:chExt cx="2095800" cy="605100"/>
          </a:xfrm>
        </p:grpSpPr>
        <p:sp>
          <p:nvSpPr>
            <p:cNvPr id="96" name="Google Shape;96;p18"/>
            <p:cNvSpPr/>
            <p:nvPr/>
          </p:nvSpPr>
          <p:spPr>
            <a:xfrm>
              <a:off x="1535050" y="1572650"/>
              <a:ext cx="2095800" cy="605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1663512" y="1689813"/>
              <a:ext cx="18309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download_songs()</a:t>
              </a:r>
              <a:endParaRPr sz="1500"/>
            </a:p>
          </p:txBody>
        </p:sp>
      </p:grpSp>
      <p:grpSp>
        <p:nvGrpSpPr>
          <p:cNvPr id="97" name="Google Shape;97;p18"/>
          <p:cNvGrpSpPr/>
          <p:nvPr/>
        </p:nvGrpSpPr>
        <p:grpSpPr>
          <a:xfrm>
            <a:off x="444493" y="2830400"/>
            <a:ext cx="2166848" cy="605100"/>
            <a:chOff x="209095" y="3167138"/>
            <a:chExt cx="2166848" cy="605100"/>
          </a:xfrm>
        </p:grpSpPr>
        <p:sp>
          <p:nvSpPr>
            <p:cNvPr id="94" name="Google Shape;94;p18"/>
            <p:cNvSpPr/>
            <p:nvPr/>
          </p:nvSpPr>
          <p:spPr>
            <a:xfrm>
              <a:off x="209095" y="3167138"/>
              <a:ext cx="2166848" cy="605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395201" y="3284300"/>
              <a:ext cx="18411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convert_2_numpy()</a:t>
              </a:r>
              <a:endParaRPr sz="1500"/>
            </a:p>
          </p:txBody>
        </p:sp>
      </p:grpSp>
      <p:cxnSp>
        <p:nvCxnSpPr>
          <p:cNvPr id="99" name="Google Shape;99;p18"/>
          <p:cNvCxnSpPr>
            <a:stCxn id="94" idx="2"/>
            <a:endCxn id="100" idx="0"/>
          </p:cNvCxnSpPr>
          <p:nvPr/>
        </p:nvCxnSpPr>
        <p:spPr>
          <a:xfrm flipH="1">
            <a:off x="1527316" y="3435500"/>
            <a:ext cx="600" cy="816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1" name="Google Shape;101;p18"/>
          <p:cNvGrpSpPr/>
          <p:nvPr/>
        </p:nvGrpSpPr>
        <p:grpSpPr>
          <a:xfrm>
            <a:off x="444007" y="4252063"/>
            <a:ext cx="2166900" cy="605100"/>
            <a:chOff x="209095" y="3167138"/>
            <a:chExt cx="2166900" cy="605100"/>
          </a:xfrm>
        </p:grpSpPr>
        <p:sp>
          <p:nvSpPr>
            <p:cNvPr id="100" name="Google Shape;100;p18"/>
            <p:cNvSpPr/>
            <p:nvPr/>
          </p:nvSpPr>
          <p:spPr>
            <a:xfrm>
              <a:off x="209095" y="3167138"/>
              <a:ext cx="2166900" cy="605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451150" y="3281000"/>
              <a:ext cx="17022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normalize_data()</a:t>
              </a:r>
              <a:endParaRPr sz="1500"/>
            </a:p>
          </p:txBody>
        </p:sp>
      </p:grpSp>
      <p:cxnSp>
        <p:nvCxnSpPr>
          <p:cNvPr id="103" name="Google Shape;103;p18"/>
          <p:cNvCxnSpPr>
            <a:endCxn id="104" idx="1"/>
          </p:cNvCxnSpPr>
          <p:nvPr/>
        </p:nvCxnSpPr>
        <p:spPr>
          <a:xfrm>
            <a:off x="2610720" y="4552813"/>
            <a:ext cx="1331400" cy="1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5" name="Google Shape;105;p18"/>
          <p:cNvGrpSpPr/>
          <p:nvPr/>
        </p:nvGrpSpPr>
        <p:grpSpPr>
          <a:xfrm>
            <a:off x="3942120" y="4252063"/>
            <a:ext cx="2166900" cy="605100"/>
            <a:chOff x="209095" y="3167138"/>
            <a:chExt cx="2166900" cy="605100"/>
          </a:xfrm>
        </p:grpSpPr>
        <p:sp>
          <p:nvSpPr>
            <p:cNvPr id="104" name="Google Shape;104;p18"/>
            <p:cNvSpPr/>
            <p:nvPr/>
          </p:nvSpPr>
          <p:spPr>
            <a:xfrm>
              <a:off x="209095" y="3167138"/>
              <a:ext cx="2166900" cy="605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 txBox="1"/>
            <p:nvPr/>
          </p:nvSpPr>
          <p:spPr>
            <a:xfrm>
              <a:off x="395189" y="3284288"/>
              <a:ext cx="17559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8"/>
          <p:cNvSpPr txBox="1"/>
          <p:nvPr/>
        </p:nvSpPr>
        <p:spPr>
          <a:xfrm>
            <a:off x="4108613" y="4369300"/>
            <a:ext cx="18309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convert_2_mfcc()</a:t>
            </a:r>
            <a:endParaRPr sz="1500"/>
          </a:p>
        </p:txBody>
      </p:sp>
      <p:cxnSp>
        <p:nvCxnSpPr>
          <p:cNvPr id="108" name="Google Shape;108;p18"/>
          <p:cNvCxnSpPr>
            <a:stCxn id="107" idx="0"/>
            <a:endCxn id="109" idx="2"/>
          </p:cNvCxnSpPr>
          <p:nvPr/>
        </p:nvCxnSpPr>
        <p:spPr>
          <a:xfrm rot="10800000" flipH="1">
            <a:off x="5024063" y="3443500"/>
            <a:ext cx="600" cy="92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0" name="Google Shape;110;p18"/>
          <p:cNvGrpSpPr/>
          <p:nvPr/>
        </p:nvGrpSpPr>
        <p:grpSpPr>
          <a:xfrm>
            <a:off x="3983108" y="2838538"/>
            <a:ext cx="2083167" cy="605100"/>
            <a:chOff x="4199276" y="2771863"/>
            <a:chExt cx="1883515" cy="605100"/>
          </a:xfrm>
        </p:grpSpPr>
        <p:grpSp>
          <p:nvGrpSpPr>
            <p:cNvPr id="111" name="Google Shape;111;p18"/>
            <p:cNvGrpSpPr/>
            <p:nvPr/>
          </p:nvGrpSpPr>
          <p:grpSpPr>
            <a:xfrm>
              <a:off x="4199276" y="2771863"/>
              <a:ext cx="1883515" cy="605100"/>
              <a:chOff x="-66070" y="3167150"/>
              <a:chExt cx="2442000" cy="605100"/>
            </a:xfrm>
          </p:grpSpPr>
          <p:sp>
            <p:nvSpPr>
              <p:cNvPr id="109" name="Google Shape;109;p18"/>
              <p:cNvSpPr/>
              <p:nvPr/>
            </p:nvSpPr>
            <p:spPr>
              <a:xfrm>
                <a:off x="-66070" y="3167150"/>
                <a:ext cx="2442000" cy="6051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3030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8"/>
              <p:cNvSpPr txBox="1"/>
              <p:nvPr/>
            </p:nvSpPr>
            <p:spPr>
              <a:xfrm>
                <a:off x="395189" y="3284288"/>
                <a:ext cx="1755900" cy="3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18"/>
            <p:cNvSpPr txBox="1"/>
            <p:nvPr/>
          </p:nvSpPr>
          <p:spPr>
            <a:xfrm>
              <a:off x="4411500" y="2889000"/>
              <a:ext cx="16299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         train()</a:t>
              </a:r>
              <a:endParaRPr sz="1500"/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6997905" y="2830400"/>
            <a:ext cx="1702073" cy="605100"/>
            <a:chOff x="7483977" y="2658000"/>
            <a:chExt cx="1580970" cy="605100"/>
          </a:xfrm>
        </p:grpSpPr>
        <p:grpSp>
          <p:nvGrpSpPr>
            <p:cNvPr id="115" name="Google Shape;115;p18"/>
            <p:cNvGrpSpPr/>
            <p:nvPr/>
          </p:nvGrpSpPr>
          <p:grpSpPr>
            <a:xfrm>
              <a:off x="7483977" y="2658000"/>
              <a:ext cx="1580970" cy="605100"/>
              <a:chOff x="209095" y="3167138"/>
              <a:chExt cx="2166900" cy="605100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209095" y="3167138"/>
                <a:ext cx="2166900" cy="6051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3030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 txBox="1"/>
              <p:nvPr/>
            </p:nvSpPr>
            <p:spPr>
              <a:xfrm>
                <a:off x="395189" y="3284288"/>
                <a:ext cx="1755900" cy="3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" name="Google Shape;118;p18"/>
            <p:cNvSpPr txBox="1"/>
            <p:nvPr/>
          </p:nvSpPr>
          <p:spPr>
            <a:xfrm>
              <a:off x="7520150" y="2775150"/>
              <a:ext cx="14820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</a:t>
              </a:r>
              <a:r>
                <a:rPr lang="en" sz="1500"/>
                <a:t>  evaluate()</a:t>
              </a:r>
              <a:endParaRPr sz="1500"/>
            </a:p>
          </p:txBody>
        </p:sp>
      </p:grpSp>
      <p:cxnSp>
        <p:nvCxnSpPr>
          <p:cNvPr id="119" name="Google Shape;119;p18"/>
          <p:cNvCxnSpPr/>
          <p:nvPr/>
        </p:nvCxnSpPr>
        <p:spPr>
          <a:xfrm rot="10800000" flipH="1">
            <a:off x="6079620" y="3220813"/>
            <a:ext cx="926700" cy="3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8"/>
          <p:cNvCxnSpPr/>
          <p:nvPr/>
        </p:nvCxnSpPr>
        <p:spPr>
          <a:xfrm rot="10800000">
            <a:off x="6087582" y="3014413"/>
            <a:ext cx="910800" cy="9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8"/>
          <p:cNvCxnSpPr>
            <a:stCxn id="109" idx="0"/>
            <a:endCxn id="122" idx="2"/>
          </p:cNvCxnSpPr>
          <p:nvPr/>
        </p:nvCxnSpPr>
        <p:spPr>
          <a:xfrm rot="10800000" flipH="1">
            <a:off x="5024692" y="1913038"/>
            <a:ext cx="900" cy="925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3" name="Google Shape;123;p18"/>
          <p:cNvGrpSpPr/>
          <p:nvPr/>
        </p:nvGrpSpPr>
        <p:grpSpPr>
          <a:xfrm>
            <a:off x="3977663" y="1307788"/>
            <a:ext cx="2095800" cy="605100"/>
            <a:chOff x="1535050" y="1572650"/>
            <a:chExt cx="2095800" cy="605100"/>
          </a:xfrm>
        </p:grpSpPr>
        <p:sp>
          <p:nvSpPr>
            <p:cNvPr id="122" name="Google Shape;122;p18"/>
            <p:cNvSpPr/>
            <p:nvPr/>
          </p:nvSpPr>
          <p:spPr>
            <a:xfrm>
              <a:off x="1535050" y="1572650"/>
              <a:ext cx="2095800" cy="605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1682750" y="1689813"/>
              <a:ext cx="18219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save_best_model()</a:t>
              </a:r>
              <a:endParaRPr sz="15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Software Structure Pt.2 - Testing</a:t>
            </a:r>
            <a:endParaRPr b="1"/>
          </a:p>
        </p:txBody>
      </p:sp>
      <p:cxnSp>
        <p:nvCxnSpPr>
          <p:cNvPr id="130" name="Google Shape;130;p19"/>
          <p:cNvCxnSpPr>
            <a:stCxn id="131" idx="2"/>
            <a:endCxn id="132" idx="0"/>
          </p:cNvCxnSpPr>
          <p:nvPr/>
        </p:nvCxnSpPr>
        <p:spPr>
          <a:xfrm>
            <a:off x="1548483" y="1784913"/>
            <a:ext cx="18300" cy="1034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3" name="Google Shape;133;p19"/>
          <p:cNvGrpSpPr/>
          <p:nvPr/>
        </p:nvGrpSpPr>
        <p:grpSpPr>
          <a:xfrm>
            <a:off x="523894" y="1296963"/>
            <a:ext cx="2042357" cy="605100"/>
            <a:chOff x="1535050" y="1572650"/>
            <a:chExt cx="2095800" cy="605100"/>
          </a:xfrm>
        </p:grpSpPr>
        <p:sp>
          <p:nvSpPr>
            <p:cNvPr id="134" name="Google Shape;134;p19"/>
            <p:cNvSpPr/>
            <p:nvPr/>
          </p:nvSpPr>
          <p:spPr>
            <a:xfrm>
              <a:off x="1535050" y="1572650"/>
              <a:ext cx="2095800" cy="605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 txBox="1"/>
            <p:nvPr/>
          </p:nvSpPr>
          <p:spPr>
            <a:xfrm>
              <a:off x="1737300" y="1689800"/>
              <a:ext cx="16983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input_mp3()</a:t>
              </a:r>
              <a:endParaRPr sz="1500"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523906" y="2819588"/>
            <a:ext cx="2085641" cy="605100"/>
            <a:chOff x="209095" y="3167138"/>
            <a:chExt cx="2166900" cy="605100"/>
          </a:xfrm>
        </p:grpSpPr>
        <p:sp>
          <p:nvSpPr>
            <p:cNvPr id="132" name="Google Shape;132;p19"/>
            <p:cNvSpPr/>
            <p:nvPr/>
          </p:nvSpPr>
          <p:spPr>
            <a:xfrm>
              <a:off x="209095" y="3167138"/>
              <a:ext cx="2166900" cy="605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621062" y="3284300"/>
              <a:ext cx="16863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cut_sample()</a:t>
              </a:r>
              <a:endParaRPr sz="1500"/>
            </a:p>
          </p:txBody>
        </p:sp>
      </p:grpSp>
      <p:cxnSp>
        <p:nvCxnSpPr>
          <p:cNvPr id="137" name="Google Shape;137;p19"/>
          <p:cNvCxnSpPr>
            <a:stCxn id="132" idx="2"/>
          </p:cNvCxnSpPr>
          <p:nvPr/>
        </p:nvCxnSpPr>
        <p:spPr>
          <a:xfrm>
            <a:off x="1566726" y="3424688"/>
            <a:ext cx="9000" cy="809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9"/>
          <p:cNvCxnSpPr>
            <a:endCxn id="139" idx="1"/>
          </p:cNvCxnSpPr>
          <p:nvPr/>
        </p:nvCxnSpPr>
        <p:spPr>
          <a:xfrm rot="10800000" flipH="1">
            <a:off x="1938176" y="4527325"/>
            <a:ext cx="2940600" cy="8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9"/>
          <p:cNvGrpSpPr/>
          <p:nvPr/>
        </p:nvGrpSpPr>
        <p:grpSpPr>
          <a:xfrm>
            <a:off x="4878776" y="4224775"/>
            <a:ext cx="1889103" cy="605100"/>
            <a:chOff x="4016695" y="4252063"/>
            <a:chExt cx="2166900" cy="605100"/>
          </a:xfrm>
        </p:grpSpPr>
        <p:grpSp>
          <p:nvGrpSpPr>
            <p:cNvPr id="141" name="Google Shape;141;p19"/>
            <p:cNvGrpSpPr/>
            <p:nvPr/>
          </p:nvGrpSpPr>
          <p:grpSpPr>
            <a:xfrm>
              <a:off x="4016695" y="4252063"/>
              <a:ext cx="2166900" cy="605100"/>
              <a:chOff x="209095" y="3167138"/>
              <a:chExt cx="2166900" cy="605100"/>
            </a:xfrm>
          </p:grpSpPr>
          <p:sp>
            <p:nvSpPr>
              <p:cNvPr id="139" name="Google Shape;139;p19"/>
              <p:cNvSpPr/>
              <p:nvPr/>
            </p:nvSpPr>
            <p:spPr>
              <a:xfrm>
                <a:off x="209095" y="3167138"/>
                <a:ext cx="2166900" cy="6051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3030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9"/>
              <p:cNvSpPr txBox="1"/>
              <p:nvPr/>
            </p:nvSpPr>
            <p:spPr>
              <a:xfrm>
                <a:off x="395189" y="3284288"/>
                <a:ext cx="1755900" cy="3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9"/>
            <p:cNvSpPr txBox="1"/>
            <p:nvPr/>
          </p:nvSpPr>
          <p:spPr>
            <a:xfrm>
              <a:off x="4121190" y="4369238"/>
              <a:ext cx="19380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convert_2_mfcc()</a:t>
              </a:r>
              <a:endParaRPr sz="1500"/>
            </a:p>
          </p:txBody>
        </p:sp>
      </p:grpSp>
      <p:grpSp>
        <p:nvGrpSpPr>
          <p:cNvPr id="144" name="Google Shape;144;p19"/>
          <p:cNvGrpSpPr/>
          <p:nvPr/>
        </p:nvGrpSpPr>
        <p:grpSpPr>
          <a:xfrm>
            <a:off x="5316918" y="1296975"/>
            <a:ext cx="2306161" cy="605100"/>
            <a:chOff x="7483977" y="2658000"/>
            <a:chExt cx="1580970" cy="605100"/>
          </a:xfrm>
        </p:grpSpPr>
        <p:grpSp>
          <p:nvGrpSpPr>
            <p:cNvPr id="145" name="Google Shape;145;p19"/>
            <p:cNvGrpSpPr/>
            <p:nvPr/>
          </p:nvGrpSpPr>
          <p:grpSpPr>
            <a:xfrm>
              <a:off x="7483977" y="2658000"/>
              <a:ext cx="1580970" cy="605100"/>
              <a:chOff x="209095" y="3167138"/>
              <a:chExt cx="2166900" cy="605100"/>
            </a:xfrm>
          </p:grpSpPr>
          <p:sp>
            <p:nvSpPr>
              <p:cNvPr id="146" name="Google Shape;146;p19"/>
              <p:cNvSpPr/>
              <p:nvPr/>
            </p:nvSpPr>
            <p:spPr>
              <a:xfrm>
                <a:off x="209095" y="3167138"/>
                <a:ext cx="2166900" cy="6051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3030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9"/>
              <p:cNvSpPr txBox="1"/>
              <p:nvPr/>
            </p:nvSpPr>
            <p:spPr>
              <a:xfrm>
                <a:off x="395189" y="3284288"/>
                <a:ext cx="1755900" cy="3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19"/>
            <p:cNvSpPr txBox="1"/>
            <p:nvPr/>
          </p:nvSpPr>
          <p:spPr>
            <a:xfrm>
              <a:off x="7721042" y="2775150"/>
              <a:ext cx="12810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 evaluate_test()</a:t>
              </a:r>
              <a:endParaRPr sz="1500"/>
            </a:p>
          </p:txBody>
        </p:sp>
      </p:grp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967" y="2082475"/>
            <a:ext cx="956900" cy="95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>
            <a:stCxn id="139" idx="0"/>
          </p:cNvCxnSpPr>
          <p:nvPr/>
        </p:nvCxnSpPr>
        <p:spPr>
          <a:xfrm rot="10800000" flipH="1">
            <a:off x="5823328" y="1905775"/>
            <a:ext cx="2400" cy="2319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1" name="Google Shape;151;p19"/>
          <p:cNvGrpSpPr/>
          <p:nvPr/>
        </p:nvGrpSpPr>
        <p:grpSpPr>
          <a:xfrm>
            <a:off x="502256" y="4224763"/>
            <a:ext cx="2085641" cy="605100"/>
            <a:chOff x="209095" y="3167138"/>
            <a:chExt cx="2166900" cy="605100"/>
          </a:xfrm>
        </p:grpSpPr>
        <p:sp>
          <p:nvSpPr>
            <p:cNvPr id="152" name="Google Shape;152;p19"/>
            <p:cNvSpPr/>
            <p:nvPr/>
          </p:nvSpPr>
          <p:spPr>
            <a:xfrm>
              <a:off x="209095" y="3167138"/>
              <a:ext cx="2166900" cy="605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3030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350362" y="3284300"/>
              <a:ext cx="19569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convert_2_numpy()</a:t>
              </a:r>
              <a:endParaRPr sz="1500"/>
            </a:p>
          </p:txBody>
        </p:sp>
      </p:grpSp>
      <p:cxnSp>
        <p:nvCxnSpPr>
          <p:cNvPr id="154" name="Google Shape;154;p19"/>
          <p:cNvCxnSpPr/>
          <p:nvPr/>
        </p:nvCxnSpPr>
        <p:spPr>
          <a:xfrm rot="10800000">
            <a:off x="7157650" y="1916675"/>
            <a:ext cx="21600" cy="931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5" name="Google Shape;155;p19"/>
          <p:cNvGrpSpPr/>
          <p:nvPr/>
        </p:nvGrpSpPr>
        <p:grpSpPr>
          <a:xfrm>
            <a:off x="6606272" y="2819125"/>
            <a:ext cx="1699069" cy="605100"/>
            <a:chOff x="7483977" y="2658000"/>
            <a:chExt cx="1580970" cy="605100"/>
          </a:xfrm>
        </p:grpSpPr>
        <p:grpSp>
          <p:nvGrpSpPr>
            <p:cNvPr id="156" name="Google Shape;156;p19"/>
            <p:cNvGrpSpPr/>
            <p:nvPr/>
          </p:nvGrpSpPr>
          <p:grpSpPr>
            <a:xfrm>
              <a:off x="7483977" y="2658000"/>
              <a:ext cx="1580970" cy="605100"/>
              <a:chOff x="209095" y="3167138"/>
              <a:chExt cx="2166900" cy="605100"/>
            </a:xfrm>
          </p:grpSpPr>
          <p:sp>
            <p:nvSpPr>
              <p:cNvPr id="157" name="Google Shape;157;p19"/>
              <p:cNvSpPr/>
              <p:nvPr/>
            </p:nvSpPr>
            <p:spPr>
              <a:xfrm>
                <a:off x="209095" y="3167138"/>
                <a:ext cx="2166900" cy="6051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3030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9"/>
              <p:cNvSpPr txBox="1"/>
              <p:nvPr/>
            </p:nvSpPr>
            <p:spPr>
              <a:xfrm>
                <a:off x="395189" y="3284288"/>
                <a:ext cx="1755900" cy="3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" name="Google Shape;159;p19"/>
            <p:cNvSpPr txBox="1"/>
            <p:nvPr/>
          </p:nvSpPr>
          <p:spPr>
            <a:xfrm>
              <a:off x="7721047" y="2775150"/>
              <a:ext cx="11121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best model</a:t>
              </a:r>
              <a:endParaRPr sz="15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374200" y="416775"/>
            <a:ext cx="306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Structure</a:t>
            </a:r>
            <a:endParaRPr b="1"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374200" y="1146450"/>
            <a:ext cx="40482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 multi-layer gated recurrent unit (GRU) RNN followed by fully-connected linear layers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6" name="Google Shape;166;p20"/>
          <p:cNvGrpSpPr/>
          <p:nvPr/>
        </p:nvGrpSpPr>
        <p:grpSpPr>
          <a:xfrm>
            <a:off x="374200" y="416775"/>
            <a:ext cx="5019425" cy="4408425"/>
            <a:chOff x="268975" y="445025"/>
            <a:chExt cx="5019425" cy="4408425"/>
          </a:xfrm>
        </p:grpSpPr>
        <p:cxnSp>
          <p:nvCxnSpPr>
            <p:cNvPr id="167" name="Google Shape;167;p20"/>
            <p:cNvCxnSpPr/>
            <p:nvPr/>
          </p:nvCxnSpPr>
          <p:spPr>
            <a:xfrm rot="10800000" flipH="1">
              <a:off x="459650" y="3318775"/>
              <a:ext cx="10800" cy="6282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68" name="Google Shape;168;p20"/>
            <p:cNvGrpSpPr/>
            <p:nvPr/>
          </p:nvGrpSpPr>
          <p:grpSpPr>
            <a:xfrm>
              <a:off x="268975" y="445025"/>
              <a:ext cx="5019425" cy="4408425"/>
              <a:chOff x="920425" y="287875"/>
              <a:chExt cx="5019425" cy="4408425"/>
            </a:xfrm>
          </p:grpSpPr>
          <p:sp>
            <p:nvSpPr>
              <p:cNvPr id="169" name="Google Shape;169;p20"/>
              <p:cNvSpPr/>
              <p:nvPr/>
            </p:nvSpPr>
            <p:spPr>
              <a:xfrm>
                <a:off x="920425" y="2644075"/>
                <a:ext cx="411600" cy="433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>
                <a:off x="1841625" y="2644075"/>
                <a:ext cx="411600" cy="433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>
                <a:off x="2762825" y="2644075"/>
                <a:ext cx="411600" cy="433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2" name="Google Shape;172;p20"/>
              <p:cNvCxnSpPr/>
              <p:nvPr/>
            </p:nvCxnSpPr>
            <p:spPr>
              <a:xfrm rot="10800000" flipH="1">
                <a:off x="2042025" y="3153475"/>
                <a:ext cx="10800" cy="628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3" name="Google Shape;173;p20"/>
              <p:cNvCxnSpPr/>
              <p:nvPr/>
            </p:nvCxnSpPr>
            <p:spPr>
              <a:xfrm rot="10800000" flipH="1">
                <a:off x="2963225" y="3153475"/>
                <a:ext cx="10800" cy="628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74" name="Google Shape;174;p20"/>
              <p:cNvSpPr/>
              <p:nvPr/>
            </p:nvSpPr>
            <p:spPr>
              <a:xfrm>
                <a:off x="5528250" y="2644075"/>
                <a:ext cx="411600" cy="433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5" name="Google Shape;175;p20"/>
              <p:cNvCxnSpPr/>
              <p:nvPr/>
            </p:nvCxnSpPr>
            <p:spPr>
              <a:xfrm rot="10800000" flipH="1">
                <a:off x="1382375" y="2856925"/>
                <a:ext cx="408900" cy="7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6" name="Google Shape;176;p20"/>
              <p:cNvCxnSpPr/>
              <p:nvPr/>
            </p:nvCxnSpPr>
            <p:spPr>
              <a:xfrm rot="10800000" flipH="1">
                <a:off x="2303575" y="2856925"/>
                <a:ext cx="408900" cy="7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7" name="Google Shape;177;p20"/>
              <p:cNvCxnSpPr/>
              <p:nvPr/>
            </p:nvCxnSpPr>
            <p:spPr>
              <a:xfrm rot="10800000" flipH="1">
                <a:off x="3285775" y="2856925"/>
                <a:ext cx="408900" cy="7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78" name="Google Shape;178;p20"/>
              <p:cNvSpPr/>
              <p:nvPr/>
            </p:nvSpPr>
            <p:spPr>
              <a:xfrm>
                <a:off x="3994500" y="2800250"/>
                <a:ext cx="139200" cy="146700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4267975" y="2800250"/>
                <a:ext cx="139200" cy="146700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4541450" y="2800250"/>
                <a:ext cx="139200" cy="146700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941575" y="3967000"/>
                <a:ext cx="369300" cy="729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1862775" y="3967000"/>
                <a:ext cx="369300" cy="729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2783975" y="3967000"/>
                <a:ext cx="369300" cy="729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4" name="Google Shape;184;p20"/>
              <p:cNvCxnSpPr/>
              <p:nvPr/>
            </p:nvCxnSpPr>
            <p:spPr>
              <a:xfrm rot="10800000" flipH="1">
                <a:off x="5728650" y="3153475"/>
                <a:ext cx="10800" cy="628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5" name="Google Shape;185;p20"/>
              <p:cNvSpPr/>
              <p:nvPr/>
            </p:nvSpPr>
            <p:spPr>
              <a:xfrm>
                <a:off x="5549400" y="3967000"/>
                <a:ext cx="369300" cy="729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6" name="Google Shape;186;p20"/>
              <p:cNvCxnSpPr/>
              <p:nvPr/>
            </p:nvCxnSpPr>
            <p:spPr>
              <a:xfrm rot="10800000" flipH="1">
                <a:off x="4900000" y="2856925"/>
                <a:ext cx="408900" cy="7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7" name="Google Shape;187;p20"/>
              <p:cNvCxnSpPr/>
              <p:nvPr/>
            </p:nvCxnSpPr>
            <p:spPr>
              <a:xfrm rot="10800000" flipH="1">
                <a:off x="5728650" y="1830925"/>
                <a:ext cx="10800" cy="628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8" name="Google Shape;188;p20"/>
              <p:cNvSpPr/>
              <p:nvPr/>
            </p:nvSpPr>
            <p:spPr>
              <a:xfrm>
                <a:off x="5549400" y="287875"/>
                <a:ext cx="369300" cy="1358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6021375" y="2064250"/>
            <a:ext cx="30621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Architecture and Hyper-parameters:</a:t>
            </a:r>
            <a:endParaRPr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Batch size = 10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Learning rate = 0.001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Num epochs = 10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Hidden dim = 100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Embedding dim = 52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1 FC layer: size = 100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Output genres = 4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7258963" y="698750"/>
            <a:ext cx="320868" cy="721872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 rot="5400000">
            <a:off x="6007075" y="681688"/>
            <a:ext cx="1040400" cy="7560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20"/>
          <p:cNvCxnSpPr/>
          <p:nvPr/>
        </p:nvCxnSpPr>
        <p:spPr>
          <a:xfrm>
            <a:off x="5462600" y="545400"/>
            <a:ext cx="622200" cy="126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0"/>
          <p:cNvCxnSpPr/>
          <p:nvPr/>
        </p:nvCxnSpPr>
        <p:spPr>
          <a:xfrm rot="10800000" flipH="1">
            <a:off x="5449725" y="1527538"/>
            <a:ext cx="606000" cy="105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5460350" y="802613"/>
            <a:ext cx="622200" cy="126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0"/>
          <p:cNvCxnSpPr/>
          <p:nvPr/>
        </p:nvCxnSpPr>
        <p:spPr>
          <a:xfrm rot="10800000" flipH="1">
            <a:off x="5468450" y="1259175"/>
            <a:ext cx="606000" cy="105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0"/>
          <p:cNvCxnSpPr/>
          <p:nvPr/>
        </p:nvCxnSpPr>
        <p:spPr>
          <a:xfrm>
            <a:off x="5463500" y="1092250"/>
            <a:ext cx="615900" cy="3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20"/>
          <p:cNvCxnSpPr/>
          <p:nvPr/>
        </p:nvCxnSpPr>
        <p:spPr>
          <a:xfrm rot="10800000" flipH="1">
            <a:off x="6960475" y="861875"/>
            <a:ext cx="243300" cy="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0"/>
          <p:cNvCxnSpPr/>
          <p:nvPr/>
        </p:nvCxnSpPr>
        <p:spPr>
          <a:xfrm rot="10800000" flipH="1">
            <a:off x="6960475" y="1000263"/>
            <a:ext cx="243300" cy="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0"/>
          <p:cNvCxnSpPr/>
          <p:nvPr/>
        </p:nvCxnSpPr>
        <p:spPr>
          <a:xfrm rot="10800000" flipH="1">
            <a:off x="6960475" y="1138650"/>
            <a:ext cx="243300" cy="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0"/>
          <p:cNvCxnSpPr/>
          <p:nvPr/>
        </p:nvCxnSpPr>
        <p:spPr>
          <a:xfrm rot="10800000" flipH="1">
            <a:off x="6960475" y="1277025"/>
            <a:ext cx="243300" cy="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0"/>
          <p:cNvSpPr txBox="1"/>
          <p:nvPr/>
        </p:nvSpPr>
        <p:spPr>
          <a:xfrm>
            <a:off x="7660925" y="675900"/>
            <a:ext cx="11031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Jazz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Rap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Rock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Classical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2988625" y="4252450"/>
            <a:ext cx="160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Time series of MFCC coefficients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6102688" y="856200"/>
            <a:ext cx="153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FC layers</a:t>
            </a:r>
            <a:endParaRPr sz="1200"/>
          </a:p>
        </p:txBody>
      </p:sp>
      <p:sp>
        <p:nvSpPr>
          <p:cNvPr id="204" name="Google Shape;204;p20"/>
          <p:cNvSpPr txBox="1"/>
          <p:nvPr/>
        </p:nvSpPr>
        <p:spPr>
          <a:xfrm>
            <a:off x="6801125" y="377875"/>
            <a:ext cx="11499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Softmax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Training Results</a:t>
            </a:r>
            <a:endParaRPr b="1"/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l="2177" t="5713" r="8601"/>
          <a:stretch/>
        </p:blipFill>
        <p:spPr>
          <a:xfrm>
            <a:off x="184075" y="1180050"/>
            <a:ext cx="4235101" cy="335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4">
            <a:alphaModFix/>
          </a:blip>
          <a:srcRect t="6085" r="7227"/>
          <a:stretch/>
        </p:blipFill>
        <p:spPr>
          <a:xfrm>
            <a:off x="4517450" y="1191125"/>
            <a:ext cx="4392350" cy="33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On-screen Show (16:9)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Dark</vt:lpstr>
      <vt:lpstr>PowerPoint Presentation</vt:lpstr>
      <vt:lpstr>PowerPoint Presentation</vt:lpstr>
      <vt:lpstr>PowerPoint Presentation</vt:lpstr>
      <vt:lpstr>Initial Experiments</vt:lpstr>
      <vt:lpstr>Further Pre-processing</vt:lpstr>
      <vt:lpstr>Software Structure Pt.1 - Preprocess &amp; Train</vt:lpstr>
      <vt:lpstr>Software Structure Pt.2 - Testing</vt:lpstr>
      <vt:lpstr>Model Structure</vt:lpstr>
      <vt:lpstr>Training Results</vt:lpstr>
      <vt:lpstr>Test Results and Comparisons</vt:lpstr>
      <vt:lpstr>Reflections and Takeaways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Bill Sun</cp:lastModifiedBy>
  <cp:revision>1</cp:revision>
  <dcterms:modified xsi:type="dcterms:W3CDTF">2018-11-27T19:17:48Z</dcterms:modified>
</cp:coreProperties>
</file>