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6" d="100"/>
          <a:sy n="56" d="100"/>
        </p:scale>
        <p:origin x="1068" y="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12/14/2020</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377692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12/14/2020</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253448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12/14/2020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113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12/14/2020</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26208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12/14/2020</a:t>
            </a:fld>
            <a:endParaRPr lang="en-US" dirty="0"/>
          </a:p>
        </p:txBody>
      </p:sp>
    </p:spTree>
    <p:extLst>
      <p:ext uri="{BB962C8B-B14F-4D97-AF65-F5344CB8AC3E}">
        <p14:creationId xmlns:p14="http://schemas.microsoft.com/office/powerpoint/2010/main" val="3472177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12/14/2020</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72249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12/14/2020</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67034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12/14/2020</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18265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12/14/2020</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418043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12/14/2020</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9214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12/14/2020</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17230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12/14/2020</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41647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7" name="Freeform: Shape 66">
            <a:extLst>
              <a:ext uri="{FF2B5EF4-FFF2-40B4-BE49-F238E27FC236}">
                <a16:creationId xmlns:a16="http://schemas.microsoft.com/office/drawing/2014/main" id="{F624CBFB-D803-467F-960F-B6A30F821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Τίτλος 1">
            <a:extLst>
              <a:ext uri="{FF2B5EF4-FFF2-40B4-BE49-F238E27FC236}">
                <a16:creationId xmlns:a16="http://schemas.microsoft.com/office/drawing/2014/main" id="{E679DE49-ED05-47E9-968C-E706ACDA42A7}"/>
              </a:ext>
            </a:extLst>
          </p:cNvPr>
          <p:cNvSpPr>
            <a:spLocks noGrp="1"/>
          </p:cNvSpPr>
          <p:nvPr>
            <p:ph type="ctrTitle"/>
          </p:nvPr>
        </p:nvSpPr>
        <p:spPr>
          <a:xfrm>
            <a:off x="1661823" y="1346268"/>
            <a:ext cx="8868354" cy="2463667"/>
          </a:xfrm>
        </p:spPr>
        <p:txBody>
          <a:bodyPr anchor="b">
            <a:normAutofit/>
          </a:bodyPr>
          <a:lstStyle/>
          <a:p>
            <a:pPr algn="ctr">
              <a:lnSpc>
                <a:spcPct val="110000"/>
              </a:lnSpc>
              <a:spcAft>
                <a:spcPts val="800"/>
              </a:spcAft>
            </a:pPr>
            <a:r>
              <a:rPr lang="en-US" sz="4100"/>
              <a:t>The Battle of Neighborhoods</a:t>
            </a:r>
            <a:br>
              <a:rPr lang="el-GR" sz="4100"/>
            </a:br>
            <a:r>
              <a:rPr lang="en-US" sz="4100"/>
              <a:t>Analysis and Clustering of Athens Regions</a:t>
            </a:r>
            <a:endParaRPr lang="el-GR" sz="4100"/>
          </a:p>
        </p:txBody>
      </p:sp>
      <p:sp>
        <p:nvSpPr>
          <p:cNvPr id="69" name="Freeform: Shape 68">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1" name="Freeform: Shape 70">
            <a:extLst>
              <a:ext uri="{FF2B5EF4-FFF2-40B4-BE49-F238E27FC236}">
                <a16:creationId xmlns:a16="http://schemas.microsoft.com/office/drawing/2014/main" id="{03C85561-90D2-4AFA-B2C5-F2D61D86C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3" name="Freeform: Shape 72">
            <a:extLst>
              <a:ext uri="{FF2B5EF4-FFF2-40B4-BE49-F238E27FC236}">
                <a16:creationId xmlns:a16="http://schemas.microsoft.com/office/drawing/2014/main" id="{9026B71D-5A6F-48FE-AC6A-D7AAA018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 name="Υπότιτλος 2">
            <a:extLst>
              <a:ext uri="{FF2B5EF4-FFF2-40B4-BE49-F238E27FC236}">
                <a16:creationId xmlns:a16="http://schemas.microsoft.com/office/drawing/2014/main" id="{7E447CDC-5C51-4320-B32F-FA84FB0C7EE3}"/>
              </a:ext>
            </a:extLst>
          </p:cNvPr>
          <p:cNvSpPr>
            <a:spLocks noGrp="1"/>
          </p:cNvSpPr>
          <p:nvPr>
            <p:ph type="subTitle" idx="1"/>
          </p:nvPr>
        </p:nvSpPr>
        <p:spPr>
          <a:xfrm>
            <a:off x="2619376" y="3809935"/>
            <a:ext cx="6953250" cy="1524066"/>
          </a:xfrm>
        </p:spPr>
        <p:txBody>
          <a:bodyPr anchor="t">
            <a:normAutofit/>
          </a:bodyPr>
          <a:lstStyle/>
          <a:p>
            <a:pPr algn="ctr">
              <a:spcAft>
                <a:spcPts val="800"/>
              </a:spcAft>
            </a:pPr>
            <a:r>
              <a:rPr lang="en-US" b="0">
                <a:effectLst/>
                <a:latin typeface="Calibri" panose="020F0502020204030204" pitchFamily="34" charset="0"/>
                <a:ea typeface="Calibri" panose="020F0502020204030204" pitchFamily="34" charset="0"/>
                <a:cs typeface="Times New Roman" panose="02020603050405020304" pitchFamily="18" charset="0"/>
              </a:rPr>
              <a:t>Coursera Capstone Project</a:t>
            </a:r>
            <a:endParaRPr lang="el-GR">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800"/>
              </a:spcAft>
            </a:pPr>
            <a:r>
              <a:rPr lang="en-US" b="0">
                <a:effectLst/>
                <a:latin typeface="Calibri" panose="020F0502020204030204" pitchFamily="34" charset="0"/>
                <a:ea typeface="Calibri" panose="020F0502020204030204" pitchFamily="34" charset="0"/>
                <a:cs typeface="Times New Roman" panose="02020603050405020304" pitchFamily="18" charset="0"/>
              </a:rPr>
              <a:t>Vasileios Kalyvas</a:t>
            </a:r>
            <a:endParaRPr lang="el-GR">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3836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09BD07C7-7FCB-4ADF-A28F-608176A28D09}"/>
              </a:ext>
            </a:extLst>
          </p:cNvPr>
          <p:cNvSpPr>
            <a:spLocks noGrp="1"/>
          </p:cNvSpPr>
          <p:nvPr>
            <p:ph idx="1"/>
          </p:nvPr>
        </p:nvSpPr>
        <p:spPr/>
        <p:txBody>
          <a:bodyPr/>
          <a:lstStyle/>
          <a:p>
            <a:r>
              <a:rPr lang="en-US" b="1" dirty="0"/>
              <a:t>Principal Component Analysis (PCA):</a:t>
            </a:r>
          </a:p>
          <a:p>
            <a:r>
              <a:rPr lang="en-US" sz="1800" b="0" dirty="0">
                <a:solidFill>
                  <a:srgbClr val="1F1F1F"/>
                </a:solidFill>
                <a:effectLst/>
                <a:latin typeface="Calibri" panose="020F0502020204030204" pitchFamily="34" charset="0"/>
                <a:ea typeface="Calibri" panose="020F0502020204030204" pitchFamily="34" charset="0"/>
              </a:rPr>
              <a:t>Unsupervised Leaning Algorithm, which decreases the number of features in such a way that new features are constructed in order to keep as much </a:t>
            </a:r>
            <a:r>
              <a:rPr lang="en-US" sz="1800" b="0" dirty="0" err="1">
                <a:solidFill>
                  <a:srgbClr val="1F1F1F"/>
                </a:solidFill>
                <a:effectLst/>
                <a:latin typeface="Calibri" panose="020F0502020204030204" pitchFamily="34" charset="0"/>
                <a:ea typeface="Calibri" panose="020F0502020204030204" pitchFamily="34" charset="0"/>
              </a:rPr>
              <a:t>explainability</a:t>
            </a:r>
            <a:r>
              <a:rPr lang="en-US" sz="1800" b="0" dirty="0">
                <a:solidFill>
                  <a:srgbClr val="1F1F1F"/>
                </a:solidFill>
                <a:effectLst/>
                <a:latin typeface="Calibri" panose="020F0502020204030204" pitchFamily="34" charset="0"/>
                <a:ea typeface="Calibri" panose="020F0502020204030204" pitchFamily="34" charset="0"/>
              </a:rPr>
              <a:t> as possible.</a:t>
            </a:r>
            <a:endParaRPr lang="en-US" b="1" dirty="0"/>
          </a:p>
        </p:txBody>
      </p:sp>
      <p:sp>
        <p:nvSpPr>
          <p:cNvPr id="4" name="Τίτλος 1">
            <a:extLst>
              <a:ext uri="{FF2B5EF4-FFF2-40B4-BE49-F238E27FC236}">
                <a16:creationId xmlns:a16="http://schemas.microsoft.com/office/drawing/2014/main" id="{763AD9E5-29C1-4D15-A7D8-2997DBCA2405}"/>
              </a:ext>
            </a:extLst>
          </p:cNvPr>
          <p:cNvSpPr>
            <a:spLocks noGrp="1"/>
          </p:cNvSpPr>
          <p:nvPr>
            <p:ph type="title"/>
          </p:nvPr>
        </p:nvSpPr>
        <p:spPr>
          <a:xfrm>
            <a:off x="1920240" y="442220"/>
            <a:ext cx="8770571" cy="1345269"/>
          </a:xfrm>
        </p:spPr>
        <p:txBody>
          <a:bodyPr>
            <a:normAutofit/>
          </a:bodyPr>
          <a:lstStyle/>
          <a:p>
            <a:r>
              <a:rPr lang="en-US" sz="2800" dirty="0"/>
              <a:t>3. Methodology</a:t>
            </a:r>
            <a:r>
              <a:rPr lang="el-GR" sz="2800" dirty="0"/>
              <a:t> (</a:t>
            </a:r>
            <a:r>
              <a:rPr lang="en-US" sz="2800" dirty="0"/>
              <a:t>5</a:t>
            </a:r>
            <a:r>
              <a:rPr lang="el-GR" sz="2800" dirty="0"/>
              <a:t>/</a:t>
            </a:r>
            <a:r>
              <a:rPr lang="en-US" sz="2800" dirty="0"/>
              <a:t>5</a:t>
            </a:r>
            <a:r>
              <a:rPr lang="el-GR" sz="2800" dirty="0"/>
              <a:t>)</a:t>
            </a:r>
          </a:p>
        </p:txBody>
      </p:sp>
      <p:sp>
        <p:nvSpPr>
          <p:cNvPr id="2" name="TextBox 1">
            <a:extLst>
              <a:ext uri="{FF2B5EF4-FFF2-40B4-BE49-F238E27FC236}">
                <a16:creationId xmlns:a16="http://schemas.microsoft.com/office/drawing/2014/main" id="{CCFE1A5C-ECD1-4505-9C6D-0EA361998B34}"/>
              </a:ext>
            </a:extLst>
          </p:cNvPr>
          <p:cNvSpPr txBox="1"/>
          <p:nvPr/>
        </p:nvSpPr>
        <p:spPr>
          <a:xfrm>
            <a:off x="850901" y="4232443"/>
            <a:ext cx="4686299" cy="2308324"/>
          </a:xfrm>
          <a:prstGeom prst="rect">
            <a:avLst/>
          </a:prstGeom>
          <a:noFill/>
          <a:ln>
            <a:solidFill>
              <a:schemeClr val="tx1"/>
            </a:solidFill>
          </a:ln>
        </p:spPr>
        <p:txBody>
          <a:bodyPr wrap="square" rtlCol="0">
            <a:spAutoFit/>
          </a:bodyPr>
          <a:lstStyle/>
          <a:p>
            <a:r>
              <a:rPr lang="en-US" sz="1800" b="0" dirty="0">
                <a:solidFill>
                  <a:srgbClr val="1F1F1F"/>
                </a:solidFill>
                <a:effectLst/>
                <a:latin typeface="Calibri" panose="020F0502020204030204" pitchFamily="34" charset="0"/>
                <a:ea typeface="Calibri" panose="020F0502020204030204" pitchFamily="34" charset="0"/>
              </a:rPr>
              <a:t>The dataset has many features (i.e. every region has multiple venues) and it is not easy to plot the data.  So, PCA with 2 components.</a:t>
            </a:r>
          </a:p>
          <a:p>
            <a:r>
              <a:rPr lang="en-US" sz="1800" b="0" dirty="0">
                <a:solidFill>
                  <a:srgbClr val="1F1F1F"/>
                </a:solidFill>
                <a:effectLst/>
                <a:latin typeface="Calibri" panose="020F0502020204030204" pitchFamily="34" charset="0"/>
                <a:ea typeface="Times New Roman" panose="02020603050405020304" pitchFamily="18" charset="0"/>
              </a:rPr>
              <a:t> </a:t>
            </a:r>
            <a:endParaRPr lang="el-GR" sz="1800" dirty="0">
              <a:effectLst/>
              <a:latin typeface="Times New Roman" panose="02020603050405020304" pitchFamily="18" charset="0"/>
              <a:ea typeface="Times New Roman" panose="02020603050405020304" pitchFamily="18" charset="0"/>
            </a:endParaRPr>
          </a:p>
          <a:p>
            <a:pPr algn="just"/>
            <a:r>
              <a:rPr lang="en-US" sz="1800" b="0" dirty="0">
                <a:solidFill>
                  <a:srgbClr val="1F1F1F"/>
                </a:solidFill>
                <a:effectLst/>
                <a:latin typeface="Calibri" panose="020F0502020204030204" pitchFamily="34" charset="0"/>
                <a:ea typeface="Times New Roman" panose="02020603050405020304" pitchFamily="18" charset="0"/>
              </a:rPr>
              <a:t>In total, the two new features explain about 61% of the initial variance in the data. It is fair enough, taking into consideration that we have 17 venues for every region.</a:t>
            </a:r>
            <a:endParaRPr lang="el-GR" sz="1800" dirty="0">
              <a:effectLst/>
              <a:latin typeface="Times New Roman" panose="02020603050405020304" pitchFamily="18" charset="0"/>
              <a:ea typeface="Times New Roman" panose="02020603050405020304" pitchFamily="18" charset="0"/>
            </a:endParaRPr>
          </a:p>
        </p:txBody>
      </p:sp>
      <p:pic>
        <p:nvPicPr>
          <p:cNvPr id="8" name="Εικόνα 7">
            <a:extLst>
              <a:ext uri="{FF2B5EF4-FFF2-40B4-BE49-F238E27FC236}">
                <a16:creationId xmlns:a16="http://schemas.microsoft.com/office/drawing/2014/main" id="{627B67A9-E410-4388-B655-AF5F3CAA6D5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03035" y="3720875"/>
            <a:ext cx="5054600" cy="2699273"/>
          </a:xfrm>
          <a:prstGeom prst="rect">
            <a:avLst/>
          </a:prstGeom>
          <a:noFill/>
          <a:ln>
            <a:noFill/>
          </a:ln>
        </p:spPr>
      </p:pic>
      <p:sp>
        <p:nvSpPr>
          <p:cNvPr id="9" name="TextBox 8">
            <a:extLst>
              <a:ext uri="{FF2B5EF4-FFF2-40B4-BE49-F238E27FC236}">
                <a16:creationId xmlns:a16="http://schemas.microsoft.com/office/drawing/2014/main" id="{7FD29969-CF19-4145-8372-F19A8E7AFA66}"/>
              </a:ext>
            </a:extLst>
          </p:cNvPr>
          <p:cNvSpPr txBox="1"/>
          <p:nvPr/>
        </p:nvSpPr>
        <p:spPr>
          <a:xfrm>
            <a:off x="8216265" y="6432522"/>
            <a:ext cx="2474546" cy="369332"/>
          </a:xfrm>
          <a:prstGeom prst="rect">
            <a:avLst/>
          </a:prstGeom>
          <a:noFill/>
        </p:spPr>
        <p:txBody>
          <a:bodyPr wrap="square" rtlCol="0">
            <a:spAutoFit/>
          </a:bodyPr>
          <a:lstStyle/>
          <a:p>
            <a:r>
              <a:rPr lang="en-US" sz="1800" b="0" dirty="0">
                <a:solidFill>
                  <a:srgbClr val="1F1F1F"/>
                </a:solidFill>
                <a:effectLst/>
                <a:latin typeface="Calibri" panose="020F0502020204030204" pitchFamily="34" charset="0"/>
                <a:ea typeface="Calibri" panose="020F0502020204030204" pitchFamily="34" charset="0"/>
              </a:rPr>
              <a:t>Silhouette Score = 27%</a:t>
            </a:r>
            <a:endParaRPr lang="el-GR"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69655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1">
            <a:extLst>
              <a:ext uri="{FF2B5EF4-FFF2-40B4-BE49-F238E27FC236}">
                <a16:creationId xmlns:a16="http://schemas.microsoft.com/office/drawing/2014/main" id="{763AD9E5-29C1-4D15-A7D8-2997DBCA2405}"/>
              </a:ext>
            </a:extLst>
          </p:cNvPr>
          <p:cNvSpPr>
            <a:spLocks noGrp="1"/>
          </p:cNvSpPr>
          <p:nvPr>
            <p:ph type="title"/>
          </p:nvPr>
        </p:nvSpPr>
        <p:spPr>
          <a:xfrm>
            <a:off x="1920240" y="442220"/>
            <a:ext cx="8770571" cy="1345269"/>
          </a:xfrm>
        </p:spPr>
        <p:txBody>
          <a:bodyPr>
            <a:normAutofit/>
          </a:bodyPr>
          <a:lstStyle/>
          <a:p>
            <a:r>
              <a:rPr lang="en-US" sz="2800" dirty="0"/>
              <a:t>4. Results </a:t>
            </a:r>
            <a:r>
              <a:rPr lang="en-US" sz="2000" dirty="0"/>
              <a:t>(Parallel Plots)</a:t>
            </a:r>
            <a:endParaRPr lang="el-GR" sz="2800" dirty="0"/>
          </a:p>
        </p:txBody>
      </p:sp>
      <p:pic>
        <p:nvPicPr>
          <p:cNvPr id="7" name="Εικόνα 6">
            <a:extLst>
              <a:ext uri="{FF2B5EF4-FFF2-40B4-BE49-F238E27FC236}">
                <a16:creationId xmlns:a16="http://schemas.microsoft.com/office/drawing/2014/main" id="{2D3919A1-8693-42C2-B295-818484E176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71376" y="2265832"/>
            <a:ext cx="8979825" cy="1001158"/>
          </a:xfrm>
          <a:prstGeom prst="rect">
            <a:avLst/>
          </a:prstGeom>
          <a:noFill/>
          <a:ln>
            <a:noFill/>
          </a:ln>
        </p:spPr>
      </p:pic>
      <p:pic>
        <p:nvPicPr>
          <p:cNvPr id="10" name="Εικόνα 9">
            <a:extLst>
              <a:ext uri="{FF2B5EF4-FFF2-40B4-BE49-F238E27FC236}">
                <a16:creationId xmlns:a16="http://schemas.microsoft.com/office/drawing/2014/main" id="{1FC9C8AB-B838-4584-9FAB-7A9B383D0D9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56714" y="3409966"/>
            <a:ext cx="8979825" cy="1001158"/>
          </a:xfrm>
          <a:prstGeom prst="rect">
            <a:avLst/>
          </a:prstGeom>
          <a:noFill/>
          <a:ln>
            <a:noFill/>
          </a:ln>
        </p:spPr>
      </p:pic>
      <p:pic>
        <p:nvPicPr>
          <p:cNvPr id="11" name="Εικόνα 10">
            <a:extLst>
              <a:ext uri="{FF2B5EF4-FFF2-40B4-BE49-F238E27FC236}">
                <a16:creationId xmlns:a16="http://schemas.microsoft.com/office/drawing/2014/main" id="{02FDAC51-F778-4087-A550-414C2BE5C3A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756713" y="4554100"/>
            <a:ext cx="8994487" cy="1001158"/>
          </a:xfrm>
          <a:prstGeom prst="rect">
            <a:avLst/>
          </a:prstGeom>
          <a:noFill/>
          <a:ln>
            <a:noFill/>
          </a:ln>
        </p:spPr>
      </p:pic>
      <p:pic>
        <p:nvPicPr>
          <p:cNvPr id="12" name="Εικόνα 11">
            <a:extLst>
              <a:ext uri="{FF2B5EF4-FFF2-40B4-BE49-F238E27FC236}">
                <a16:creationId xmlns:a16="http://schemas.microsoft.com/office/drawing/2014/main" id="{2E054764-9E5E-44EB-954C-1804B90CF48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756713" y="5618892"/>
            <a:ext cx="8994487" cy="1001158"/>
          </a:xfrm>
          <a:prstGeom prst="rect">
            <a:avLst/>
          </a:prstGeom>
          <a:noFill/>
          <a:ln>
            <a:noFill/>
          </a:ln>
        </p:spPr>
      </p:pic>
    </p:spTree>
    <p:extLst>
      <p:ext uri="{BB962C8B-B14F-4D97-AF65-F5344CB8AC3E}">
        <p14:creationId xmlns:p14="http://schemas.microsoft.com/office/powerpoint/2010/main" val="1436109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09BD07C7-7FCB-4ADF-A28F-608176A28D09}"/>
              </a:ext>
            </a:extLst>
          </p:cNvPr>
          <p:cNvSpPr>
            <a:spLocks noGrp="1"/>
          </p:cNvSpPr>
          <p:nvPr>
            <p:ph idx="1"/>
          </p:nvPr>
        </p:nvSpPr>
        <p:spPr>
          <a:xfrm>
            <a:off x="1414720" y="2275206"/>
            <a:ext cx="9781609" cy="4706362"/>
          </a:xfrm>
        </p:spPr>
        <p:txBody>
          <a:bodyPr>
            <a:no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US"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Cluster 0 (blue)</a:t>
            </a: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consists mainly of Bars, Falafel Restaurants, Kafenios (traditional Greek cafeterias), Historic places and some Theaters. This seems like regions in the center of Athens, with their historic places and monuments.</a:t>
            </a:r>
            <a:endParaRPr lang="el-GR"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Cluster 1 (orange)</a:t>
            </a: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seems balanced overall, having a bit of everything but no Historic sites or Hotels. It seems to refer to more suburban areas rather than the city center.</a:t>
            </a:r>
            <a:endParaRPr lang="el-GR"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Cluster 2 (green)</a:t>
            </a: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seems similar to cluster 0 (blue) but with more Historic sites, Ice Cream shops, Plazas, Pizza and Souvlaki shops but, on the contrary, fewer Kafenios, Theaters and Movie Theaters. This also seems like being at the center of Athens.</a:t>
            </a:r>
            <a:endParaRPr lang="el-GR"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Cluster 3 (red)</a:t>
            </a: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mainly consists of Restaurants, Food places and Theaters, probably outside the center. It seems like cluster 1 (orange) but with less options.</a:t>
            </a:r>
            <a:endParaRPr lang="el-GR"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Τίτλος 1">
            <a:extLst>
              <a:ext uri="{FF2B5EF4-FFF2-40B4-BE49-F238E27FC236}">
                <a16:creationId xmlns:a16="http://schemas.microsoft.com/office/drawing/2014/main" id="{763AD9E5-29C1-4D15-A7D8-2997DBCA2405}"/>
              </a:ext>
            </a:extLst>
          </p:cNvPr>
          <p:cNvSpPr>
            <a:spLocks noGrp="1"/>
          </p:cNvSpPr>
          <p:nvPr>
            <p:ph type="title"/>
          </p:nvPr>
        </p:nvSpPr>
        <p:spPr>
          <a:xfrm>
            <a:off x="1920240" y="429863"/>
            <a:ext cx="8770571" cy="1345269"/>
          </a:xfrm>
        </p:spPr>
        <p:txBody>
          <a:bodyPr>
            <a:normAutofit/>
          </a:bodyPr>
          <a:lstStyle/>
          <a:p>
            <a:r>
              <a:rPr lang="en-US" sz="2800" dirty="0"/>
              <a:t>5. Discussion (1/2) </a:t>
            </a:r>
            <a:r>
              <a:rPr lang="en-US" sz="2000" dirty="0"/>
              <a:t>(Parallel Plots)</a:t>
            </a:r>
            <a:endParaRPr lang="el-GR" sz="2800" dirty="0"/>
          </a:p>
        </p:txBody>
      </p:sp>
    </p:spTree>
    <p:extLst>
      <p:ext uri="{BB962C8B-B14F-4D97-AF65-F5344CB8AC3E}">
        <p14:creationId xmlns:p14="http://schemas.microsoft.com/office/powerpoint/2010/main" val="1335184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09BD07C7-7FCB-4ADF-A28F-608176A28D09}"/>
              </a:ext>
            </a:extLst>
          </p:cNvPr>
          <p:cNvSpPr>
            <a:spLocks noGrp="1"/>
          </p:cNvSpPr>
          <p:nvPr>
            <p:ph idx="1"/>
          </p:nvPr>
        </p:nvSpPr>
        <p:spPr>
          <a:xfrm>
            <a:off x="1920240" y="2312276"/>
            <a:ext cx="8770571" cy="875767"/>
          </a:xfrm>
        </p:spPr>
        <p:txBody>
          <a:bodyPr>
            <a:noAutofit/>
          </a:bodyPr>
          <a:lstStyle/>
          <a:p>
            <a:pPr algn="just">
              <a:lnSpc>
                <a:spcPct val="107000"/>
              </a:lnSpc>
              <a:spcAft>
                <a:spcPts val="80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we can also see in the following map, Clusters 0 (blue) and 2 (green) are indeed located in the center of Athens, as indicated by their Parallel Plots:</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Τίτλος 1">
            <a:extLst>
              <a:ext uri="{FF2B5EF4-FFF2-40B4-BE49-F238E27FC236}">
                <a16:creationId xmlns:a16="http://schemas.microsoft.com/office/drawing/2014/main" id="{763AD9E5-29C1-4D15-A7D8-2997DBCA2405}"/>
              </a:ext>
            </a:extLst>
          </p:cNvPr>
          <p:cNvSpPr>
            <a:spLocks noGrp="1"/>
          </p:cNvSpPr>
          <p:nvPr>
            <p:ph type="title"/>
          </p:nvPr>
        </p:nvSpPr>
        <p:spPr>
          <a:xfrm>
            <a:off x="1920240" y="429863"/>
            <a:ext cx="8770571" cy="1345269"/>
          </a:xfrm>
        </p:spPr>
        <p:txBody>
          <a:bodyPr>
            <a:normAutofit/>
          </a:bodyPr>
          <a:lstStyle/>
          <a:p>
            <a:r>
              <a:rPr lang="en-US" sz="2800" dirty="0"/>
              <a:t>5. Discussion (2/2) </a:t>
            </a:r>
            <a:r>
              <a:rPr lang="en-US" sz="2000" dirty="0"/>
              <a:t>(</a:t>
            </a:r>
            <a:r>
              <a:rPr lang="en-US" sz="2000" i="1" dirty="0"/>
              <a:t>“Folium”</a:t>
            </a:r>
            <a:r>
              <a:rPr lang="en-US" sz="2000" dirty="0"/>
              <a:t> Map)</a:t>
            </a:r>
            <a:endParaRPr lang="el-GR" sz="2800" dirty="0"/>
          </a:p>
        </p:txBody>
      </p:sp>
      <p:pic>
        <p:nvPicPr>
          <p:cNvPr id="5" name="Εικόνα 4">
            <a:extLst>
              <a:ext uri="{FF2B5EF4-FFF2-40B4-BE49-F238E27FC236}">
                <a16:creationId xmlns:a16="http://schemas.microsoft.com/office/drawing/2014/main" id="{537CF6B0-6A9E-48DD-A859-68CC74A2220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9276" y="3076833"/>
            <a:ext cx="8232483" cy="3657599"/>
          </a:xfrm>
          <a:prstGeom prst="rect">
            <a:avLst/>
          </a:prstGeom>
          <a:noFill/>
          <a:ln>
            <a:noFill/>
          </a:ln>
        </p:spPr>
      </p:pic>
    </p:spTree>
    <p:extLst>
      <p:ext uri="{BB962C8B-B14F-4D97-AF65-F5344CB8AC3E}">
        <p14:creationId xmlns:p14="http://schemas.microsoft.com/office/powerpoint/2010/main" val="3071628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09BD07C7-7FCB-4ADF-A28F-608176A28D09}"/>
              </a:ext>
            </a:extLst>
          </p:cNvPr>
          <p:cNvSpPr>
            <a:spLocks noGrp="1"/>
          </p:cNvSpPr>
          <p:nvPr>
            <p:ph idx="1"/>
          </p:nvPr>
        </p:nvSpPr>
        <p:spPr>
          <a:xfrm>
            <a:off x="1920240" y="2312276"/>
            <a:ext cx="8770571" cy="4706362"/>
          </a:xfrm>
        </p:spPr>
        <p:txBody>
          <a:bodyPr>
            <a:noAutofit/>
          </a:bodyPr>
          <a:lstStyle/>
          <a:p>
            <a:pPr algn="just">
              <a:lnSpc>
                <a:spcPct val="107000"/>
              </a:lnSpc>
              <a:spcAft>
                <a:spcPts val="800"/>
              </a:spcAft>
            </a:pPr>
            <a:r>
              <a:rPr lang="en-US" sz="1800" b="1"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In this report:</a:t>
            </a:r>
            <a:endParaRPr lang="en-US" dirty="0">
              <a:solidFill>
                <a:srgbClr val="1F1F1F"/>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en-US" sz="1800" b="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We analyzed the regions of Athens and their similarities in terms of their most popular venues, according to Foursquare. </a:t>
            </a:r>
          </a:p>
          <a:p>
            <a:pPr marL="285750" indent="-285750" algn="just">
              <a:lnSpc>
                <a:spcPct val="107000"/>
              </a:lnSpc>
              <a:spcAft>
                <a:spcPts val="800"/>
              </a:spcAft>
              <a:buFont typeface="Wingdings" panose="05000000000000000000" pitchFamily="2" charset="2"/>
              <a:buChar char="ü"/>
            </a:pPr>
            <a:r>
              <a:rPr lang="en-US" sz="1800" b="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We grouped them into clusters, viewed them on a map and gained meaningful insights. </a:t>
            </a:r>
          </a:p>
          <a:p>
            <a:pPr algn="just">
              <a:lnSpc>
                <a:spcPct val="107000"/>
              </a:lnSpc>
              <a:spcAft>
                <a:spcPts val="800"/>
              </a:spcAft>
            </a:pPr>
            <a:r>
              <a:rPr lang="en-US" sz="1800" b="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These insights could be helpful in </a:t>
            </a:r>
            <a:r>
              <a:rPr lang="en-US" sz="1800" b="1"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personalizing tourist offers </a:t>
            </a:r>
            <a:r>
              <a:rPr lang="en-US" sz="1800" b="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or </a:t>
            </a:r>
            <a:r>
              <a:rPr lang="en-US" sz="1800" b="1"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deciding on the correct business</a:t>
            </a:r>
            <a:r>
              <a:rPr lang="en-US" sz="1800" b="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 at the most appropriate place. </a:t>
            </a:r>
          </a:p>
          <a:p>
            <a:pPr algn="just">
              <a:lnSpc>
                <a:spcPct val="107000"/>
              </a:lnSpc>
              <a:spcAft>
                <a:spcPts val="800"/>
              </a:spcAft>
            </a:pPr>
            <a:r>
              <a:rPr lang="en-US" sz="1800" b="1"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Next steps:</a:t>
            </a:r>
            <a:r>
              <a:rPr lang="en-US" sz="1800" b="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lgn="just">
              <a:lnSpc>
                <a:spcPct val="107000"/>
              </a:lnSpc>
              <a:spcAft>
                <a:spcPts val="800"/>
              </a:spcAft>
              <a:buFont typeface="Wingdings" panose="05000000000000000000" pitchFamily="2" charset="2"/>
              <a:buChar char="Ø"/>
            </a:pPr>
            <a:r>
              <a:rPr lang="en-US" dirty="0">
                <a:solidFill>
                  <a:srgbClr val="1F1F1F"/>
                </a:solidFill>
                <a:latin typeface="Calibri" panose="020F0502020204030204" pitchFamily="34" charset="0"/>
                <a:ea typeface="Calibri" panose="020F0502020204030204" pitchFamily="34" charset="0"/>
                <a:cs typeface="Times New Roman" panose="02020603050405020304" pitchFamily="18" charset="0"/>
              </a:rPr>
              <a:t>T</a:t>
            </a:r>
            <a:r>
              <a:rPr lang="en-US" sz="1800" b="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ry different clustering algorithms, with various number of clusters. </a:t>
            </a:r>
          </a:p>
          <a:p>
            <a:pPr marL="285750" indent="-285750" algn="just">
              <a:lnSpc>
                <a:spcPct val="107000"/>
              </a:lnSpc>
              <a:spcAft>
                <a:spcPts val="800"/>
              </a:spcAft>
              <a:buFont typeface="Wingdings" panose="05000000000000000000" pitchFamily="2" charset="2"/>
              <a:buChar char="Ø"/>
            </a:pPr>
            <a:r>
              <a:rPr lang="en-US" sz="1800" b="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Predict the ratings for a new venue based on similar places.</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Τίτλος 1">
            <a:extLst>
              <a:ext uri="{FF2B5EF4-FFF2-40B4-BE49-F238E27FC236}">
                <a16:creationId xmlns:a16="http://schemas.microsoft.com/office/drawing/2014/main" id="{763AD9E5-29C1-4D15-A7D8-2997DBCA2405}"/>
              </a:ext>
            </a:extLst>
          </p:cNvPr>
          <p:cNvSpPr>
            <a:spLocks noGrp="1"/>
          </p:cNvSpPr>
          <p:nvPr>
            <p:ph type="title"/>
          </p:nvPr>
        </p:nvSpPr>
        <p:spPr>
          <a:xfrm>
            <a:off x="1920240" y="429863"/>
            <a:ext cx="8770571" cy="1345269"/>
          </a:xfrm>
        </p:spPr>
        <p:txBody>
          <a:bodyPr>
            <a:normAutofit/>
          </a:bodyPr>
          <a:lstStyle/>
          <a:p>
            <a:r>
              <a:rPr lang="en-US" sz="2800" dirty="0"/>
              <a:t>6. Conclusion</a:t>
            </a:r>
            <a:endParaRPr lang="el-GR" sz="2800" dirty="0"/>
          </a:p>
        </p:txBody>
      </p:sp>
    </p:spTree>
    <p:extLst>
      <p:ext uri="{BB962C8B-B14F-4D97-AF65-F5344CB8AC3E}">
        <p14:creationId xmlns:p14="http://schemas.microsoft.com/office/powerpoint/2010/main" val="2870572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0" name="Freeform: Shape 72">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31" name="Freeform: Shape 74">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2" name="Freeform: Shape 76">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3" name="Freeform: Shape 78">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034" name="Freeform: Shape 80">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35" name="Freeform: Shape 82">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6" name="Freeform: Shape 84">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7" name="Freeform: Shape 86">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1038" name="Rectangle 8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9" name="Freeform: Shape 90">
            <a:extLst>
              <a:ext uri="{FF2B5EF4-FFF2-40B4-BE49-F238E27FC236}">
                <a16:creationId xmlns:a16="http://schemas.microsoft.com/office/drawing/2014/main" id="{0E73E149-B6EC-43FF-8939-B7B143948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327" y="632627"/>
            <a:ext cx="3387345" cy="297649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0" name="Freeform: Shape 92">
            <a:extLst>
              <a:ext uri="{FF2B5EF4-FFF2-40B4-BE49-F238E27FC236}">
                <a16:creationId xmlns:a16="http://schemas.microsoft.com/office/drawing/2014/main" id="{5BEB0D00-4F7A-41D8-B15E-B42145EA9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1784" y="397566"/>
            <a:ext cx="3848432" cy="344661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1" name="Freeform: Shape 94">
            <a:extLst>
              <a:ext uri="{FF2B5EF4-FFF2-40B4-BE49-F238E27FC236}">
                <a16:creationId xmlns:a16="http://schemas.microsoft.com/office/drawing/2014/main" id="{F2F014E7-B612-4079-894D-4697468C5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6335" y="508883"/>
            <a:ext cx="3619330" cy="324143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Τίτλος 1">
            <a:extLst>
              <a:ext uri="{FF2B5EF4-FFF2-40B4-BE49-F238E27FC236}">
                <a16:creationId xmlns:a16="http://schemas.microsoft.com/office/drawing/2014/main" id="{7BB56744-B5EC-497D-8584-EACB9C5530FC}"/>
              </a:ext>
            </a:extLst>
          </p:cNvPr>
          <p:cNvSpPr>
            <a:spLocks noGrp="1"/>
          </p:cNvSpPr>
          <p:nvPr>
            <p:ph type="title" idx="4294967295"/>
          </p:nvPr>
        </p:nvSpPr>
        <p:spPr>
          <a:xfrm>
            <a:off x="1513398" y="3617843"/>
            <a:ext cx="9165204" cy="1690473"/>
          </a:xfrm>
        </p:spPr>
        <p:txBody>
          <a:bodyPr vert="horz" lIns="109728" tIns="109728" rIns="109728" bIns="91440" rtlCol="0" anchor="b">
            <a:normAutofit/>
          </a:bodyPr>
          <a:lstStyle/>
          <a:p>
            <a:pPr algn="ctr">
              <a:lnSpc>
                <a:spcPct val="120000"/>
              </a:lnSpc>
            </a:pPr>
            <a:r>
              <a:rPr lang="en-US" sz="5400" i="1">
                <a:solidFill>
                  <a:schemeClr val="tx1">
                    <a:lumMod val="85000"/>
                    <a:lumOff val="15000"/>
                  </a:schemeClr>
                </a:solidFill>
              </a:rPr>
              <a:t>Thank you!</a:t>
            </a:r>
          </a:p>
        </p:txBody>
      </p:sp>
      <p:pic>
        <p:nvPicPr>
          <p:cNvPr id="1028" name="Picture 4" descr="Εικόνα που περιέχει ουρανός, υπαίθριος, κτίριο, κάστρο&#10;&#10;Περιγραφή που δημιουργήθηκε αυτόματα">
            <a:extLst>
              <a:ext uri="{FF2B5EF4-FFF2-40B4-BE49-F238E27FC236}">
                <a16:creationId xmlns:a16="http://schemas.microsoft.com/office/drawing/2014/main" id="{4992966F-0992-456F-B8FF-D524555368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290" r="9786" b="1"/>
          <a:stretch/>
        </p:blipFill>
        <p:spPr bwMode="auto">
          <a:xfrm>
            <a:off x="4614315" y="770966"/>
            <a:ext cx="2963370" cy="2651876"/>
          </a:xfrm>
          <a:custGeom>
            <a:avLst/>
            <a:gdLst/>
            <a:ahLst/>
            <a:cxnLst/>
            <a:rect l="l" t="t" r="r" b="b"/>
            <a:pathLst>
              <a:path w="4292584" h="4094066">
                <a:moveTo>
                  <a:pt x="2456537" y="0"/>
                </a:moveTo>
                <a:cubicBezTo>
                  <a:pt x="2738780" y="0"/>
                  <a:pt x="2998545" y="55066"/>
                  <a:pt x="3228742" y="163517"/>
                </a:cubicBezTo>
                <a:cubicBezTo>
                  <a:pt x="3444477" y="265234"/>
                  <a:pt x="3633959" y="413698"/>
                  <a:pt x="3791935" y="604700"/>
                </a:cubicBezTo>
                <a:cubicBezTo>
                  <a:pt x="4114802" y="995211"/>
                  <a:pt x="4292584" y="1550174"/>
                  <a:pt x="4292584" y="2167403"/>
                </a:cubicBezTo>
                <a:cubicBezTo>
                  <a:pt x="4292584" y="2413659"/>
                  <a:pt x="4223774" y="2611299"/>
                  <a:pt x="4069573" y="2808283"/>
                </a:cubicBezTo>
                <a:cubicBezTo>
                  <a:pt x="3908278" y="3014339"/>
                  <a:pt x="3665922" y="3204126"/>
                  <a:pt x="3409289" y="3405037"/>
                </a:cubicBezTo>
                <a:cubicBezTo>
                  <a:pt x="3361941" y="3442060"/>
                  <a:pt x="3313027" y="3480392"/>
                  <a:pt x="3264115" y="3519190"/>
                </a:cubicBezTo>
                <a:cubicBezTo>
                  <a:pt x="2826289" y="3866416"/>
                  <a:pt x="2506740" y="4094066"/>
                  <a:pt x="2071218" y="4094066"/>
                </a:cubicBezTo>
                <a:cubicBezTo>
                  <a:pt x="1407617" y="4094066"/>
                  <a:pt x="937645" y="3814621"/>
                  <a:pt x="499819" y="3159623"/>
                </a:cubicBezTo>
                <a:cubicBezTo>
                  <a:pt x="442524" y="3073891"/>
                  <a:pt x="386517" y="2995921"/>
                  <a:pt x="332353" y="2920566"/>
                </a:cubicBezTo>
                <a:cubicBezTo>
                  <a:pt x="107867" y="2608119"/>
                  <a:pt x="0" y="2445632"/>
                  <a:pt x="0" y="2167403"/>
                </a:cubicBezTo>
                <a:cubicBezTo>
                  <a:pt x="0" y="1891138"/>
                  <a:pt x="67612" y="1618236"/>
                  <a:pt x="200812" y="1356275"/>
                </a:cubicBezTo>
                <a:cubicBezTo>
                  <a:pt x="331156" y="1100015"/>
                  <a:pt x="517505" y="865448"/>
                  <a:pt x="754611" y="659299"/>
                </a:cubicBezTo>
                <a:cubicBezTo>
                  <a:pt x="987664" y="456610"/>
                  <a:pt x="1264470" y="289449"/>
                  <a:pt x="1555279" y="175950"/>
                </a:cubicBezTo>
                <a:cubicBezTo>
                  <a:pt x="1853918" y="59181"/>
                  <a:pt x="2157254" y="0"/>
                  <a:pt x="2456537"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293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606B52D-D7DB-47E4-9FD0-2DE2965F17AC}"/>
              </a:ext>
            </a:extLst>
          </p:cNvPr>
          <p:cNvSpPr>
            <a:spLocks noGrp="1"/>
          </p:cNvSpPr>
          <p:nvPr>
            <p:ph type="title"/>
          </p:nvPr>
        </p:nvSpPr>
        <p:spPr/>
        <p:txBody>
          <a:bodyPr>
            <a:normAutofit/>
          </a:bodyPr>
          <a:lstStyle/>
          <a:p>
            <a:r>
              <a:rPr lang="en-US" sz="2800" dirty="0"/>
              <a:t>Contents</a:t>
            </a:r>
            <a:endParaRPr lang="el-GR" sz="2800" dirty="0"/>
          </a:p>
        </p:txBody>
      </p:sp>
      <p:sp>
        <p:nvSpPr>
          <p:cNvPr id="3" name="Θέση περιεχομένου 2">
            <a:extLst>
              <a:ext uri="{FF2B5EF4-FFF2-40B4-BE49-F238E27FC236}">
                <a16:creationId xmlns:a16="http://schemas.microsoft.com/office/drawing/2014/main" id="{D4192551-3BCC-4761-9CC9-87B866129F58}"/>
              </a:ext>
            </a:extLst>
          </p:cNvPr>
          <p:cNvSpPr>
            <a:spLocks noGrp="1"/>
          </p:cNvSpPr>
          <p:nvPr>
            <p:ph idx="1"/>
          </p:nvPr>
        </p:nvSpPr>
        <p:spPr/>
        <p:txBody>
          <a:bodyPr/>
          <a:lstStyle/>
          <a:p>
            <a:pPr marL="342900" indent="-342900">
              <a:buFont typeface="+mj-lt"/>
              <a:buAutoNum type="arabicPeriod"/>
            </a:pPr>
            <a:r>
              <a:rPr lang="en-US" dirty="0"/>
              <a:t>Introduction/Business Problem</a:t>
            </a:r>
          </a:p>
          <a:p>
            <a:pPr marL="342900" indent="-342900">
              <a:buFont typeface="+mj-lt"/>
              <a:buAutoNum type="arabicPeriod"/>
            </a:pPr>
            <a:r>
              <a:rPr lang="en-US" dirty="0"/>
              <a:t>Data</a:t>
            </a:r>
          </a:p>
          <a:p>
            <a:pPr marL="342900" indent="-342900">
              <a:buFont typeface="+mj-lt"/>
              <a:buAutoNum type="arabicPeriod"/>
            </a:pPr>
            <a:r>
              <a:rPr lang="en-US" dirty="0"/>
              <a:t>Methodology</a:t>
            </a:r>
          </a:p>
          <a:p>
            <a:pPr marL="342900" indent="-342900">
              <a:buFont typeface="+mj-lt"/>
              <a:buAutoNum type="arabicPeriod"/>
            </a:pPr>
            <a:r>
              <a:rPr lang="en-US" dirty="0"/>
              <a:t>Results</a:t>
            </a:r>
          </a:p>
          <a:p>
            <a:pPr marL="342900" indent="-342900">
              <a:buFont typeface="+mj-lt"/>
              <a:buAutoNum type="arabicPeriod"/>
            </a:pPr>
            <a:r>
              <a:rPr lang="en-US" dirty="0"/>
              <a:t>Discussion</a:t>
            </a:r>
          </a:p>
          <a:p>
            <a:pPr marL="342900" indent="-342900">
              <a:buFont typeface="+mj-lt"/>
              <a:buAutoNum type="arabicPeriod"/>
            </a:pPr>
            <a:r>
              <a:rPr lang="en-US" dirty="0"/>
              <a:t>Conclusion</a:t>
            </a:r>
            <a:endParaRPr lang="el-GR" dirty="0"/>
          </a:p>
        </p:txBody>
      </p:sp>
    </p:spTree>
    <p:extLst>
      <p:ext uri="{BB962C8B-B14F-4D97-AF65-F5344CB8AC3E}">
        <p14:creationId xmlns:p14="http://schemas.microsoft.com/office/powerpoint/2010/main" val="1157074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62F942A-D099-44A4-9989-DFCE6EAA8F68}"/>
              </a:ext>
            </a:extLst>
          </p:cNvPr>
          <p:cNvSpPr>
            <a:spLocks noGrp="1"/>
          </p:cNvSpPr>
          <p:nvPr>
            <p:ph type="title"/>
          </p:nvPr>
        </p:nvSpPr>
        <p:spPr>
          <a:xfrm>
            <a:off x="1920240" y="442220"/>
            <a:ext cx="8925560" cy="1345269"/>
          </a:xfrm>
        </p:spPr>
        <p:txBody>
          <a:bodyPr>
            <a:normAutofit/>
          </a:bodyPr>
          <a:lstStyle/>
          <a:p>
            <a:r>
              <a:rPr lang="en-US" sz="2800" dirty="0"/>
              <a:t>1. Introduction/Business Problem (1/2)</a:t>
            </a:r>
            <a:endParaRPr lang="el-GR" sz="2800" dirty="0"/>
          </a:p>
        </p:txBody>
      </p:sp>
      <p:sp>
        <p:nvSpPr>
          <p:cNvPr id="3" name="Θέση περιεχομένου 2">
            <a:extLst>
              <a:ext uri="{FF2B5EF4-FFF2-40B4-BE49-F238E27FC236}">
                <a16:creationId xmlns:a16="http://schemas.microsoft.com/office/drawing/2014/main" id="{FEB5AE85-5348-42E0-9D16-49F17CF9F64F}"/>
              </a:ext>
            </a:extLst>
          </p:cNvPr>
          <p:cNvSpPr>
            <a:spLocks noGrp="1"/>
          </p:cNvSpPr>
          <p:nvPr>
            <p:ph idx="1"/>
          </p:nvPr>
        </p:nvSpPr>
        <p:spPr>
          <a:xfrm>
            <a:off x="1920240" y="2312276"/>
            <a:ext cx="8770571" cy="4103504"/>
          </a:xfrm>
        </p:spPr>
        <p:txBody>
          <a:bodyPr>
            <a:normAutofit/>
          </a:bodyPr>
          <a:lstStyle/>
          <a:p>
            <a:r>
              <a:rPr lang="en-US" sz="2000" b="1" dirty="0">
                <a:solidFill>
                  <a:srgbClr val="1F1F1F"/>
                </a:solidFill>
                <a:effectLst/>
                <a:latin typeface="Calibri" panose="020F0502020204030204" pitchFamily="34" charset="0"/>
                <a:ea typeface="Calibri" panose="020F0502020204030204" pitchFamily="34" charset="0"/>
              </a:rPr>
              <a:t>Background</a:t>
            </a:r>
            <a:endParaRPr lang="en-US" sz="1800" b="1" dirty="0">
              <a:solidFill>
                <a:srgbClr val="1F1F1F"/>
              </a:solidFill>
              <a:effectLst/>
              <a:latin typeface="Calibri" panose="020F0502020204030204" pitchFamily="34" charset="0"/>
              <a:ea typeface="Calibri" panose="020F0502020204030204" pitchFamily="34" charset="0"/>
            </a:endParaRPr>
          </a:p>
          <a:p>
            <a:pPr algn="just"/>
            <a:r>
              <a:rPr lang="en-US" sz="1800" b="1" dirty="0">
                <a:solidFill>
                  <a:srgbClr val="1F1F1F"/>
                </a:solidFill>
                <a:effectLst/>
                <a:latin typeface="Calibri" panose="020F0502020204030204" pitchFamily="34" charset="0"/>
                <a:ea typeface="Calibri" panose="020F0502020204030204" pitchFamily="34" charset="0"/>
              </a:rPr>
              <a:t>Athens</a:t>
            </a:r>
            <a:r>
              <a:rPr lang="en-US" sz="1800" b="0" dirty="0">
                <a:solidFill>
                  <a:srgbClr val="1F1F1F"/>
                </a:solidFill>
                <a:effectLst/>
                <a:latin typeface="Calibri" panose="020F0502020204030204" pitchFamily="34" charset="0"/>
                <a:ea typeface="Calibri" panose="020F0502020204030204" pitchFamily="34" charset="0"/>
              </a:rPr>
              <a:t>: the capital and largest city of Greece, is one of the world’s oldest cities. </a:t>
            </a:r>
            <a:r>
              <a:rPr lang="en-US" sz="1800" dirty="0">
                <a:solidFill>
                  <a:srgbClr val="202122"/>
                </a:solidFill>
                <a:effectLst/>
                <a:latin typeface="Calibri" panose="020F0502020204030204" pitchFamily="34" charset="0"/>
                <a:ea typeface="Calibri" panose="020F0502020204030204" pitchFamily="34" charset="0"/>
              </a:rPr>
              <a:t>It was the center for arts, learning, philosophy and the birthplace of democracy, having a great cultural and political impact on the European continent.</a:t>
            </a:r>
          </a:p>
          <a:p>
            <a:pPr algn="just"/>
            <a:r>
              <a:rPr lang="en-US" sz="1800" dirty="0">
                <a:solidFill>
                  <a:srgbClr val="202122"/>
                </a:solidFill>
                <a:effectLst/>
                <a:latin typeface="Calibri" panose="020F0502020204030204" pitchFamily="34" charset="0"/>
                <a:ea typeface="Calibri" panose="020F0502020204030204" pitchFamily="34" charset="0"/>
              </a:rPr>
              <a:t>Athens is home to two UNESCO World Heritage Sites, the Acropolis of Athens and the Daphni Monastery. Because of its ancient monuments, works of art, landmarks and museums, Athens remains nowadays one of the most famous and attractive places for visitors from all over the world. </a:t>
            </a:r>
            <a:endParaRPr lang="en-US" dirty="0">
              <a:solidFill>
                <a:srgbClr val="202122"/>
              </a:solidFill>
              <a:latin typeface="Calibri" panose="020F0502020204030204" pitchFamily="34" charset="0"/>
            </a:endParaRPr>
          </a:p>
          <a:p>
            <a:endParaRPr lang="el-GR" dirty="0"/>
          </a:p>
        </p:txBody>
      </p:sp>
    </p:spTree>
    <p:extLst>
      <p:ext uri="{BB962C8B-B14F-4D97-AF65-F5344CB8AC3E}">
        <p14:creationId xmlns:p14="http://schemas.microsoft.com/office/powerpoint/2010/main" val="747797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0BBD7389-9A46-48B0-BD47-828253D3EB9D}"/>
              </a:ext>
            </a:extLst>
          </p:cNvPr>
          <p:cNvSpPr>
            <a:spLocks noGrp="1"/>
          </p:cNvSpPr>
          <p:nvPr>
            <p:ph idx="1"/>
          </p:nvPr>
        </p:nvSpPr>
        <p:spPr>
          <a:xfrm>
            <a:off x="1920240" y="2312276"/>
            <a:ext cx="8770571" cy="2114092"/>
          </a:xfrm>
        </p:spPr>
        <p:txBody>
          <a:bodyPr>
            <a:normAutofit/>
          </a:bodyPr>
          <a:lstStyle/>
          <a:p>
            <a:r>
              <a:rPr lang="en-US" sz="2000" b="1" dirty="0">
                <a:solidFill>
                  <a:srgbClr val="1F1F1F"/>
                </a:solidFill>
                <a:effectLst/>
                <a:latin typeface="Calibri" panose="020F0502020204030204" pitchFamily="34" charset="0"/>
                <a:ea typeface="Calibri" panose="020F0502020204030204" pitchFamily="34" charset="0"/>
              </a:rPr>
              <a:t>Background</a:t>
            </a:r>
            <a:endParaRPr lang="en-US" sz="1800" b="1" dirty="0">
              <a:solidFill>
                <a:srgbClr val="1F1F1F"/>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US" dirty="0">
                <a:solidFill>
                  <a:srgbClr val="202122"/>
                </a:solidFill>
                <a:latin typeface="Calibri" panose="020F0502020204030204" pitchFamily="34" charset="0"/>
                <a:ea typeface="Calibri" panose="020F0502020204030204" pitchFamily="34" charset="0"/>
                <a:cs typeface="Calibri" panose="020F0502020204030204" pitchFamily="34" charset="0"/>
              </a:rPr>
              <a:t>E</a:t>
            </a:r>
            <a:r>
              <a:rPr lang="en-US" sz="18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xplore the variety of venues around Athens and gain insights on the city’s most popular places. </a:t>
            </a:r>
          </a:p>
          <a:p>
            <a:pPr algn="just">
              <a:lnSpc>
                <a:spcPct val="107000"/>
              </a:lnSpc>
              <a:spcAft>
                <a:spcPts val="800"/>
              </a:spcAft>
            </a:pPr>
            <a:r>
              <a:rPr lang="en-US" dirty="0">
                <a:solidFill>
                  <a:srgbClr val="202122"/>
                </a:solidFill>
                <a:latin typeface="Calibri" panose="020F0502020204030204" pitchFamily="34" charset="0"/>
                <a:cs typeface="Calibri" panose="020F0502020204030204" pitchFamily="34" charset="0"/>
              </a:rPr>
              <a:t>Beneficial for:</a:t>
            </a:r>
            <a:endParaRPr lang="el-GR" dirty="0"/>
          </a:p>
        </p:txBody>
      </p:sp>
      <p:sp>
        <p:nvSpPr>
          <p:cNvPr id="4" name="Τίτλος 1">
            <a:extLst>
              <a:ext uri="{FF2B5EF4-FFF2-40B4-BE49-F238E27FC236}">
                <a16:creationId xmlns:a16="http://schemas.microsoft.com/office/drawing/2014/main" id="{DD9C4A23-5E66-46EA-A952-719CDAA4D98D}"/>
              </a:ext>
            </a:extLst>
          </p:cNvPr>
          <p:cNvSpPr>
            <a:spLocks noGrp="1"/>
          </p:cNvSpPr>
          <p:nvPr>
            <p:ph type="title"/>
          </p:nvPr>
        </p:nvSpPr>
        <p:spPr>
          <a:xfrm>
            <a:off x="1920874" y="442913"/>
            <a:ext cx="9140825" cy="1344612"/>
          </a:xfrm>
        </p:spPr>
        <p:txBody>
          <a:bodyPr>
            <a:normAutofit/>
          </a:bodyPr>
          <a:lstStyle/>
          <a:p>
            <a:r>
              <a:rPr lang="en-US" sz="2800" dirty="0"/>
              <a:t>1. Introduction/Business Problem (2/2)</a:t>
            </a:r>
            <a:endParaRPr lang="el-GR" sz="2800" dirty="0"/>
          </a:p>
        </p:txBody>
      </p:sp>
      <p:sp>
        <p:nvSpPr>
          <p:cNvPr id="5" name="Ορθογώνιο: Στρογγύλεμα γωνιών 4">
            <a:extLst>
              <a:ext uri="{FF2B5EF4-FFF2-40B4-BE49-F238E27FC236}">
                <a16:creationId xmlns:a16="http://schemas.microsoft.com/office/drawing/2014/main" id="{A38C08E0-A791-48E4-B437-FFBFDCD96158}"/>
              </a:ext>
            </a:extLst>
          </p:cNvPr>
          <p:cNvSpPr/>
          <p:nvPr/>
        </p:nvSpPr>
        <p:spPr>
          <a:xfrm>
            <a:off x="1591286" y="4568570"/>
            <a:ext cx="4241800" cy="14847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688F8A58-4CAC-49C6-8013-0B61D40C4647}"/>
              </a:ext>
            </a:extLst>
          </p:cNvPr>
          <p:cNvSpPr txBox="1"/>
          <p:nvPr/>
        </p:nvSpPr>
        <p:spPr>
          <a:xfrm>
            <a:off x="1946886" y="4852972"/>
            <a:ext cx="3657600" cy="1200329"/>
          </a:xfrm>
          <a:prstGeom prst="rect">
            <a:avLst/>
          </a:prstGeom>
          <a:noFill/>
        </p:spPr>
        <p:txBody>
          <a:bodyPr wrap="square" rtlCol="0">
            <a:spAutoFit/>
          </a:bodyPr>
          <a:lstStyle/>
          <a:p>
            <a:pPr algn="ctr"/>
            <a:r>
              <a:rPr lang="en-US" b="1" dirty="0"/>
              <a:t>Tourists – Travel officers:</a:t>
            </a:r>
          </a:p>
          <a:p>
            <a:r>
              <a:rPr lang="en-US" sz="18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better plan their trips and provide more personalized offers</a:t>
            </a:r>
            <a:endParaRPr lang="en-US" dirty="0"/>
          </a:p>
          <a:p>
            <a:endParaRPr lang="el-GR" dirty="0"/>
          </a:p>
        </p:txBody>
      </p:sp>
      <p:sp>
        <p:nvSpPr>
          <p:cNvPr id="7" name="Ορθογώνιο: Στρογγύλεμα γωνιών 6">
            <a:extLst>
              <a:ext uri="{FF2B5EF4-FFF2-40B4-BE49-F238E27FC236}">
                <a16:creationId xmlns:a16="http://schemas.microsoft.com/office/drawing/2014/main" id="{B4E5CD26-98E0-4CC2-BF13-6405B77A68F5}"/>
              </a:ext>
            </a:extLst>
          </p:cNvPr>
          <p:cNvSpPr/>
          <p:nvPr/>
        </p:nvSpPr>
        <p:spPr>
          <a:xfrm>
            <a:off x="6358917" y="4568570"/>
            <a:ext cx="4241798" cy="14847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TextBox 7">
            <a:extLst>
              <a:ext uri="{FF2B5EF4-FFF2-40B4-BE49-F238E27FC236}">
                <a16:creationId xmlns:a16="http://schemas.microsoft.com/office/drawing/2014/main" id="{E5E85DC6-1D96-4A83-A9A4-2B239D5770B7}"/>
              </a:ext>
            </a:extLst>
          </p:cNvPr>
          <p:cNvSpPr txBox="1"/>
          <p:nvPr/>
        </p:nvSpPr>
        <p:spPr>
          <a:xfrm>
            <a:off x="6741111" y="4710770"/>
            <a:ext cx="3657600" cy="1200329"/>
          </a:xfrm>
          <a:prstGeom prst="rect">
            <a:avLst/>
          </a:prstGeom>
          <a:noFill/>
        </p:spPr>
        <p:txBody>
          <a:bodyPr wrap="square" rtlCol="0">
            <a:spAutoFit/>
          </a:bodyPr>
          <a:lstStyle/>
          <a:p>
            <a:pPr algn="ctr"/>
            <a:r>
              <a:rPr lang="en-US" b="1" dirty="0"/>
              <a:t>Business Owners:</a:t>
            </a:r>
          </a:p>
          <a:p>
            <a:r>
              <a:rPr lang="en-US" sz="18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understand the different regions and select the appropriate place to open or relocate their business</a:t>
            </a:r>
            <a:endParaRPr lang="el-GR" dirty="0"/>
          </a:p>
        </p:txBody>
      </p:sp>
    </p:spTree>
    <p:extLst>
      <p:ext uri="{BB962C8B-B14F-4D97-AF65-F5344CB8AC3E}">
        <p14:creationId xmlns:p14="http://schemas.microsoft.com/office/powerpoint/2010/main" val="2478523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1">
            <a:extLst>
              <a:ext uri="{FF2B5EF4-FFF2-40B4-BE49-F238E27FC236}">
                <a16:creationId xmlns:a16="http://schemas.microsoft.com/office/drawing/2014/main" id="{DD9C4A23-5E66-46EA-A952-719CDAA4D98D}"/>
              </a:ext>
            </a:extLst>
          </p:cNvPr>
          <p:cNvSpPr>
            <a:spLocks noGrp="1"/>
          </p:cNvSpPr>
          <p:nvPr>
            <p:ph type="title"/>
          </p:nvPr>
        </p:nvSpPr>
        <p:spPr>
          <a:xfrm>
            <a:off x="1920874" y="442913"/>
            <a:ext cx="9140825" cy="1344612"/>
          </a:xfrm>
        </p:spPr>
        <p:txBody>
          <a:bodyPr>
            <a:normAutofit/>
          </a:bodyPr>
          <a:lstStyle/>
          <a:p>
            <a:r>
              <a:rPr lang="en-US" sz="2800" dirty="0"/>
              <a:t>2. Data</a:t>
            </a:r>
            <a:endParaRPr lang="el-GR" sz="2800" dirty="0"/>
          </a:p>
        </p:txBody>
      </p:sp>
      <p:sp>
        <p:nvSpPr>
          <p:cNvPr id="5" name="Ορθογώνιο: Στρογγύλεμα γωνιών 4">
            <a:extLst>
              <a:ext uri="{FF2B5EF4-FFF2-40B4-BE49-F238E27FC236}">
                <a16:creationId xmlns:a16="http://schemas.microsoft.com/office/drawing/2014/main" id="{A38C08E0-A791-48E4-B437-FFBFDCD96158}"/>
              </a:ext>
            </a:extLst>
          </p:cNvPr>
          <p:cNvSpPr/>
          <p:nvPr/>
        </p:nvSpPr>
        <p:spPr>
          <a:xfrm>
            <a:off x="3492500" y="2540002"/>
            <a:ext cx="1769082" cy="8889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688F8A58-4CAC-49C6-8013-0B61D40C4647}"/>
              </a:ext>
            </a:extLst>
          </p:cNvPr>
          <p:cNvSpPr txBox="1"/>
          <p:nvPr/>
        </p:nvSpPr>
        <p:spPr>
          <a:xfrm>
            <a:off x="3505368" y="2799833"/>
            <a:ext cx="1625600" cy="369332"/>
          </a:xfrm>
          <a:prstGeom prst="rect">
            <a:avLst/>
          </a:prstGeom>
          <a:noFill/>
        </p:spPr>
        <p:txBody>
          <a:bodyPr wrap="square" rtlCol="0">
            <a:spAutoFit/>
          </a:bodyPr>
          <a:lstStyle/>
          <a:p>
            <a:pPr algn="ctr"/>
            <a:r>
              <a:rPr lang="en-US" b="1" dirty="0"/>
              <a:t>Wikipedia</a:t>
            </a:r>
            <a:endParaRPr lang="en-US" dirty="0"/>
          </a:p>
        </p:txBody>
      </p:sp>
      <p:sp>
        <p:nvSpPr>
          <p:cNvPr id="7" name="Ορθογώνιο: Στρογγύλεμα γωνιών 6">
            <a:extLst>
              <a:ext uri="{FF2B5EF4-FFF2-40B4-BE49-F238E27FC236}">
                <a16:creationId xmlns:a16="http://schemas.microsoft.com/office/drawing/2014/main" id="{B4E5CD26-98E0-4CC2-BF13-6405B77A68F5}"/>
              </a:ext>
            </a:extLst>
          </p:cNvPr>
          <p:cNvSpPr/>
          <p:nvPr/>
        </p:nvSpPr>
        <p:spPr>
          <a:xfrm>
            <a:off x="6435117" y="2540000"/>
            <a:ext cx="1769083" cy="8889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TextBox 7">
            <a:extLst>
              <a:ext uri="{FF2B5EF4-FFF2-40B4-BE49-F238E27FC236}">
                <a16:creationId xmlns:a16="http://schemas.microsoft.com/office/drawing/2014/main" id="{E5E85DC6-1D96-4A83-A9A4-2B239D5770B7}"/>
              </a:ext>
            </a:extLst>
          </p:cNvPr>
          <p:cNvSpPr txBox="1"/>
          <p:nvPr/>
        </p:nvSpPr>
        <p:spPr>
          <a:xfrm>
            <a:off x="6363035" y="2824402"/>
            <a:ext cx="1913245" cy="369332"/>
          </a:xfrm>
          <a:prstGeom prst="rect">
            <a:avLst/>
          </a:prstGeom>
          <a:noFill/>
        </p:spPr>
        <p:txBody>
          <a:bodyPr wrap="square" rtlCol="0">
            <a:spAutoFit/>
          </a:bodyPr>
          <a:lstStyle/>
          <a:p>
            <a:pPr algn="ctr"/>
            <a:r>
              <a:rPr lang="en-US" b="1" dirty="0"/>
              <a:t>Foursquare</a:t>
            </a:r>
            <a:endParaRPr lang="el-GR" dirty="0"/>
          </a:p>
        </p:txBody>
      </p:sp>
      <p:cxnSp>
        <p:nvCxnSpPr>
          <p:cNvPr id="11" name="Ευθύγραμμο βέλος σύνδεσης 10">
            <a:extLst>
              <a:ext uri="{FF2B5EF4-FFF2-40B4-BE49-F238E27FC236}">
                <a16:creationId xmlns:a16="http://schemas.microsoft.com/office/drawing/2014/main" id="{A97D86FD-2333-4CEE-9E1B-63F2F87704E6}"/>
              </a:ext>
            </a:extLst>
          </p:cNvPr>
          <p:cNvCxnSpPr>
            <a:stCxn id="5" idx="2"/>
          </p:cNvCxnSpPr>
          <p:nvPr/>
        </p:nvCxnSpPr>
        <p:spPr>
          <a:xfrm>
            <a:off x="4377041" y="3429000"/>
            <a:ext cx="982359" cy="138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Ευθύγραμμο βέλος σύνδεσης 11">
            <a:extLst>
              <a:ext uri="{FF2B5EF4-FFF2-40B4-BE49-F238E27FC236}">
                <a16:creationId xmlns:a16="http://schemas.microsoft.com/office/drawing/2014/main" id="{D41E063D-A4AE-473E-8CC4-F0B8F4C92B78}"/>
              </a:ext>
            </a:extLst>
          </p:cNvPr>
          <p:cNvCxnSpPr>
            <a:cxnSpLocks/>
            <a:stCxn id="7" idx="2"/>
          </p:cNvCxnSpPr>
          <p:nvPr/>
        </p:nvCxnSpPr>
        <p:spPr>
          <a:xfrm flipH="1">
            <a:off x="6337299" y="3428999"/>
            <a:ext cx="982360" cy="1384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Οβάλ 15">
            <a:extLst>
              <a:ext uri="{FF2B5EF4-FFF2-40B4-BE49-F238E27FC236}">
                <a16:creationId xmlns:a16="http://schemas.microsoft.com/office/drawing/2014/main" id="{098C0C14-B325-4A01-A5EF-E84BCD33482E}"/>
              </a:ext>
            </a:extLst>
          </p:cNvPr>
          <p:cNvSpPr/>
          <p:nvPr/>
        </p:nvSpPr>
        <p:spPr>
          <a:xfrm>
            <a:off x="4758041" y="4962838"/>
            <a:ext cx="2201559" cy="8768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TextBox 16">
            <a:extLst>
              <a:ext uri="{FF2B5EF4-FFF2-40B4-BE49-F238E27FC236}">
                <a16:creationId xmlns:a16="http://schemas.microsoft.com/office/drawing/2014/main" id="{F5308CF6-0595-47B4-8089-4AC4E1E80D06}"/>
              </a:ext>
            </a:extLst>
          </p:cNvPr>
          <p:cNvSpPr txBox="1"/>
          <p:nvPr/>
        </p:nvSpPr>
        <p:spPr>
          <a:xfrm>
            <a:off x="5046020" y="5241719"/>
            <a:ext cx="1625600" cy="369332"/>
          </a:xfrm>
          <a:prstGeom prst="rect">
            <a:avLst/>
          </a:prstGeom>
          <a:noFill/>
        </p:spPr>
        <p:txBody>
          <a:bodyPr wrap="square" rtlCol="0">
            <a:spAutoFit/>
          </a:bodyPr>
          <a:lstStyle/>
          <a:p>
            <a:pPr algn="ctr"/>
            <a:r>
              <a:rPr lang="en-US" b="1" dirty="0"/>
              <a:t>Python</a:t>
            </a:r>
            <a:endParaRPr lang="en-US" dirty="0"/>
          </a:p>
        </p:txBody>
      </p:sp>
      <p:sp>
        <p:nvSpPr>
          <p:cNvPr id="18" name="TextBox 17">
            <a:extLst>
              <a:ext uri="{FF2B5EF4-FFF2-40B4-BE49-F238E27FC236}">
                <a16:creationId xmlns:a16="http://schemas.microsoft.com/office/drawing/2014/main" id="{61547E2F-AABC-41EA-A212-0FDC557DBCC1}"/>
              </a:ext>
            </a:extLst>
          </p:cNvPr>
          <p:cNvSpPr txBox="1"/>
          <p:nvPr/>
        </p:nvSpPr>
        <p:spPr>
          <a:xfrm>
            <a:off x="3075292" y="3918573"/>
            <a:ext cx="1625600" cy="646331"/>
          </a:xfrm>
          <a:prstGeom prst="rect">
            <a:avLst/>
          </a:prstGeom>
          <a:noFill/>
        </p:spPr>
        <p:txBody>
          <a:bodyPr wrap="square" rtlCol="0">
            <a:spAutoFit/>
          </a:bodyPr>
          <a:lstStyle/>
          <a:p>
            <a:pPr algn="ctr"/>
            <a:r>
              <a:rPr lang="en-US" b="1" dirty="0"/>
              <a:t>Regions of Athens</a:t>
            </a:r>
            <a:endParaRPr lang="en-US" dirty="0"/>
          </a:p>
        </p:txBody>
      </p:sp>
      <p:sp>
        <p:nvSpPr>
          <p:cNvPr id="19" name="TextBox 18">
            <a:extLst>
              <a:ext uri="{FF2B5EF4-FFF2-40B4-BE49-F238E27FC236}">
                <a16:creationId xmlns:a16="http://schemas.microsoft.com/office/drawing/2014/main" id="{A5D91235-EA15-47A9-A8B0-130D88409952}"/>
              </a:ext>
            </a:extLst>
          </p:cNvPr>
          <p:cNvSpPr txBox="1"/>
          <p:nvPr/>
        </p:nvSpPr>
        <p:spPr>
          <a:xfrm>
            <a:off x="7112168" y="3940486"/>
            <a:ext cx="1625600" cy="646331"/>
          </a:xfrm>
          <a:prstGeom prst="rect">
            <a:avLst/>
          </a:prstGeom>
          <a:noFill/>
        </p:spPr>
        <p:txBody>
          <a:bodyPr wrap="square" rtlCol="0">
            <a:spAutoFit/>
          </a:bodyPr>
          <a:lstStyle/>
          <a:p>
            <a:pPr algn="ctr"/>
            <a:r>
              <a:rPr lang="en-US" b="1" dirty="0"/>
              <a:t>Venues Data</a:t>
            </a:r>
            <a:endParaRPr lang="en-US" dirty="0"/>
          </a:p>
        </p:txBody>
      </p:sp>
    </p:spTree>
    <p:extLst>
      <p:ext uri="{BB962C8B-B14F-4D97-AF65-F5344CB8AC3E}">
        <p14:creationId xmlns:p14="http://schemas.microsoft.com/office/powerpoint/2010/main" val="4142217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21EF6B-A4C2-4E33-AC5A-2E027D7961B9}"/>
              </a:ext>
            </a:extLst>
          </p:cNvPr>
          <p:cNvSpPr>
            <a:spLocks noGrp="1"/>
          </p:cNvSpPr>
          <p:nvPr>
            <p:ph type="title"/>
          </p:nvPr>
        </p:nvSpPr>
        <p:spPr/>
        <p:txBody>
          <a:bodyPr>
            <a:normAutofit/>
          </a:bodyPr>
          <a:lstStyle/>
          <a:p>
            <a:r>
              <a:rPr lang="en-US" sz="2800" dirty="0"/>
              <a:t>3. Methodology</a:t>
            </a:r>
            <a:r>
              <a:rPr lang="el-GR" sz="2800" dirty="0"/>
              <a:t> (1/</a:t>
            </a:r>
            <a:r>
              <a:rPr lang="en-US" sz="2800" dirty="0"/>
              <a:t>5</a:t>
            </a:r>
            <a:r>
              <a:rPr lang="el-GR" sz="2800" dirty="0"/>
              <a:t>)</a:t>
            </a:r>
          </a:p>
        </p:txBody>
      </p:sp>
      <p:sp>
        <p:nvSpPr>
          <p:cNvPr id="4" name="Ορθογώνιο: Στρογγύλεμα γωνιών 3">
            <a:extLst>
              <a:ext uri="{FF2B5EF4-FFF2-40B4-BE49-F238E27FC236}">
                <a16:creationId xmlns:a16="http://schemas.microsoft.com/office/drawing/2014/main" id="{64B547BC-635B-476C-80D9-9F3F1132F171}"/>
              </a:ext>
            </a:extLst>
          </p:cNvPr>
          <p:cNvSpPr/>
          <p:nvPr/>
        </p:nvSpPr>
        <p:spPr>
          <a:xfrm>
            <a:off x="927100" y="2413001"/>
            <a:ext cx="2235032" cy="9397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TextBox 4">
            <a:extLst>
              <a:ext uri="{FF2B5EF4-FFF2-40B4-BE49-F238E27FC236}">
                <a16:creationId xmlns:a16="http://schemas.microsoft.com/office/drawing/2014/main" id="{F47852CD-7F03-450D-9A30-06BBD88E2E66}"/>
              </a:ext>
            </a:extLst>
          </p:cNvPr>
          <p:cNvSpPr txBox="1"/>
          <p:nvPr/>
        </p:nvSpPr>
        <p:spPr>
          <a:xfrm>
            <a:off x="927100" y="2578097"/>
            <a:ext cx="2235032" cy="646331"/>
          </a:xfrm>
          <a:prstGeom prst="rect">
            <a:avLst/>
          </a:prstGeom>
          <a:noFill/>
        </p:spPr>
        <p:txBody>
          <a:bodyPr wrap="square" rtlCol="0">
            <a:spAutoFit/>
          </a:bodyPr>
          <a:lstStyle/>
          <a:p>
            <a:pPr algn="ctr"/>
            <a:r>
              <a:rPr lang="en-US" b="1" dirty="0"/>
              <a:t>Regions from Wikipedia</a:t>
            </a:r>
            <a:endParaRPr lang="en-US" dirty="0"/>
          </a:p>
        </p:txBody>
      </p:sp>
      <p:sp>
        <p:nvSpPr>
          <p:cNvPr id="6" name="Ορθογώνιο: Στρογγύλεμα γωνιών 5">
            <a:extLst>
              <a:ext uri="{FF2B5EF4-FFF2-40B4-BE49-F238E27FC236}">
                <a16:creationId xmlns:a16="http://schemas.microsoft.com/office/drawing/2014/main" id="{603E91C6-8C94-489E-8667-09B7E0735B13}"/>
              </a:ext>
            </a:extLst>
          </p:cNvPr>
          <p:cNvSpPr/>
          <p:nvPr/>
        </p:nvSpPr>
        <p:spPr>
          <a:xfrm>
            <a:off x="3987800" y="2463799"/>
            <a:ext cx="2235032" cy="8889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extBox 6">
            <a:extLst>
              <a:ext uri="{FF2B5EF4-FFF2-40B4-BE49-F238E27FC236}">
                <a16:creationId xmlns:a16="http://schemas.microsoft.com/office/drawing/2014/main" id="{7D45B6F0-4467-489F-8A22-E03C80DFCE8C}"/>
              </a:ext>
            </a:extLst>
          </p:cNvPr>
          <p:cNvSpPr txBox="1"/>
          <p:nvPr/>
        </p:nvSpPr>
        <p:spPr>
          <a:xfrm>
            <a:off x="3987800" y="2585133"/>
            <a:ext cx="2209632" cy="646331"/>
          </a:xfrm>
          <a:prstGeom prst="rect">
            <a:avLst/>
          </a:prstGeom>
          <a:noFill/>
        </p:spPr>
        <p:txBody>
          <a:bodyPr wrap="square" rtlCol="0">
            <a:spAutoFit/>
          </a:bodyPr>
          <a:lstStyle/>
          <a:p>
            <a:pPr algn="ctr"/>
            <a:r>
              <a:rPr lang="en-US" b="1" dirty="0"/>
              <a:t>“</a:t>
            </a:r>
            <a:r>
              <a:rPr lang="en-US" b="1" dirty="0" err="1"/>
              <a:t>geopy</a:t>
            </a:r>
            <a:r>
              <a:rPr lang="en-US" b="1" dirty="0"/>
              <a:t>” library in Python</a:t>
            </a:r>
            <a:endParaRPr lang="en-US" dirty="0"/>
          </a:p>
        </p:txBody>
      </p:sp>
      <p:cxnSp>
        <p:nvCxnSpPr>
          <p:cNvPr id="9" name="Ευθύγραμμο βέλος σύνδεσης 8">
            <a:extLst>
              <a:ext uri="{FF2B5EF4-FFF2-40B4-BE49-F238E27FC236}">
                <a16:creationId xmlns:a16="http://schemas.microsoft.com/office/drawing/2014/main" id="{3C3399CC-4C17-441B-946E-D69F153CAF83}"/>
              </a:ext>
            </a:extLst>
          </p:cNvPr>
          <p:cNvCxnSpPr>
            <a:cxnSpLocks/>
            <a:stCxn id="6" idx="3"/>
          </p:cNvCxnSpPr>
          <p:nvPr/>
        </p:nvCxnSpPr>
        <p:spPr>
          <a:xfrm>
            <a:off x="6222832" y="2908298"/>
            <a:ext cx="13336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7E5DC87-A2A5-410E-978E-BC8247F205F3}"/>
              </a:ext>
            </a:extLst>
          </p:cNvPr>
          <p:cNvSpPr txBox="1"/>
          <p:nvPr/>
        </p:nvSpPr>
        <p:spPr>
          <a:xfrm>
            <a:off x="7452478" y="2578097"/>
            <a:ext cx="3063122" cy="646331"/>
          </a:xfrm>
          <a:prstGeom prst="rect">
            <a:avLst/>
          </a:prstGeom>
          <a:noFill/>
        </p:spPr>
        <p:txBody>
          <a:bodyPr wrap="square" rtlCol="0">
            <a:spAutoFit/>
          </a:bodyPr>
          <a:lstStyle/>
          <a:p>
            <a:pPr algn="ctr"/>
            <a:r>
              <a:rPr lang="en-US" b="1" dirty="0"/>
              <a:t>Coordinates </a:t>
            </a:r>
          </a:p>
          <a:p>
            <a:pPr algn="ctr"/>
            <a:r>
              <a:rPr lang="en-US" b="1" dirty="0"/>
              <a:t>(for almost all regions)</a:t>
            </a:r>
            <a:endParaRPr lang="en-US" dirty="0"/>
          </a:p>
        </p:txBody>
      </p:sp>
      <p:cxnSp>
        <p:nvCxnSpPr>
          <p:cNvPr id="12" name="Ευθύγραμμο βέλος σύνδεσης 11">
            <a:extLst>
              <a:ext uri="{FF2B5EF4-FFF2-40B4-BE49-F238E27FC236}">
                <a16:creationId xmlns:a16="http://schemas.microsoft.com/office/drawing/2014/main" id="{36015320-D956-4886-9876-87199E46AF35}"/>
              </a:ext>
            </a:extLst>
          </p:cNvPr>
          <p:cNvCxnSpPr>
            <a:cxnSpLocks/>
            <a:stCxn id="5" idx="3"/>
            <a:endCxn id="7" idx="1"/>
          </p:cNvCxnSpPr>
          <p:nvPr/>
        </p:nvCxnSpPr>
        <p:spPr>
          <a:xfrm>
            <a:off x="3162132" y="2901263"/>
            <a:ext cx="825668" cy="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Εικόνα 17">
            <a:extLst>
              <a:ext uri="{FF2B5EF4-FFF2-40B4-BE49-F238E27FC236}">
                <a16:creationId xmlns:a16="http://schemas.microsoft.com/office/drawing/2014/main" id="{BD93CA05-2AAB-4074-BD6B-9924EAE605D6}"/>
              </a:ext>
            </a:extLst>
          </p:cNvPr>
          <p:cNvPicPr>
            <a:picLocks noChangeAspect="1"/>
          </p:cNvPicPr>
          <p:nvPr/>
        </p:nvPicPr>
        <p:blipFill rotWithShape="1">
          <a:blip r:embed="rId2"/>
          <a:srcRect r="423" b="49348"/>
          <a:stretch/>
        </p:blipFill>
        <p:spPr>
          <a:xfrm>
            <a:off x="6745651" y="4015036"/>
            <a:ext cx="4476775" cy="2325468"/>
          </a:xfrm>
          <a:prstGeom prst="rect">
            <a:avLst/>
          </a:prstGeom>
        </p:spPr>
      </p:pic>
      <p:cxnSp>
        <p:nvCxnSpPr>
          <p:cNvPr id="19" name="Ευθύγραμμο βέλος σύνδεσης 18">
            <a:extLst>
              <a:ext uri="{FF2B5EF4-FFF2-40B4-BE49-F238E27FC236}">
                <a16:creationId xmlns:a16="http://schemas.microsoft.com/office/drawing/2014/main" id="{0C99087D-2F2F-44CF-993E-F8EFDBB915CE}"/>
              </a:ext>
            </a:extLst>
          </p:cNvPr>
          <p:cNvCxnSpPr>
            <a:cxnSpLocks/>
            <a:stCxn id="11" idx="2"/>
            <a:endCxn id="18" idx="0"/>
          </p:cNvCxnSpPr>
          <p:nvPr/>
        </p:nvCxnSpPr>
        <p:spPr>
          <a:xfrm>
            <a:off x="8984039" y="3224428"/>
            <a:ext cx="0" cy="790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82A9EC8-CDA7-4BAD-B114-95AA569FBC63}"/>
              </a:ext>
            </a:extLst>
          </p:cNvPr>
          <p:cNvSpPr txBox="1"/>
          <p:nvPr/>
        </p:nvSpPr>
        <p:spPr>
          <a:xfrm>
            <a:off x="825416" y="4048841"/>
            <a:ext cx="5499100" cy="2269467"/>
          </a:xfrm>
          <a:prstGeom prst="rect">
            <a:avLst/>
          </a:prstGeom>
          <a:noFill/>
          <a:ln>
            <a:solidFill>
              <a:schemeClr val="tx1"/>
            </a:solidFill>
          </a:ln>
        </p:spPr>
        <p:txBody>
          <a:bodyPr wrap="square" rtlCol="0">
            <a:spAutoFit/>
          </a:bodyPr>
          <a:lstStyle/>
          <a:p>
            <a:pPr algn="just">
              <a:lnSpc>
                <a:spcPct val="107000"/>
              </a:lnSpc>
              <a:spcAft>
                <a:spcPts val="800"/>
              </a:spcAft>
            </a:pPr>
            <a:r>
              <a:rPr lang="en-US" b="0" i="1"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a:t>
            </a:r>
            <a:r>
              <a:rPr lang="en-US" b="0" i="1" dirty="0" err="1">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geopy</a:t>
            </a:r>
            <a:r>
              <a:rPr lang="en-US" b="0" i="1"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a:t>
            </a:r>
            <a:r>
              <a:rPr lang="en-US" b="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 does not have coordinates for all regions of Athens, so we will keep only the regions for which we have data to work with. We address this issue with </a:t>
            </a:r>
            <a:r>
              <a:rPr lang="en-US" b="0" i="1"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“try-except”</a:t>
            </a:r>
            <a:r>
              <a:rPr lang="en-US" b="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 and we finally have 52 regions remaining (out of the initial 77). Still, they are sufficient for our analysis.</a:t>
            </a:r>
            <a:endParaRPr lang="el-GR"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We then construct a Pandas Dataframe with the Regions, Latitudes and Longitudes</a:t>
            </a:r>
            <a:r>
              <a:rPr lang="el-GR" b="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a:t>
            </a:r>
            <a:endParaRPr lang="el-GR" dirty="0"/>
          </a:p>
        </p:txBody>
      </p:sp>
    </p:spTree>
    <p:extLst>
      <p:ext uri="{BB962C8B-B14F-4D97-AF65-F5344CB8AC3E}">
        <p14:creationId xmlns:p14="http://schemas.microsoft.com/office/powerpoint/2010/main" val="1212534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1">
            <a:extLst>
              <a:ext uri="{FF2B5EF4-FFF2-40B4-BE49-F238E27FC236}">
                <a16:creationId xmlns:a16="http://schemas.microsoft.com/office/drawing/2014/main" id="{7C38AC70-3DF3-44EF-9C89-49AACF9EEB8C}"/>
              </a:ext>
            </a:extLst>
          </p:cNvPr>
          <p:cNvSpPr>
            <a:spLocks noGrp="1"/>
          </p:cNvSpPr>
          <p:nvPr>
            <p:ph type="title"/>
          </p:nvPr>
        </p:nvSpPr>
        <p:spPr>
          <a:xfrm>
            <a:off x="1920240" y="442220"/>
            <a:ext cx="8770571" cy="1345269"/>
          </a:xfrm>
        </p:spPr>
        <p:txBody>
          <a:bodyPr>
            <a:normAutofit/>
          </a:bodyPr>
          <a:lstStyle/>
          <a:p>
            <a:r>
              <a:rPr lang="en-US" sz="2800" dirty="0"/>
              <a:t>3. Methodology</a:t>
            </a:r>
            <a:r>
              <a:rPr lang="el-GR" sz="2800" dirty="0"/>
              <a:t> (2/</a:t>
            </a:r>
            <a:r>
              <a:rPr lang="en-US" sz="2800" dirty="0"/>
              <a:t>5</a:t>
            </a:r>
            <a:r>
              <a:rPr lang="el-GR" sz="2800" dirty="0"/>
              <a:t>)</a:t>
            </a:r>
          </a:p>
        </p:txBody>
      </p:sp>
      <p:sp>
        <p:nvSpPr>
          <p:cNvPr id="5" name="Ορθογώνιο: Στρογγύλεμα γωνιών 4">
            <a:extLst>
              <a:ext uri="{FF2B5EF4-FFF2-40B4-BE49-F238E27FC236}">
                <a16:creationId xmlns:a16="http://schemas.microsoft.com/office/drawing/2014/main" id="{39C124AB-2260-4A55-8BC8-588622C58218}"/>
              </a:ext>
            </a:extLst>
          </p:cNvPr>
          <p:cNvSpPr/>
          <p:nvPr/>
        </p:nvSpPr>
        <p:spPr>
          <a:xfrm>
            <a:off x="304800" y="2552701"/>
            <a:ext cx="2425616" cy="9397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F58A330B-BDDF-47FD-BACF-D8F1A9E3A2C1}"/>
              </a:ext>
            </a:extLst>
          </p:cNvPr>
          <p:cNvSpPr txBox="1"/>
          <p:nvPr/>
        </p:nvSpPr>
        <p:spPr>
          <a:xfrm>
            <a:off x="209508" y="2708985"/>
            <a:ext cx="2616200" cy="615553"/>
          </a:xfrm>
          <a:prstGeom prst="rect">
            <a:avLst/>
          </a:prstGeom>
          <a:noFill/>
        </p:spPr>
        <p:txBody>
          <a:bodyPr wrap="square" rtlCol="0">
            <a:spAutoFit/>
          </a:bodyPr>
          <a:lstStyle/>
          <a:p>
            <a:pPr algn="ctr"/>
            <a:r>
              <a:rPr lang="en-US" b="1" dirty="0"/>
              <a:t>Foursquare</a:t>
            </a:r>
          </a:p>
          <a:p>
            <a:pPr algn="ctr"/>
            <a:r>
              <a:rPr lang="en-US" sz="1600" b="1" i="1" dirty="0"/>
              <a:t>(Developer account)</a:t>
            </a:r>
            <a:endParaRPr lang="en-US" sz="2000" b="1" i="1" dirty="0"/>
          </a:p>
        </p:txBody>
      </p:sp>
      <p:cxnSp>
        <p:nvCxnSpPr>
          <p:cNvPr id="7" name="Ευθύγραμμο βέλος σύνδεσης 6">
            <a:extLst>
              <a:ext uri="{FF2B5EF4-FFF2-40B4-BE49-F238E27FC236}">
                <a16:creationId xmlns:a16="http://schemas.microsoft.com/office/drawing/2014/main" id="{9EE1438E-0C5E-42AE-8BBF-7DCADF80BF34}"/>
              </a:ext>
            </a:extLst>
          </p:cNvPr>
          <p:cNvCxnSpPr>
            <a:cxnSpLocks/>
            <a:stCxn id="5" idx="3"/>
            <a:endCxn id="12" idx="1"/>
          </p:cNvCxnSpPr>
          <p:nvPr/>
        </p:nvCxnSpPr>
        <p:spPr>
          <a:xfrm flipV="1">
            <a:off x="2730416" y="3016763"/>
            <a:ext cx="743036" cy="5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Εικόνα 11">
            <a:extLst>
              <a:ext uri="{FF2B5EF4-FFF2-40B4-BE49-F238E27FC236}">
                <a16:creationId xmlns:a16="http://schemas.microsoft.com/office/drawing/2014/main" id="{673BD3C2-6A6D-4476-93C7-A3CCB690C4CB}"/>
              </a:ext>
            </a:extLst>
          </p:cNvPr>
          <p:cNvPicPr>
            <a:picLocks noChangeAspect="1"/>
          </p:cNvPicPr>
          <p:nvPr/>
        </p:nvPicPr>
        <p:blipFill>
          <a:blip r:embed="rId2"/>
          <a:stretch>
            <a:fillRect/>
          </a:stretch>
        </p:blipFill>
        <p:spPr>
          <a:xfrm>
            <a:off x="3473452" y="2299218"/>
            <a:ext cx="6616700" cy="1435089"/>
          </a:xfrm>
          <a:prstGeom prst="rect">
            <a:avLst/>
          </a:prstGeom>
        </p:spPr>
      </p:pic>
      <p:sp>
        <p:nvSpPr>
          <p:cNvPr id="17" name="Δεξί άγκιστρο 16">
            <a:extLst>
              <a:ext uri="{FF2B5EF4-FFF2-40B4-BE49-F238E27FC236}">
                <a16:creationId xmlns:a16="http://schemas.microsoft.com/office/drawing/2014/main" id="{CB70C71A-7BEF-4229-9CCC-7F503A9ABF08}"/>
              </a:ext>
            </a:extLst>
          </p:cNvPr>
          <p:cNvSpPr/>
          <p:nvPr/>
        </p:nvSpPr>
        <p:spPr>
          <a:xfrm>
            <a:off x="10268712" y="2299218"/>
            <a:ext cx="347472" cy="1559550"/>
          </a:xfrm>
          <a:prstGeom prst="rightBrace">
            <a:avLst>
              <a:gd name="adj1" fmla="val 4517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18" name="TextBox 17">
            <a:extLst>
              <a:ext uri="{FF2B5EF4-FFF2-40B4-BE49-F238E27FC236}">
                <a16:creationId xmlns:a16="http://schemas.microsoft.com/office/drawing/2014/main" id="{7FB528C9-3542-46E3-9657-1919F2EA6811}"/>
              </a:ext>
            </a:extLst>
          </p:cNvPr>
          <p:cNvSpPr txBox="1"/>
          <p:nvPr/>
        </p:nvSpPr>
        <p:spPr>
          <a:xfrm>
            <a:off x="10690811" y="2533978"/>
            <a:ext cx="1276856" cy="1200329"/>
          </a:xfrm>
          <a:prstGeom prst="rect">
            <a:avLst/>
          </a:prstGeom>
          <a:noFill/>
        </p:spPr>
        <p:txBody>
          <a:bodyPr wrap="square" rtlCol="0">
            <a:spAutoFit/>
          </a:bodyPr>
          <a:lstStyle/>
          <a:p>
            <a:pPr algn="ctr"/>
            <a:r>
              <a:rPr lang="en-US" dirty="0"/>
              <a:t>Multiple venues per region</a:t>
            </a:r>
          </a:p>
        </p:txBody>
      </p:sp>
      <p:sp>
        <p:nvSpPr>
          <p:cNvPr id="21" name="TextBox 20">
            <a:extLst>
              <a:ext uri="{FF2B5EF4-FFF2-40B4-BE49-F238E27FC236}">
                <a16:creationId xmlns:a16="http://schemas.microsoft.com/office/drawing/2014/main" id="{54742070-10A3-4908-A9C0-56FC365363F8}"/>
              </a:ext>
            </a:extLst>
          </p:cNvPr>
          <p:cNvSpPr txBox="1"/>
          <p:nvPr/>
        </p:nvSpPr>
        <p:spPr>
          <a:xfrm>
            <a:off x="342900" y="3991008"/>
            <a:ext cx="6794500" cy="2686761"/>
          </a:xfrm>
          <a:prstGeom prst="rect">
            <a:avLst/>
          </a:prstGeom>
          <a:noFill/>
          <a:ln>
            <a:solidFill>
              <a:schemeClr val="tx1"/>
            </a:solidFill>
          </a:ln>
        </p:spPr>
        <p:txBody>
          <a:bodyPr wrap="square" rtlCol="0">
            <a:spAutoFit/>
          </a:bodyPr>
          <a:lstStyle/>
          <a:p>
            <a:pPr algn="just">
              <a:lnSpc>
                <a:spcPct val="107000"/>
              </a:lnSpc>
              <a:spcAft>
                <a:spcPts val="800"/>
              </a:spcAft>
            </a:pPr>
            <a:r>
              <a:rPr lang="en-US" b="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For simplicity reasons, we decide on a few steps:</a:t>
            </a:r>
            <a:endParaRPr lang="el-GR"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b="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We will select the 20 most popular types of venues, so as to perform a representative analysis.</a:t>
            </a:r>
            <a:endParaRPr lang="el-GR"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b="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We are not interested in Gyms (not a tourist attraction).</a:t>
            </a:r>
            <a:endParaRPr lang="el-GR"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US" b="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we will combine "cafe" and "coffee shops" into one category.</a:t>
            </a:r>
            <a:endParaRPr lang="el-GR"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US" b="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We will combine “Meze Restaurant" and "Greek Restaurant" into one category (as "meze" refers to traditional Greek food).</a:t>
            </a:r>
          </a:p>
          <a:p>
            <a:pPr algn="just">
              <a:lnSpc>
                <a:spcPct val="107000"/>
              </a:lnSpc>
              <a:spcAft>
                <a:spcPts val="800"/>
              </a:spcAft>
            </a:pPr>
            <a:r>
              <a:rPr lang="en-US" b="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As a result, there are 17 venue types remaining.</a:t>
            </a:r>
            <a:endParaRPr lang="el-GR"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2" name="Ευθύγραμμο βέλος σύνδεσης 21">
            <a:extLst>
              <a:ext uri="{FF2B5EF4-FFF2-40B4-BE49-F238E27FC236}">
                <a16:creationId xmlns:a16="http://schemas.microsoft.com/office/drawing/2014/main" id="{5692F5BE-54A9-434D-9FBB-8B43BE9D15E5}"/>
              </a:ext>
            </a:extLst>
          </p:cNvPr>
          <p:cNvCxnSpPr>
            <a:cxnSpLocks/>
            <a:endCxn id="25" idx="0"/>
          </p:cNvCxnSpPr>
          <p:nvPr/>
        </p:nvCxnSpPr>
        <p:spPr>
          <a:xfrm>
            <a:off x="9829802" y="3734307"/>
            <a:ext cx="0" cy="659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Οβάλ 24">
            <a:extLst>
              <a:ext uri="{FF2B5EF4-FFF2-40B4-BE49-F238E27FC236}">
                <a16:creationId xmlns:a16="http://schemas.microsoft.com/office/drawing/2014/main" id="{2406D3A6-20A2-457D-AC2E-006C000AFFDF}"/>
              </a:ext>
            </a:extLst>
          </p:cNvPr>
          <p:cNvSpPr/>
          <p:nvPr/>
        </p:nvSpPr>
        <p:spPr>
          <a:xfrm>
            <a:off x="7823202" y="4393693"/>
            <a:ext cx="4013200" cy="2235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6" name="TextBox 25">
            <a:extLst>
              <a:ext uri="{FF2B5EF4-FFF2-40B4-BE49-F238E27FC236}">
                <a16:creationId xmlns:a16="http://schemas.microsoft.com/office/drawing/2014/main" id="{186C1C14-AB9A-4DDD-88A4-ADE5B8475741}"/>
              </a:ext>
            </a:extLst>
          </p:cNvPr>
          <p:cNvSpPr txBox="1"/>
          <p:nvPr/>
        </p:nvSpPr>
        <p:spPr>
          <a:xfrm>
            <a:off x="8343902" y="4772629"/>
            <a:ext cx="3492500" cy="1477328"/>
          </a:xfrm>
          <a:prstGeom prst="rect">
            <a:avLst/>
          </a:prstGeom>
          <a:noFill/>
        </p:spPr>
        <p:txBody>
          <a:bodyPr wrap="square" rtlCol="0">
            <a:spAutoFit/>
          </a:bodyPr>
          <a:lstStyle/>
          <a:p>
            <a:r>
              <a:rPr lang="en-US" dirty="0">
                <a:solidFill>
                  <a:srgbClr val="1F1F1F"/>
                </a:solidFill>
                <a:latin typeface="Calibri" panose="020F0502020204030204" pitchFamily="34" charset="0"/>
                <a:ea typeface="Calibri" panose="020F0502020204030204" pitchFamily="34" charset="0"/>
              </a:rPr>
              <a:t>O</a:t>
            </a:r>
            <a:r>
              <a:rPr lang="en-US" sz="1800" b="0" dirty="0">
                <a:solidFill>
                  <a:srgbClr val="1F1F1F"/>
                </a:solidFill>
                <a:effectLst/>
                <a:latin typeface="Calibri" panose="020F0502020204030204" pitchFamily="34" charset="0"/>
                <a:ea typeface="Calibri" panose="020F0502020204030204" pitchFamily="34" charset="0"/>
              </a:rPr>
              <a:t>ne hot encoding in order to transform the venue category of every row into features of 0s and 1s (necessary part when having categorical features)</a:t>
            </a:r>
            <a:endParaRPr lang="el-GR" dirty="0"/>
          </a:p>
        </p:txBody>
      </p:sp>
    </p:spTree>
    <p:extLst>
      <p:ext uri="{BB962C8B-B14F-4D97-AF65-F5344CB8AC3E}">
        <p14:creationId xmlns:p14="http://schemas.microsoft.com/office/powerpoint/2010/main" val="91083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09BD07C7-7FCB-4ADF-A28F-608176A28D09}"/>
              </a:ext>
            </a:extLst>
          </p:cNvPr>
          <p:cNvSpPr>
            <a:spLocks noGrp="1"/>
          </p:cNvSpPr>
          <p:nvPr>
            <p:ph idx="1"/>
          </p:nvPr>
        </p:nvSpPr>
        <p:spPr/>
        <p:txBody>
          <a:bodyPr/>
          <a:lstStyle/>
          <a:p>
            <a:r>
              <a:rPr lang="en-US" b="1" dirty="0"/>
              <a:t>Clustering:</a:t>
            </a:r>
          </a:p>
          <a:p>
            <a:r>
              <a:rPr lang="en-US" dirty="0">
                <a:solidFill>
                  <a:srgbClr val="1F1F1F"/>
                </a:solidFill>
                <a:latin typeface="Calibri" panose="020F0502020204030204" pitchFamily="34" charset="0"/>
                <a:ea typeface="Calibri" panose="020F0502020204030204" pitchFamily="34" charset="0"/>
              </a:rPr>
              <a:t>G</a:t>
            </a:r>
            <a:r>
              <a:rPr lang="en-US" sz="1800" b="0" dirty="0">
                <a:solidFill>
                  <a:srgbClr val="1F1F1F"/>
                </a:solidFill>
                <a:effectLst/>
                <a:latin typeface="Calibri" panose="020F0502020204030204" pitchFamily="34" charset="0"/>
                <a:ea typeface="Calibri" panose="020F0502020204030204" pitchFamily="34" charset="0"/>
              </a:rPr>
              <a:t>roup the data to have one row per region and compare their venues to find how similar they are.</a:t>
            </a:r>
          </a:p>
          <a:p>
            <a:r>
              <a:rPr lang="en-US" dirty="0">
                <a:solidFill>
                  <a:srgbClr val="1F1F1F"/>
                </a:solidFill>
                <a:latin typeface="Calibri" panose="020F0502020204030204" pitchFamily="34" charset="0"/>
                <a:ea typeface="Calibri" panose="020F0502020204030204" pitchFamily="34" charset="0"/>
              </a:rPr>
              <a:t>S</a:t>
            </a:r>
            <a:r>
              <a:rPr lang="en-US" sz="1800" b="0" dirty="0">
                <a:solidFill>
                  <a:srgbClr val="1F1F1F"/>
                </a:solidFill>
                <a:effectLst/>
                <a:latin typeface="Calibri" panose="020F0502020204030204" pitchFamily="34" charset="0"/>
                <a:ea typeface="Calibri" panose="020F0502020204030204" pitchFamily="34" charset="0"/>
              </a:rPr>
              <a:t>cale the data, because clustering is based on distances (very popular venues might "dominate" the less popular ones).</a:t>
            </a:r>
          </a:p>
          <a:p>
            <a:r>
              <a:rPr lang="en-US" sz="1800" b="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rPr>
              <a:t>Unsupervised Learning Algorithm, i.e. not based on labeled data and we also do not know the appropriate number of clusters that would give the best performance.</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l-GR" b="1" dirty="0"/>
          </a:p>
        </p:txBody>
      </p:sp>
      <p:sp>
        <p:nvSpPr>
          <p:cNvPr id="4" name="Τίτλος 1">
            <a:extLst>
              <a:ext uri="{FF2B5EF4-FFF2-40B4-BE49-F238E27FC236}">
                <a16:creationId xmlns:a16="http://schemas.microsoft.com/office/drawing/2014/main" id="{763AD9E5-29C1-4D15-A7D8-2997DBCA2405}"/>
              </a:ext>
            </a:extLst>
          </p:cNvPr>
          <p:cNvSpPr>
            <a:spLocks noGrp="1"/>
          </p:cNvSpPr>
          <p:nvPr>
            <p:ph type="title"/>
          </p:nvPr>
        </p:nvSpPr>
        <p:spPr>
          <a:xfrm>
            <a:off x="1920240" y="442220"/>
            <a:ext cx="8770571" cy="1345269"/>
          </a:xfrm>
        </p:spPr>
        <p:txBody>
          <a:bodyPr>
            <a:normAutofit/>
          </a:bodyPr>
          <a:lstStyle/>
          <a:p>
            <a:r>
              <a:rPr lang="en-US" sz="2800" dirty="0"/>
              <a:t>3. Methodology</a:t>
            </a:r>
            <a:r>
              <a:rPr lang="el-GR" sz="2800" dirty="0"/>
              <a:t> (</a:t>
            </a:r>
            <a:r>
              <a:rPr lang="en-US" sz="2800" dirty="0"/>
              <a:t>3</a:t>
            </a:r>
            <a:r>
              <a:rPr lang="el-GR" sz="2800" dirty="0"/>
              <a:t>/</a:t>
            </a:r>
            <a:r>
              <a:rPr lang="en-US" sz="2800" dirty="0"/>
              <a:t>5</a:t>
            </a:r>
            <a:r>
              <a:rPr lang="el-GR" sz="2800" dirty="0"/>
              <a:t>)</a:t>
            </a:r>
          </a:p>
        </p:txBody>
      </p:sp>
    </p:spTree>
    <p:extLst>
      <p:ext uri="{BB962C8B-B14F-4D97-AF65-F5344CB8AC3E}">
        <p14:creationId xmlns:p14="http://schemas.microsoft.com/office/powerpoint/2010/main" val="1781032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09BD07C7-7FCB-4ADF-A28F-608176A28D09}"/>
              </a:ext>
            </a:extLst>
          </p:cNvPr>
          <p:cNvSpPr>
            <a:spLocks noGrp="1"/>
          </p:cNvSpPr>
          <p:nvPr>
            <p:ph idx="1"/>
          </p:nvPr>
        </p:nvSpPr>
        <p:spPr/>
        <p:txBody>
          <a:bodyPr/>
          <a:lstStyle/>
          <a:p>
            <a:r>
              <a:rPr lang="en-US" b="1" dirty="0"/>
              <a:t>Clustering:</a:t>
            </a:r>
          </a:p>
          <a:p>
            <a:r>
              <a:rPr lang="en-US" dirty="0"/>
              <a:t>Solution to finding number of clusters: Elbow Method</a:t>
            </a:r>
            <a:endParaRPr lang="el-GR" dirty="0"/>
          </a:p>
        </p:txBody>
      </p:sp>
      <p:sp>
        <p:nvSpPr>
          <p:cNvPr id="4" name="Τίτλος 1">
            <a:extLst>
              <a:ext uri="{FF2B5EF4-FFF2-40B4-BE49-F238E27FC236}">
                <a16:creationId xmlns:a16="http://schemas.microsoft.com/office/drawing/2014/main" id="{763AD9E5-29C1-4D15-A7D8-2997DBCA2405}"/>
              </a:ext>
            </a:extLst>
          </p:cNvPr>
          <p:cNvSpPr>
            <a:spLocks noGrp="1"/>
          </p:cNvSpPr>
          <p:nvPr>
            <p:ph type="title"/>
          </p:nvPr>
        </p:nvSpPr>
        <p:spPr>
          <a:xfrm>
            <a:off x="1920240" y="442220"/>
            <a:ext cx="8770571" cy="1345269"/>
          </a:xfrm>
        </p:spPr>
        <p:txBody>
          <a:bodyPr>
            <a:normAutofit/>
          </a:bodyPr>
          <a:lstStyle/>
          <a:p>
            <a:r>
              <a:rPr lang="en-US" sz="2800" dirty="0"/>
              <a:t>3. Methodology</a:t>
            </a:r>
            <a:r>
              <a:rPr lang="el-GR" sz="2800" dirty="0"/>
              <a:t> (</a:t>
            </a:r>
            <a:r>
              <a:rPr lang="en-US" sz="2800" dirty="0"/>
              <a:t>4</a:t>
            </a:r>
            <a:r>
              <a:rPr lang="el-GR" sz="2800" dirty="0"/>
              <a:t>/</a:t>
            </a:r>
            <a:r>
              <a:rPr lang="en-US" sz="2800" dirty="0"/>
              <a:t>5</a:t>
            </a:r>
            <a:r>
              <a:rPr lang="el-GR" sz="2800" dirty="0"/>
              <a:t>)</a:t>
            </a:r>
          </a:p>
        </p:txBody>
      </p:sp>
      <p:pic>
        <p:nvPicPr>
          <p:cNvPr id="5" name="Εικόνα 4">
            <a:extLst>
              <a:ext uri="{FF2B5EF4-FFF2-40B4-BE49-F238E27FC236}">
                <a16:creationId xmlns:a16="http://schemas.microsoft.com/office/drawing/2014/main" id="{CD6EB91E-E2EE-49CD-A139-AA0B4D17921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64031" y="3582530"/>
            <a:ext cx="4861560" cy="3046870"/>
          </a:xfrm>
          <a:prstGeom prst="rect">
            <a:avLst/>
          </a:prstGeom>
          <a:noFill/>
          <a:ln>
            <a:noFill/>
          </a:ln>
        </p:spPr>
      </p:pic>
      <p:sp>
        <p:nvSpPr>
          <p:cNvPr id="2" name="TextBox 1">
            <a:extLst>
              <a:ext uri="{FF2B5EF4-FFF2-40B4-BE49-F238E27FC236}">
                <a16:creationId xmlns:a16="http://schemas.microsoft.com/office/drawing/2014/main" id="{CCFE1A5C-ECD1-4505-9C6D-0EA361998B34}"/>
              </a:ext>
            </a:extLst>
          </p:cNvPr>
          <p:cNvSpPr txBox="1"/>
          <p:nvPr/>
        </p:nvSpPr>
        <p:spPr>
          <a:xfrm>
            <a:off x="768180" y="3916350"/>
            <a:ext cx="5054600" cy="2308324"/>
          </a:xfrm>
          <a:prstGeom prst="rect">
            <a:avLst/>
          </a:prstGeom>
          <a:noFill/>
          <a:ln>
            <a:solidFill>
              <a:schemeClr val="tx1"/>
            </a:solidFill>
          </a:ln>
        </p:spPr>
        <p:txBody>
          <a:bodyPr wrap="square" rtlCol="0">
            <a:spAutoFit/>
          </a:bodyPr>
          <a:lstStyle/>
          <a:p>
            <a:r>
              <a:rPr lang="en-US" dirty="0">
                <a:solidFill>
                  <a:srgbClr val="1F1F1F"/>
                </a:solidFill>
                <a:latin typeface="Calibri" panose="020F0502020204030204" pitchFamily="34" charset="0"/>
                <a:ea typeface="Times New Roman" panose="02020603050405020304" pitchFamily="18" charset="0"/>
              </a:rPr>
              <a:t>W</a:t>
            </a:r>
            <a:r>
              <a:rPr lang="en-US" sz="1800" b="0" dirty="0">
                <a:solidFill>
                  <a:srgbClr val="1F1F1F"/>
                </a:solidFill>
                <a:effectLst/>
                <a:latin typeface="Calibri" panose="020F0502020204030204" pitchFamily="34" charset="0"/>
                <a:ea typeface="Times New Roman" panose="02020603050405020304" pitchFamily="18" charset="0"/>
              </a:rPr>
              <a:t>e can set the appropriate number of clusters between 4 and 10 because, as the number of clusters increases, there is no significant decrease of inertia (i.e. increase of performance), so there is no point working with more clusters. </a:t>
            </a:r>
          </a:p>
          <a:p>
            <a:endParaRPr lang="en-US" dirty="0">
              <a:solidFill>
                <a:srgbClr val="1F1F1F"/>
              </a:solidFill>
              <a:latin typeface="Calibri" panose="020F0502020204030204" pitchFamily="34" charset="0"/>
              <a:ea typeface="Times New Roman" panose="02020603050405020304" pitchFamily="18" charset="0"/>
            </a:endParaRPr>
          </a:p>
          <a:p>
            <a:r>
              <a:rPr lang="en-US" dirty="0">
                <a:solidFill>
                  <a:srgbClr val="1F1F1F"/>
                </a:solidFill>
                <a:latin typeface="Calibri" panose="020F0502020204030204" pitchFamily="34" charset="0"/>
                <a:ea typeface="Times New Roman" panose="02020603050405020304" pitchFamily="18" charset="0"/>
              </a:rPr>
              <a:t>Fo</a:t>
            </a:r>
            <a:r>
              <a:rPr lang="en-US" sz="1800" b="0" dirty="0">
                <a:solidFill>
                  <a:srgbClr val="1F1F1F"/>
                </a:solidFill>
                <a:effectLst/>
                <a:latin typeface="Calibri" panose="020F0502020204030204" pitchFamily="34" charset="0"/>
                <a:ea typeface="Times New Roman" panose="02020603050405020304" pitchFamily="18" charset="0"/>
              </a:rPr>
              <a:t>r simplicity reasons, we set the number of clusters to 4.</a:t>
            </a:r>
            <a:endParaRPr lang="el-GR" sz="18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4616B880-B011-42A6-923A-6AD47DCB6E46}"/>
              </a:ext>
            </a:extLst>
          </p:cNvPr>
          <p:cNvSpPr txBox="1"/>
          <p:nvPr/>
        </p:nvSpPr>
        <p:spPr>
          <a:xfrm>
            <a:off x="9123485" y="4124198"/>
            <a:ext cx="1216611" cy="369332"/>
          </a:xfrm>
          <a:prstGeom prst="rect">
            <a:avLst/>
          </a:prstGeom>
          <a:noFill/>
        </p:spPr>
        <p:txBody>
          <a:bodyPr wrap="square" rtlCol="0">
            <a:spAutoFit/>
          </a:bodyPr>
          <a:lstStyle/>
          <a:p>
            <a:r>
              <a:rPr lang="en-US" i="1" dirty="0"/>
              <a:t>“elbow”</a:t>
            </a:r>
            <a:endParaRPr lang="el-GR" i="1" dirty="0"/>
          </a:p>
        </p:txBody>
      </p:sp>
      <p:cxnSp>
        <p:nvCxnSpPr>
          <p:cNvPr id="10" name="Ευθύγραμμο βέλος σύνδεσης 9">
            <a:extLst>
              <a:ext uri="{FF2B5EF4-FFF2-40B4-BE49-F238E27FC236}">
                <a16:creationId xmlns:a16="http://schemas.microsoft.com/office/drawing/2014/main" id="{10E8A06B-E97E-4CA2-8D26-92B14FF85B34}"/>
              </a:ext>
            </a:extLst>
          </p:cNvPr>
          <p:cNvCxnSpPr/>
          <p:nvPr/>
        </p:nvCxnSpPr>
        <p:spPr>
          <a:xfrm flipH="1">
            <a:off x="7664280" y="4493530"/>
            <a:ext cx="1459205" cy="8404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157392"/>
      </p:ext>
    </p:extLst>
  </p:cSld>
  <p:clrMapOvr>
    <a:masterClrMapping/>
  </p:clrMapOvr>
</p:sld>
</file>

<file path=ppt/theme/theme1.xml><?xml version="1.0" encoding="utf-8"?>
<a:theme xmlns:a="http://schemas.openxmlformats.org/drawingml/2006/main" name="SketchLinesVTI">
  <a:themeElements>
    <a:clrScheme name="AnalogousFromLightSeedLeftStep">
      <a:dk1>
        <a:srgbClr val="000000"/>
      </a:dk1>
      <a:lt1>
        <a:srgbClr val="FFFFFF"/>
      </a:lt1>
      <a:dk2>
        <a:srgbClr val="3C222A"/>
      </a:dk2>
      <a:lt2>
        <a:srgbClr val="E4E2E8"/>
      </a:lt2>
      <a:accent1>
        <a:srgbClr val="9AA57D"/>
      </a:accent1>
      <a:accent2>
        <a:srgbClr val="A9A274"/>
      </a:accent2>
      <a:accent3>
        <a:srgbClr val="BB9B82"/>
      </a:accent3>
      <a:accent4>
        <a:srgbClr val="BA807F"/>
      </a:accent4>
      <a:accent5>
        <a:srgbClr val="C491A5"/>
      </a:accent5>
      <a:accent6>
        <a:srgbClr val="BA7FAE"/>
      </a:accent6>
      <a:hlink>
        <a:srgbClr val="7C69AE"/>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0</TotalTime>
  <Words>1047</Words>
  <Application>Microsoft Office PowerPoint</Application>
  <PresentationFormat>Ευρεία οθόνη</PresentationFormat>
  <Paragraphs>82</Paragraphs>
  <Slides>15</Slides>
  <Notes>0</Notes>
  <HiddenSlides>0</HiddenSlides>
  <MMClips>0</MMClips>
  <ScaleCrop>false</ScaleCrop>
  <HeadingPairs>
    <vt:vector size="6" baseType="variant">
      <vt:variant>
        <vt:lpstr>Γραμματοσειρές που χρησιμοποιούνται</vt:lpstr>
      </vt:variant>
      <vt:variant>
        <vt:i4>7</vt:i4>
      </vt:variant>
      <vt:variant>
        <vt:lpstr>Θέμα</vt:lpstr>
      </vt:variant>
      <vt:variant>
        <vt:i4>1</vt:i4>
      </vt:variant>
      <vt:variant>
        <vt:lpstr>Τίτλοι διαφανειών</vt:lpstr>
      </vt:variant>
      <vt:variant>
        <vt:i4>15</vt:i4>
      </vt:variant>
    </vt:vector>
  </HeadingPairs>
  <TitlesOfParts>
    <vt:vector size="23" baseType="lpstr">
      <vt:lpstr>Meiryo</vt:lpstr>
      <vt:lpstr>Arial</vt:lpstr>
      <vt:lpstr>Calibri</vt:lpstr>
      <vt:lpstr>Corbel</vt:lpstr>
      <vt:lpstr>Symbol</vt:lpstr>
      <vt:lpstr>Times New Roman</vt:lpstr>
      <vt:lpstr>Wingdings</vt:lpstr>
      <vt:lpstr>SketchLinesVTI</vt:lpstr>
      <vt:lpstr>The Battle of Neighborhoods Analysis and Clustering of Athens Regions</vt:lpstr>
      <vt:lpstr>Contents</vt:lpstr>
      <vt:lpstr>1. Introduction/Business Problem (1/2)</vt:lpstr>
      <vt:lpstr>1. Introduction/Business Problem (2/2)</vt:lpstr>
      <vt:lpstr>2. Data</vt:lpstr>
      <vt:lpstr>3. Methodology (1/5)</vt:lpstr>
      <vt:lpstr>3. Methodology (2/5)</vt:lpstr>
      <vt:lpstr>3. Methodology (3/5)</vt:lpstr>
      <vt:lpstr>3. Methodology (4/5)</vt:lpstr>
      <vt:lpstr>3. Methodology (5/5)</vt:lpstr>
      <vt:lpstr>4. Results (Parallel Plots)</vt:lpstr>
      <vt:lpstr>5. Discussion (1/2) (Parallel Plots)</vt:lpstr>
      <vt:lpstr>5. Discussion (2/2) (“Folium” Map)</vt:lpstr>
      <vt:lpstr>6.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Analysis and Clustering of Athens Regions</dc:title>
  <dc:creator>Vasilis Kalyvas</dc:creator>
  <cp:lastModifiedBy>Vasilis Kalyvas</cp:lastModifiedBy>
  <cp:revision>1</cp:revision>
  <dcterms:created xsi:type="dcterms:W3CDTF">2020-12-14T20:40:48Z</dcterms:created>
  <dcterms:modified xsi:type="dcterms:W3CDTF">2020-12-14T20:41:39Z</dcterms:modified>
</cp:coreProperties>
</file>