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8BFF"/>
    <a:srgbClr val="0000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EDFB8-990B-48D2-A89D-836964E56F87}" type="datetimeFigureOut">
              <a:rPr lang="en-US" smtClean="0"/>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6DE1BA-BCC4-4EBB-9328-436B12571FBA}" type="slidenum">
              <a:rPr lang="en-US" smtClean="0"/>
              <a:t>‹#›</a:t>
            </a:fld>
            <a:endParaRPr lang="en-US"/>
          </a:p>
        </p:txBody>
      </p:sp>
    </p:spTree>
    <p:extLst>
      <p:ext uri="{BB962C8B-B14F-4D97-AF65-F5344CB8AC3E}">
        <p14:creationId xmlns:p14="http://schemas.microsoft.com/office/powerpoint/2010/main" val="4002220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6DE1BA-BCC4-4EBB-9328-436B12571FBA}" type="slidenum">
              <a:rPr lang="en-US" smtClean="0"/>
              <a:t>1</a:t>
            </a:fld>
            <a:endParaRPr lang="en-US"/>
          </a:p>
        </p:txBody>
      </p:sp>
    </p:spTree>
    <p:extLst>
      <p:ext uri="{BB962C8B-B14F-4D97-AF65-F5344CB8AC3E}">
        <p14:creationId xmlns:p14="http://schemas.microsoft.com/office/powerpoint/2010/main" val="2800887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443747-A5A7-4E50-A913-2101E3C9DD8B}"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74B13-4840-46EC-AB6A-AB0F16891AEF}" type="slidenum">
              <a:rPr lang="en-US" smtClean="0"/>
              <a:t>‹#›</a:t>
            </a:fld>
            <a:endParaRPr lang="en-US"/>
          </a:p>
        </p:txBody>
      </p:sp>
    </p:spTree>
    <p:extLst>
      <p:ext uri="{BB962C8B-B14F-4D97-AF65-F5344CB8AC3E}">
        <p14:creationId xmlns:p14="http://schemas.microsoft.com/office/powerpoint/2010/main" val="673949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443747-A5A7-4E50-A913-2101E3C9DD8B}"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74B13-4840-46EC-AB6A-AB0F16891AEF}" type="slidenum">
              <a:rPr lang="en-US" smtClean="0"/>
              <a:t>‹#›</a:t>
            </a:fld>
            <a:endParaRPr lang="en-US"/>
          </a:p>
        </p:txBody>
      </p:sp>
    </p:spTree>
    <p:extLst>
      <p:ext uri="{BB962C8B-B14F-4D97-AF65-F5344CB8AC3E}">
        <p14:creationId xmlns:p14="http://schemas.microsoft.com/office/powerpoint/2010/main" val="2064321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443747-A5A7-4E50-A913-2101E3C9DD8B}"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74B13-4840-46EC-AB6A-AB0F16891AEF}" type="slidenum">
              <a:rPr lang="en-US" smtClean="0"/>
              <a:t>‹#›</a:t>
            </a:fld>
            <a:endParaRPr lang="en-US"/>
          </a:p>
        </p:txBody>
      </p:sp>
    </p:spTree>
    <p:extLst>
      <p:ext uri="{BB962C8B-B14F-4D97-AF65-F5344CB8AC3E}">
        <p14:creationId xmlns:p14="http://schemas.microsoft.com/office/powerpoint/2010/main" val="546360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443747-A5A7-4E50-A913-2101E3C9DD8B}"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74B13-4840-46EC-AB6A-AB0F16891AEF}" type="slidenum">
              <a:rPr lang="en-US" smtClean="0"/>
              <a:t>‹#›</a:t>
            </a:fld>
            <a:endParaRPr lang="en-US"/>
          </a:p>
        </p:txBody>
      </p:sp>
    </p:spTree>
    <p:extLst>
      <p:ext uri="{BB962C8B-B14F-4D97-AF65-F5344CB8AC3E}">
        <p14:creationId xmlns:p14="http://schemas.microsoft.com/office/powerpoint/2010/main" val="36789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443747-A5A7-4E50-A913-2101E3C9DD8B}"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74B13-4840-46EC-AB6A-AB0F16891AEF}" type="slidenum">
              <a:rPr lang="en-US" smtClean="0"/>
              <a:t>‹#›</a:t>
            </a:fld>
            <a:endParaRPr lang="en-US"/>
          </a:p>
        </p:txBody>
      </p:sp>
    </p:spTree>
    <p:extLst>
      <p:ext uri="{BB962C8B-B14F-4D97-AF65-F5344CB8AC3E}">
        <p14:creationId xmlns:p14="http://schemas.microsoft.com/office/powerpoint/2010/main" val="727388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443747-A5A7-4E50-A913-2101E3C9DD8B}"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674B13-4840-46EC-AB6A-AB0F16891AEF}" type="slidenum">
              <a:rPr lang="en-US" smtClean="0"/>
              <a:t>‹#›</a:t>
            </a:fld>
            <a:endParaRPr lang="en-US"/>
          </a:p>
        </p:txBody>
      </p:sp>
    </p:spTree>
    <p:extLst>
      <p:ext uri="{BB962C8B-B14F-4D97-AF65-F5344CB8AC3E}">
        <p14:creationId xmlns:p14="http://schemas.microsoft.com/office/powerpoint/2010/main" val="357858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443747-A5A7-4E50-A913-2101E3C9DD8B}" type="datetimeFigureOut">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674B13-4840-46EC-AB6A-AB0F16891AEF}" type="slidenum">
              <a:rPr lang="en-US" smtClean="0"/>
              <a:t>‹#›</a:t>
            </a:fld>
            <a:endParaRPr lang="en-US"/>
          </a:p>
        </p:txBody>
      </p:sp>
    </p:spTree>
    <p:extLst>
      <p:ext uri="{BB962C8B-B14F-4D97-AF65-F5344CB8AC3E}">
        <p14:creationId xmlns:p14="http://schemas.microsoft.com/office/powerpoint/2010/main" val="40250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443747-A5A7-4E50-A913-2101E3C9DD8B}"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674B13-4840-46EC-AB6A-AB0F16891AEF}" type="slidenum">
              <a:rPr lang="en-US" smtClean="0"/>
              <a:t>‹#›</a:t>
            </a:fld>
            <a:endParaRPr lang="en-US"/>
          </a:p>
        </p:txBody>
      </p:sp>
    </p:spTree>
    <p:extLst>
      <p:ext uri="{BB962C8B-B14F-4D97-AF65-F5344CB8AC3E}">
        <p14:creationId xmlns:p14="http://schemas.microsoft.com/office/powerpoint/2010/main" val="256055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443747-A5A7-4E50-A913-2101E3C9DD8B}" type="datetimeFigureOut">
              <a:rPr lang="en-US" smtClean="0"/>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674B13-4840-46EC-AB6A-AB0F16891AEF}" type="slidenum">
              <a:rPr lang="en-US" smtClean="0"/>
              <a:t>‹#›</a:t>
            </a:fld>
            <a:endParaRPr lang="en-US"/>
          </a:p>
        </p:txBody>
      </p:sp>
    </p:spTree>
    <p:extLst>
      <p:ext uri="{BB962C8B-B14F-4D97-AF65-F5344CB8AC3E}">
        <p14:creationId xmlns:p14="http://schemas.microsoft.com/office/powerpoint/2010/main" val="2897556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443747-A5A7-4E50-A913-2101E3C9DD8B}"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674B13-4840-46EC-AB6A-AB0F16891AEF}" type="slidenum">
              <a:rPr lang="en-US" smtClean="0"/>
              <a:t>‹#›</a:t>
            </a:fld>
            <a:endParaRPr lang="en-US"/>
          </a:p>
        </p:txBody>
      </p:sp>
    </p:spTree>
    <p:extLst>
      <p:ext uri="{BB962C8B-B14F-4D97-AF65-F5344CB8AC3E}">
        <p14:creationId xmlns:p14="http://schemas.microsoft.com/office/powerpoint/2010/main" val="4272405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443747-A5A7-4E50-A913-2101E3C9DD8B}"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674B13-4840-46EC-AB6A-AB0F16891AEF}" type="slidenum">
              <a:rPr lang="en-US" smtClean="0"/>
              <a:t>‹#›</a:t>
            </a:fld>
            <a:endParaRPr lang="en-US"/>
          </a:p>
        </p:txBody>
      </p:sp>
    </p:spTree>
    <p:extLst>
      <p:ext uri="{BB962C8B-B14F-4D97-AF65-F5344CB8AC3E}">
        <p14:creationId xmlns:p14="http://schemas.microsoft.com/office/powerpoint/2010/main" val="2143186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443747-A5A7-4E50-A913-2101E3C9DD8B}" type="datetimeFigureOut">
              <a:rPr lang="en-US" smtClean="0"/>
              <a:t>2/28/2023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674B13-4840-46EC-AB6A-AB0F16891AEF}" type="slidenum">
              <a:rPr lang="en-US" smtClean="0"/>
              <a:t>‹#›</a:t>
            </a:fld>
            <a:endParaRPr lang="en-US"/>
          </a:p>
        </p:txBody>
      </p:sp>
    </p:spTree>
    <p:extLst>
      <p:ext uri="{BB962C8B-B14F-4D97-AF65-F5344CB8AC3E}">
        <p14:creationId xmlns:p14="http://schemas.microsoft.com/office/powerpoint/2010/main" val="3927371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6096000" y="548640"/>
            <a:ext cx="0" cy="5862320"/>
          </a:xfrm>
          <a:prstGeom prst="line">
            <a:avLst/>
          </a:prstGeom>
          <a:ln w="38100">
            <a:solidFill>
              <a:schemeClr val="bg1"/>
            </a:solidFill>
          </a:ln>
        </p:spPr>
        <p:style>
          <a:lnRef idx="3">
            <a:schemeClr val="accent2"/>
          </a:lnRef>
          <a:fillRef idx="0">
            <a:schemeClr val="accent2"/>
          </a:fillRef>
          <a:effectRef idx="2">
            <a:schemeClr val="accent2"/>
          </a:effectRef>
          <a:fontRef idx="minor">
            <a:schemeClr val="tx1"/>
          </a:fontRef>
        </p:style>
      </p:cxnSp>
      <p:sp>
        <p:nvSpPr>
          <p:cNvPr id="22" name="Oval 21"/>
          <p:cNvSpPr/>
          <p:nvPr/>
        </p:nvSpPr>
        <p:spPr>
          <a:xfrm>
            <a:off x="1711960" y="548640"/>
            <a:ext cx="2672080" cy="267208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52400" y="3429000"/>
            <a:ext cx="5943600" cy="461665"/>
          </a:xfrm>
          <a:prstGeom prst="rect">
            <a:avLst/>
          </a:prstGeom>
          <a:noFill/>
        </p:spPr>
        <p:txBody>
          <a:bodyPr wrap="square" rtlCol="0">
            <a:spAutoFit/>
          </a:bodyPr>
          <a:lstStyle/>
          <a:p>
            <a:pPr algn="ctr"/>
            <a:r>
              <a:rPr lang="en-US" sz="2400" dirty="0" smtClean="0">
                <a:solidFill>
                  <a:schemeClr val="bg1"/>
                </a:solidFill>
              </a:rPr>
              <a:t>Billy Kipchirchir Koech</a:t>
            </a:r>
            <a:endParaRPr lang="en-US" sz="2400" dirty="0">
              <a:solidFill>
                <a:schemeClr val="bg1"/>
              </a:solidFill>
            </a:endParaRPr>
          </a:p>
        </p:txBody>
      </p:sp>
      <p:sp>
        <p:nvSpPr>
          <p:cNvPr id="26" name="TextBox 25"/>
          <p:cNvSpPr txBox="1"/>
          <p:nvPr/>
        </p:nvSpPr>
        <p:spPr>
          <a:xfrm>
            <a:off x="152400" y="4634048"/>
            <a:ext cx="5943600" cy="461665"/>
          </a:xfrm>
          <a:prstGeom prst="rect">
            <a:avLst/>
          </a:prstGeom>
          <a:noFill/>
        </p:spPr>
        <p:txBody>
          <a:bodyPr wrap="square" rtlCol="0">
            <a:spAutoFit/>
          </a:bodyPr>
          <a:lstStyle/>
          <a:p>
            <a:pPr algn="ctr"/>
            <a:r>
              <a:rPr lang="en-US" sz="2400" dirty="0" smtClean="0">
                <a:solidFill>
                  <a:schemeClr val="bg1"/>
                </a:solidFill>
              </a:rPr>
              <a:t>PROJECT TITLE: </a:t>
            </a:r>
            <a:endParaRPr lang="en-US" sz="2400" dirty="0">
              <a:solidFill>
                <a:schemeClr val="bg1"/>
              </a:solidFill>
            </a:endParaRPr>
          </a:p>
        </p:txBody>
      </p:sp>
      <p:sp>
        <p:nvSpPr>
          <p:cNvPr id="27" name="TextBox 26"/>
          <p:cNvSpPr txBox="1"/>
          <p:nvPr/>
        </p:nvSpPr>
        <p:spPr>
          <a:xfrm>
            <a:off x="152400" y="4031524"/>
            <a:ext cx="5943600" cy="461665"/>
          </a:xfrm>
          <a:prstGeom prst="rect">
            <a:avLst/>
          </a:prstGeom>
          <a:noFill/>
        </p:spPr>
        <p:txBody>
          <a:bodyPr wrap="square" rtlCol="0">
            <a:spAutoFit/>
          </a:bodyPr>
          <a:lstStyle/>
          <a:p>
            <a:pPr algn="ctr"/>
            <a:r>
              <a:rPr lang="en-US" sz="2400" dirty="0" smtClean="0">
                <a:solidFill>
                  <a:schemeClr val="bg1"/>
                </a:solidFill>
              </a:rPr>
              <a:t>Team Awesome</a:t>
            </a:r>
            <a:endParaRPr lang="en-US" sz="2400" dirty="0">
              <a:solidFill>
                <a:schemeClr val="bg1"/>
              </a:solidFill>
            </a:endParaRPr>
          </a:p>
        </p:txBody>
      </p:sp>
      <p:sp>
        <p:nvSpPr>
          <p:cNvPr id="35" name="Rectangle 34"/>
          <p:cNvSpPr/>
          <p:nvPr/>
        </p:nvSpPr>
        <p:spPr>
          <a:xfrm>
            <a:off x="6288833" y="746449"/>
            <a:ext cx="2164702" cy="4616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97840" y="5236572"/>
            <a:ext cx="5029200" cy="1200329"/>
          </a:xfrm>
          <a:prstGeom prst="rect">
            <a:avLst/>
          </a:prstGeom>
          <a:noFill/>
        </p:spPr>
        <p:txBody>
          <a:bodyPr wrap="square" rtlCol="0">
            <a:spAutoFit/>
          </a:bodyPr>
          <a:lstStyle/>
          <a:p>
            <a:pPr algn="ctr"/>
            <a:r>
              <a:rPr lang="en-US" sz="2400" dirty="0" smtClean="0">
                <a:solidFill>
                  <a:schemeClr val="bg1"/>
                </a:solidFill>
              </a:rPr>
              <a:t>ANALYSIS OF YOUTH EMPLOYMENT IN RURAL AND URBAN AREAS IN TERMS OF SEX AND ECONOMIC ACTIVITY</a:t>
            </a:r>
            <a:endParaRPr lang="en-US" sz="2400" dirty="0">
              <a:solidFill>
                <a:schemeClr val="bg1"/>
              </a:solidFill>
            </a:endParaRPr>
          </a:p>
        </p:txBody>
      </p:sp>
      <p:sp>
        <p:nvSpPr>
          <p:cNvPr id="34" name="TextBox 33"/>
          <p:cNvSpPr txBox="1"/>
          <p:nvPr/>
        </p:nvSpPr>
        <p:spPr>
          <a:xfrm>
            <a:off x="6288833" y="746449"/>
            <a:ext cx="2397967" cy="461665"/>
          </a:xfrm>
          <a:prstGeom prst="rect">
            <a:avLst/>
          </a:prstGeom>
          <a:noFill/>
        </p:spPr>
        <p:txBody>
          <a:bodyPr wrap="square" rtlCol="0">
            <a:spAutoFit/>
          </a:bodyPr>
          <a:lstStyle/>
          <a:p>
            <a:r>
              <a:rPr lang="en-US" sz="2400" b="1" dirty="0" smtClean="0"/>
              <a:t>INTRODUCTION</a:t>
            </a:r>
            <a:endParaRPr lang="en-US" sz="2400" b="1" dirty="0"/>
          </a:p>
        </p:txBody>
      </p:sp>
      <p:sp>
        <p:nvSpPr>
          <p:cNvPr id="37" name="TextBox 36"/>
          <p:cNvSpPr txBox="1"/>
          <p:nvPr/>
        </p:nvSpPr>
        <p:spPr>
          <a:xfrm>
            <a:off x="6288833" y="1351795"/>
            <a:ext cx="5402425" cy="2031325"/>
          </a:xfrm>
          <a:prstGeom prst="rect">
            <a:avLst/>
          </a:prstGeom>
          <a:noFill/>
        </p:spPr>
        <p:txBody>
          <a:bodyPr wrap="square" rtlCol="0">
            <a:spAutoFit/>
          </a:bodyPr>
          <a:lstStyle/>
          <a:p>
            <a:r>
              <a:rPr lang="en-US" dirty="0" smtClean="0">
                <a:solidFill>
                  <a:schemeClr val="bg1"/>
                </a:solidFill>
              </a:rPr>
              <a:t>My name is </a:t>
            </a:r>
            <a:r>
              <a:rPr lang="en-US" b="1" dirty="0" smtClean="0">
                <a:solidFill>
                  <a:schemeClr val="bg1"/>
                </a:solidFill>
              </a:rPr>
              <a:t>Billy Kipchirchir Koech</a:t>
            </a:r>
            <a:r>
              <a:rPr lang="en-US" dirty="0" smtClean="0">
                <a:solidFill>
                  <a:schemeClr val="bg1"/>
                </a:solidFill>
              </a:rPr>
              <a:t>.</a:t>
            </a:r>
            <a:endParaRPr lang="en-US" dirty="0" smtClean="0">
              <a:solidFill>
                <a:schemeClr val="bg1"/>
              </a:solidFill>
            </a:endParaRPr>
          </a:p>
          <a:p>
            <a:endParaRPr lang="en-US" dirty="0">
              <a:solidFill>
                <a:schemeClr val="bg1"/>
              </a:solidFill>
            </a:endParaRPr>
          </a:p>
          <a:p>
            <a:r>
              <a:rPr lang="en-US" dirty="0" smtClean="0">
                <a:solidFill>
                  <a:schemeClr val="bg1"/>
                </a:solidFill>
              </a:rPr>
              <a:t>I am a master’s student at the </a:t>
            </a:r>
            <a:r>
              <a:rPr lang="en-US" b="1" dirty="0" smtClean="0">
                <a:solidFill>
                  <a:schemeClr val="bg1"/>
                </a:solidFill>
              </a:rPr>
              <a:t>University of Nairobi.</a:t>
            </a:r>
            <a:r>
              <a:rPr lang="en-US" dirty="0" smtClean="0">
                <a:solidFill>
                  <a:schemeClr val="bg1"/>
                </a:solidFill>
              </a:rPr>
              <a:t> Pursuing a master’s in </a:t>
            </a:r>
            <a:r>
              <a:rPr lang="en-US" b="1" dirty="0" smtClean="0">
                <a:solidFill>
                  <a:schemeClr val="bg1"/>
                </a:solidFill>
              </a:rPr>
              <a:t>Transportation Engineering.</a:t>
            </a:r>
          </a:p>
          <a:p>
            <a:endParaRPr lang="en-US" dirty="0" smtClean="0">
              <a:solidFill>
                <a:schemeClr val="bg1"/>
              </a:solidFill>
            </a:endParaRPr>
          </a:p>
          <a:p>
            <a:r>
              <a:rPr lang="en-US" dirty="0" smtClean="0">
                <a:solidFill>
                  <a:schemeClr val="bg1"/>
                </a:solidFill>
              </a:rPr>
              <a:t>I am also pursing  an </a:t>
            </a:r>
            <a:r>
              <a:rPr lang="it-IT" b="1" dirty="0" smtClean="0">
                <a:solidFill>
                  <a:schemeClr val="bg1"/>
                </a:solidFill>
              </a:rPr>
              <a:t>IBM </a:t>
            </a:r>
            <a:r>
              <a:rPr lang="it-IT" b="1" dirty="0">
                <a:solidFill>
                  <a:schemeClr val="bg1"/>
                </a:solidFill>
              </a:rPr>
              <a:t>Data Science Professional </a:t>
            </a:r>
            <a:r>
              <a:rPr lang="it-IT" b="1" dirty="0" smtClean="0">
                <a:solidFill>
                  <a:schemeClr val="bg1"/>
                </a:solidFill>
              </a:rPr>
              <a:t>Certificate on Coursera.</a:t>
            </a:r>
            <a:endParaRPr lang="it-IT" b="1" dirty="0">
              <a:solidFill>
                <a:schemeClr val="bg1"/>
              </a:solidFill>
            </a:endParaRPr>
          </a:p>
        </p:txBody>
      </p:sp>
      <p:sp>
        <p:nvSpPr>
          <p:cNvPr id="39" name="Rectangle 38"/>
          <p:cNvSpPr/>
          <p:nvPr/>
        </p:nvSpPr>
        <p:spPr>
          <a:xfrm>
            <a:off x="6288832" y="3659832"/>
            <a:ext cx="5402425" cy="4616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288833" y="3659832"/>
            <a:ext cx="5533053" cy="461665"/>
          </a:xfrm>
          <a:prstGeom prst="rect">
            <a:avLst/>
          </a:prstGeom>
          <a:noFill/>
        </p:spPr>
        <p:txBody>
          <a:bodyPr wrap="square" rtlCol="0">
            <a:spAutoFit/>
          </a:bodyPr>
          <a:lstStyle/>
          <a:p>
            <a:r>
              <a:rPr lang="en-US" sz="2400" b="1" dirty="0" smtClean="0"/>
              <a:t>WHY I PARTICIPATED IN THE HACKATHON</a:t>
            </a:r>
            <a:endParaRPr lang="en-US" sz="2400" b="1" dirty="0"/>
          </a:p>
        </p:txBody>
      </p:sp>
      <p:sp>
        <p:nvSpPr>
          <p:cNvPr id="40" name="TextBox 39"/>
          <p:cNvSpPr txBox="1"/>
          <p:nvPr/>
        </p:nvSpPr>
        <p:spPr>
          <a:xfrm>
            <a:off x="6288833" y="4379635"/>
            <a:ext cx="5402425" cy="2031325"/>
          </a:xfrm>
          <a:prstGeom prst="rect">
            <a:avLst/>
          </a:prstGeom>
          <a:noFill/>
        </p:spPr>
        <p:txBody>
          <a:bodyPr wrap="square" rtlCol="0">
            <a:spAutoFit/>
          </a:bodyPr>
          <a:lstStyle/>
          <a:p>
            <a:pPr marL="342900" indent="-342900">
              <a:buAutoNum type="arabicPeriod"/>
            </a:pPr>
            <a:r>
              <a:rPr lang="it-IT" dirty="0" smtClean="0">
                <a:solidFill>
                  <a:schemeClr val="bg1"/>
                </a:solidFill>
              </a:rPr>
              <a:t>To solve a real world problem that’s closer to home ie youth employment in Africa.</a:t>
            </a:r>
          </a:p>
          <a:p>
            <a:pPr marL="342900" indent="-342900">
              <a:buAutoNum type="arabicPeriod"/>
            </a:pPr>
            <a:endParaRPr lang="it-IT" dirty="0">
              <a:solidFill>
                <a:schemeClr val="bg1"/>
              </a:solidFill>
            </a:endParaRPr>
          </a:p>
          <a:p>
            <a:pPr marL="342900" indent="-342900">
              <a:buAutoNum type="arabicPeriod"/>
            </a:pPr>
            <a:r>
              <a:rPr lang="it-IT" dirty="0" smtClean="0">
                <a:solidFill>
                  <a:schemeClr val="bg1"/>
                </a:solidFill>
              </a:rPr>
              <a:t>Gain experience and expertice handling and analysing raw data.</a:t>
            </a:r>
          </a:p>
          <a:p>
            <a:pPr marL="342900" indent="-342900">
              <a:buAutoNum type="arabicPeriod"/>
            </a:pPr>
            <a:endParaRPr lang="it-IT" dirty="0">
              <a:solidFill>
                <a:schemeClr val="bg1"/>
              </a:solidFill>
            </a:endParaRPr>
          </a:p>
          <a:p>
            <a:pPr marL="342900" indent="-342900">
              <a:buAutoNum type="arabicPeriod"/>
            </a:pPr>
            <a:r>
              <a:rPr lang="it-IT" dirty="0" smtClean="0">
                <a:solidFill>
                  <a:schemeClr val="bg1"/>
                </a:solidFill>
              </a:rPr>
              <a:t>To get the internship position at World Data Lab.</a:t>
            </a:r>
            <a:endParaRPr lang="it-IT" dirty="0">
              <a:solidFill>
                <a:schemeClr val="bg1"/>
              </a:solidFill>
            </a:endParaRPr>
          </a:p>
        </p:txBody>
      </p:sp>
    </p:spTree>
    <p:extLst>
      <p:ext uri="{BB962C8B-B14F-4D97-AF65-F5344CB8AC3E}">
        <p14:creationId xmlns:p14="http://schemas.microsoft.com/office/powerpoint/2010/main" val="3423718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331"/>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1968" y="279673"/>
            <a:ext cx="5626359" cy="4616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11968" y="279673"/>
            <a:ext cx="6811346" cy="461665"/>
          </a:xfrm>
          <a:prstGeom prst="rect">
            <a:avLst/>
          </a:prstGeom>
          <a:noFill/>
        </p:spPr>
        <p:txBody>
          <a:bodyPr wrap="square" rtlCol="0">
            <a:spAutoFit/>
          </a:bodyPr>
          <a:lstStyle/>
          <a:p>
            <a:r>
              <a:rPr lang="en-US" sz="2400" b="1" dirty="0" smtClean="0"/>
              <a:t>STEPS TAKEN IN DEVELOPING THE PROJECT</a:t>
            </a:r>
            <a:endParaRPr lang="en-US" sz="2400" b="1" dirty="0"/>
          </a:p>
        </p:txBody>
      </p:sp>
      <p:sp>
        <p:nvSpPr>
          <p:cNvPr id="9" name="TextBox 8"/>
          <p:cNvSpPr txBox="1"/>
          <p:nvPr/>
        </p:nvSpPr>
        <p:spPr>
          <a:xfrm>
            <a:off x="111969" y="889986"/>
            <a:ext cx="11915190" cy="830997"/>
          </a:xfrm>
          <a:prstGeom prst="rect">
            <a:avLst/>
          </a:prstGeom>
          <a:noFill/>
        </p:spPr>
        <p:txBody>
          <a:bodyPr wrap="square" rtlCol="0">
            <a:spAutoFit/>
          </a:bodyPr>
          <a:lstStyle/>
          <a:p>
            <a:r>
              <a:rPr lang="it-IT" sz="1600" b="1" u="sng" dirty="0" smtClean="0">
                <a:solidFill>
                  <a:schemeClr val="bg1"/>
                </a:solidFill>
              </a:rPr>
              <a:t>STEP 1: LOADING DATA </a:t>
            </a:r>
            <a:endParaRPr lang="it-IT" sz="1600" b="1" dirty="0" smtClean="0">
              <a:solidFill>
                <a:schemeClr val="bg1"/>
              </a:solidFill>
            </a:endParaRPr>
          </a:p>
          <a:p>
            <a:r>
              <a:rPr lang="it-IT" sz="1600" dirty="0" smtClean="0">
                <a:solidFill>
                  <a:schemeClr val="bg1"/>
                </a:solidFill>
              </a:rPr>
              <a:t>In this step I loaded all the three files ie Kenya National, Ghana National and Rwanda National to the jupyter notebook. I merged all of them into one.</a:t>
            </a:r>
          </a:p>
        </p:txBody>
      </p:sp>
      <p:sp>
        <p:nvSpPr>
          <p:cNvPr id="10" name="TextBox 9"/>
          <p:cNvSpPr txBox="1"/>
          <p:nvPr/>
        </p:nvSpPr>
        <p:spPr>
          <a:xfrm>
            <a:off x="111964" y="1720983"/>
            <a:ext cx="11915191" cy="1077218"/>
          </a:xfrm>
          <a:prstGeom prst="rect">
            <a:avLst/>
          </a:prstGeom>
          <a:noFill/>
        </p:spPr>
        <p:txBody>
          <a:bodyPr wrap="square" rtlCol="0">
            <a:spAutoFit/>
          </a:bodyPr>
          <a:lstStyle/>
          <a:p>
            <a:r>
              <a:rPr lang="it-IT" sz="1600" b="1" u="sng" dirty="0" smtClean="0">
                <a:solidFill>
                  <a:schemeClr val="bg1"/>
                </a:solidFill>
              </a:rPr>
              <a:t>STEP 2: DATA WRANGLING</a:t>
            </a:r>
            <a:endParaRPr lang="it-IT" sz="1600" dirty="0">
              <a:solidFill>
                <a:schemeClr val="bg1"/>
              </a:solidFill>
            </a:endParaRPr>
          </a:p>
          <a:p>
            <a:r>
              <a:rPr lang="it-IT" sz="1600" dirty="0" smtClean="0">
                <a:solidFill>
                  <a:schemeClr val="bg1"/>
                </a:solidFill>
              </a:rPr>
              <a:t>In this step I grouped the merged data by indicators and choose the ‘Employment by sex, rural/urban areas and economic acticity (EMP_2EMP_SEX_GEO_ECO_NB)’ indicator for analysis.  I cleaned the data and prepared it for analysis. (The data cleaning process is explained in the next slide.)</a:t>
            </a:r>
          </a:p>
        </p:txBody>
      </p:sp>
      <p:sp>
        <p:nvSpPr>
          <p:cNvPr id="11" name="TextBox 10"/>
          <p:cNvSpPr txBox="1"/>
          <p:nvPr/>
        </p:nvSpPr>
        <p:spPr>
          <a:xfrm>
            <a:off x="111960" y="2798201"/>
            <a:ext cx="11915191" cy="830997"/>
          </a:xfrm>
          <a:prstGeom prst="rect">
            <a:avLst/>
          </a:prstGeom>
          <a:noFill/>
        </p:spPr>
        <p:txBody>
          <a:bodyPr wrap="square" rtlCol="0">
            <a:spAutoFit/>
          </a:bodyPr>
          <a:lstStyle/>
          <a:p>
            <a:r>
              <a:rPr lang="it-IT" sz="1600" b="1" u="sng" dirty="0" smtClean="0">
                <a:solidFill>
                  <a:schemeClr val="bg1"/>
                </a:solidFill>
              </a:rPr>
              <a:t>STEP 3: DATA VISUALIZATION</a:t>
            </a:r>
            <a:endParaRPr lang="it-IT" sz="1600" dirty="0">
              <a:solidFill>
                <a:schemeClr val="bg1"/>
              </a:solidFill>
            </a:endParaRPr>
          </a:p>
          <a:p>
            <a:r>
              <a:rPr lang="it-IT" sz="1600" dirty="0" smtClean="0">
                <a:solidFill>
                  <a:schemeClr val="bg1"/>
                </a:solidFill>
              </a:rPr>
              <a:t>In this step I develped a dashboard to visualize the data. The dashboard groups the data by country, region and year and displays a bar chart showing the observed values against economic activity grouped by gender.</a:t>
            </a:r>
          </a:p>
        </p:txBody>
      </p:sp>
      <p:sp>
        <p:nvSpPr>
          <p:cNvPr id="12" name="TextBox 11"/>
          <p:cNvSpPr txBox="1"/>
          <p:nvPr/>
        </p:nvSpPr>
        <p:spPr>
          <a:xfrm>
            <a:off x="111960" y="3629198"/>
            <a:ext cx="11915191" cy="1077218"/>
          </a:xfrm>
          <a:prstGeom prst="rect">
            <a:avLst/>
          </a:prstGeom>
          <a:noFill/>
        </p:spPr>
        <p:txBody>
          <a:bodyPr wrap="square" rtlCol="0">
            <a:spAutoFit/>
          </a:bodyPr>
          <a:lstStyle/>
          <a:p>
            <a:r>
              <a:rPr lang="it-IT" sz="1600" b="1" u="sng" dirty="0" smtClean="0">
                <a:solidFill>
                  <a:schemeClr val="bg1"/>
                </a:solidFill>
              </a:rPr>
              <a:t>STEP 4: FEATURE ENGINEERING, MODEL SELECTION AND MODEL REFINEMENT</a:t>
            </a:r>
          </a:p>
          <a:p>
            <a:r>
              <a:rPr lang="it-IT" sz="1600" dirty="0" smtClean="0">
                <a:solidFill>
                  <a:schemeClr val="bg1"/>
                </a:solidFill>
              </a:rPr>
              <a:t>In this step I one encoded the categorical columns in the data. I selected Random Forest Regressor and XGBRegressor as my models. The data was split into two for training and testing. Both models were trained. XGBRegressor performed better than the Random Forest Regressor (This is higlighted more in the results slide). The model was deployed as Dashboard using Dash.</a:t>
            </a:r>
          </a:p>
        </p:txBody>
      </p:sp>
      <p:sp>
        <p:nvSpPr>
          <p:cNvPr id="21" name="Rectangle 20"/>
          <p:cNvSpPr/>
          <p:nvPr/>
        </p:nvSpPr>
        <p:spPr>
          <a:xfrm>
            <a:off x="167940" y="5516116"/>
            <a:ext cx="3517648" cy="5321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1960" y="5551375"/>
            <a:ext cx="3629608" cy="461665"/>
          </a:xfrm>
          <a:prstGeom prst="rect">
            <a:avLst/>
          </a:prstGeom>
          <a:noFill/>
        </p:spPr>
        <p:txBody>
          <a:bodyPr wrap="square" rtlCol="0">
            <a:spAutoFit/>
          </a:bodyPr>
          <a:lstStyle/>
          <a:p>
            <a:r>
              <a:rPr lang="en-US" sz="2400" b="1" dirty="0" smtClean="0"/>
              <a:t>TOOLS USED IN THIS STEPS</a:t>
            </a:r>
            <a:endParaRPr lang="en-US" sz="2400" b="1" dirty="0"/>
          </a:p>
        </p:txBody>
      </p:sp>
      <p:cxnSp>
        <p:nvCxnSpPr>
          <p:cNvPr id="17" name="Straight Connector 16"/>
          <p:cNvCxnSpPr/>
          <p:nvPr/>
        </p:nvCxnSpPr>
        <p:spPr>
          <a:xfrm>
            <a:off x="3912629" y="5049339"/>
            <a:ext cx="0" cy="1465736"/>
          </a:xfrm>
          <a:prstGeom prst="line">
            <a:avLst/>
          </a:prstGeom>
          <a:ln w="38100">
            <a:solidFill>
              <a:schemeClr val="bg1"/>
            </a:solidFill>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4072809" y="5182042"/>
            <a:ext cx="7959011" cy="1200329"/>
          </a:xfrm>
          <a:prstGeom prst="rect">
            <a:avLst/>
          </a:prstGeom>
          <a:noFill/>
        </p:spPr>
        <p:txBody>
          <a:bodyPr wrap="square" rtlCol="0">
            <a:spAutoFit/>
          </a:bodyPr>
          <a:lstStyle/>
          <a:p>
            <a:pPr marL="457200" indent="-457200">
              <a:buAutoNum type="arabicPeriod"/>
            </a:pPr>
            <a:r>
              <a:rPr lang="en-US" b="1" dirty="0" err="1" smtClean="0">
                <a:solidFill>
                  <a:schemeClr val="bg1"/>
                </a:solidFill>
              </a:rPr>
              <a:t>Jupyter</a:t>
            </a:r>
            <a:r>
              <a:rPr lang="en-US" b="1" dirty="0" smtClean="0">
                <a:solidFill>
                  <a:schemeClr val="bg1"/>
                </a:solidFill>
              </a:rPr>
              <a:t> Notebook</a:t>
            </a:r>
          </a:p>
          <a:p>
            <a:pPr marL="457200" indent="-457200">
              <a:buAutoNum type="arabicPeriod"/>
            </a:pPr>
            <a:endParaRPr lang="en-US" b="1" dirty="0" smtClean="0">
              <a:solidFill>
                <a:schemeClr val="bg1"/>
              </a:solidFill>
            </a:endParaRPr>
          </a:p>
          <a:p>
            <a:pPr marL="457200" indent="-457200">
              <a:buAutoNum type="arabicPeriod"/>
            </a:pPr>
            <a:r>
              <a:rPr lang="en-US" b="1" dirty="0" smtClean="0">
                <a:solidFill>
                  <a:schemeClr val="bg1"/>
                </a:solidFill>
              </a:rPr>
              <a:t>Python Programing Modules: Pandas, </a:t>
            </a:r>
            <a:r>
              <a:rPr lang="en-US" b="1" dirty="0" err="1" smtClean="0">
                <a:solidFill>
                  <a:schemeClr val="bg1"/>
                </a:solidFill>
              </a:rPr>
              <a:t>Seaborn</a:t>
            </a:r>
            <a:r>
              <a:rPr lang="en-US" b="1" dirty="0" smtClean="0">
                <a:solidFill>
                  <a:schemeClr val="bg1"/>
                </a:solidFill>
              </a:rPr>
              <a:t>, </a:t>
            </a:r>
            <a:r>
              <a:rPr lang="en-US" b="1" dirty="0" err="1" smtClean="0">
                <a:solidFill>
                  <a:schemeClr val="bg1"/>
                </a:solidFill>
              </a:rPr>
              <a:t>Plotly</a:t>
            </a:r>
            <a:r>
              <a:rPr lang="en-US" b="1" dirty="0" smtClean="0">
                <a:solidFill>
                  <a:schemeClr val="bg1"/>
                </a:solidFill>
              </a:rPr>
              <a:t>, Dash, </a:t>
            </a:r>
            <a:r>
              <a:rPr lang="en-US" b="1" dirty="0" err="1" smtClean="0">
                <a:solidFill>
                  <a:schemeClr val="bg1"/>
                </a:solidFill>
              </a:rPr>
              <a:t>Scikit</a:t>
            </a:r>
            <a:r>
              <a:rPr lang="en-US" b="1" dirty="0" smtClean="0">
                <a:solidFill>
                  <a:schemeClr val="bg1"/>
                </a:solidFill>
              </a:rPr>
              <a:t> Learn, and </a:t>
            </a:r>
            <a:r>
              <a:rPr lang="en-US" b="1" dirty="0" err="1" smtClean="0">
                <a:solidFill>
                  <a:schemeClr val="bg1"/>
                </a:solidFill>
              </a:rPr>
              <a:t>XGBoost</a:t>
            </a:r>
            <a:r>
              <a:rPr lang="en-US" b="1" dirty="0" smtClean="0">
                <a:solidFill>
                  <a:schemeClr val="bg1"/>
                </a:solidFill>
              </a:rPr>
              <a:t> </a:t>
            </a:r>
            <a:endParaRPr lang="en-US" b="1" dirty="0">
              <a:solidFill>
                <a:schemeClr val="bg1"/>
              </a:solidFill>
            </a:endParaRPr>
          </a:p>
        </p:txBody>
      </p:sp>
    </p:spTree>
    <p:extLst>
      <p:ext uri="{BB962C8B-B14F-4D97-AF65-F5344CB8AC3E}">
        <p14:creationId xmlns:p14="http://schemas.microsoft.com/office/powerpoint/2010/main" val="1285193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26280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6096000" y="548640"/>
            <a:ext cx="0" cy="5862320"/>
          </a:xfrm>
          <a:prstGeom prst="line">
            <a:avLst/>
          </a:prstGeom>
          <a:ln w="38100">
            <a:solidFill>
              <a:schemeClr val="bg1"/>
            </a:solidFill>
          </a:ln>
        </p:spPr>
        <p:style>
          <a:lnRef idx="3">
            <a:schemeClr val="accent2"/>
          </a:lnRef>
          <a:fillRef idx="0">
            <a:schemeClr val="accent2"/>
          </a:fillRef>
          <a:effectRef idx="2">
            <a:schemeClr val="accent2"/>
          </a:effectRef>
          <a:fontRef idx="minor">
            <a:schemeClr val="tx1"/>
          </a:fontRef>
        </p:style>
      </p:cxnSp>
      <p:sp>
        <p:nvSpPr>
          <p:cNvPr id="6" name="Rectangle 5"/>
          <p:cNvSpPr/>
          <p:nvPr/>
        </p:nvSpPr>
        <p:spPr>
          <a:xfrm>
            <a:off x="727784" y="308780"/>
            <a:ext cx="4637325" cy="5321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27784" y="374817"/>
            <a:ext cx="4637325" cy="400110"/>
          </a:xfrm>
          <a:prstGeom prst="rect">
            <a:avLst/>
          </a:prstGeom>
          <a:noFill/>
        </p:spPr>
        <p:txBody>
          <a:bodyPr wrap="square" rtlCol="0">
            <a:spAutoFit/>
          </a:bodyPr>
          <a:lstStyle/>
          <a:p>
            <a:pPr algn="ctr"/>
            <a:r>
              <a:rPr lang="en-US" sz="2000" b="1" dirty="0" smtClean="0"/>
              <a:t>DATA SELECTION</a:t>
            </a:r>
            <a:endParaRPr lang="en-US" sz="2000" b="1" dirty="0"/>
          </a:p>
        </p:txBody>
      </p:sp>
      <p:sp>
        <p:nvSpPr>
          <p:cNvPr id="9" name="TextBox 8"/>
          <p:cNvSpPr txBox="1"/>
          <p:nvPr/>
        </p:nvSpPr>
        <p:spPr>
          <a:xfrm>
            <a:off x="93306" y="941025"/>
            <a:ext cx="5402425" cy="5755422"/>
          </a:xfrm>
          <a:prstGeom prst="rect">
            <a:avLst/>
          </a:prstGeom>
          <a:noFill/>
        </p:spPr>
        <p:txBody>
          <a:bodyPr wrap="square" rtlCol="0">
            <a:spAutoFit/>
          </a:bodyPr>
          <a:lstStyle/>
          <a:p>
            <a:r>
              <a:rPr lang="en-US" sz="1600" dirty="0" smtClean="0">
                <a:solidFill>
                  <a:schemeClr val="bg1"/>
                </a:solidFill>
              </a:rPr>
              <a:t>I used </a:t>
            </a:r>
            <a:r>
              <a:rPr lang="it-IT" sz="1600" dirty="0" smtClean="0">
                <a:solidFill>
                  <a:schemeClr val="bg1"/>
                </a:solidFill>
              </a:rPr>
              <a:t>the </a:t>
            </a:r>
            <a:r>
              <a:rPr lang="it-IT" sz="1600" dirty="0">
                <a:solidFill>
                  <a:schemeClr val="bg1"/>
                </a:solidFill>
              </a:rPr>
              <a:t>‘Employment by sex, rural/urban areas and economic acticity (EMP_2EMP_SEX_GEO_ECO_NB)’ indicator for </a:t>
            </a:r>
            <a:r>
              <a:rPr lang="it-IT" sz="1600" dirty="0" smtClean="0">
                <a:solidFill>
                  <a:schemeClr val="bg1"/>
                </a:solidFill>
              </a:rPr>
              <a:t>analysis. From the data I used the following variable: </a:t>
            </a:r>
          </a:p>
          <a:p>
            <a:endParaRPr lang="it-IT" sz="1600" dirty="0">
              <a:solidFill>
                <a:schemeClr val="bg1"/>
              </a:solidFill>
            </a:endParaRPr>
          </a:p>
          <a:p>
            <a:pPr marL="342900" indent="-342900">
              <a:buAutoNum type="arabicPeriod"/>
            </a:pPr>
            <a:r>
              <a:rPr lang="it-IT" sz="1600" b="1" dirty="0" smtClean="0">
                <a:solidFill>
                  <a:schemeClr val="bg1"/>
                </a:solidFill>
              </a:rPr>
              <a:t>‘Ref_label.area’.</a:t>
            </a:r>
            <a:r>
              <a:rPr lang="it-IT" sz="1600" dirty="0" smtClean="0">
                <a:solidFill>
                  <a:schemeClr val="bg1"/>
                </a:solidFill>
              </a:rPr>
              <a:t> I chose this column because it contained the country names. I renamed the column to ‘country’.</a:t>
            </a:r>
          </a:p>
          <a:p>
            <a:pPr marL="342900" indent="-342900">
              <a:buAutoNum type="arabicPeriod"/>
            </a:pPr>
            <a:endParaRPr lang="it-IT" sz="1600" dirty="0" smtClean="0">
              <a:solidFill>
                <a:schemeClr val="bg1"/>
              </a:solidFill>
            </a:endParaRPr>
          </a:p>
          <a:p>
            <a:pPr marL="342900" indent="-342900">
              <a:buAutoNum type="arabicPeriod"/>
            </a:pPr>
            <a:r>
              <a:rPr lang="it-IT" sz="1600" b="1" dirty="0" smtClean="0">
                <a:solidFill>
                  <a:schemeClr val="bg1"/>
                </a:solidFill>
              </a:rPr>
              <a:t>‘Sex’. </a:t>
            </a:r>
            <a:r>
              <a:rPr lang="it-IT" sz="1600" dirty="0" smtClean="0">
                <a:solidFill>
                  <a:schemeClr val="bg1"/>
                </a:solidFill>
              </a:rPr>
              <a:t>I chose tis column because it higlighted the gender of the  group being observed.</a:t>
            </a:r>
          </a:p>
          <a:p>
            <a:pPr marL="342900" indent="-342900">
              <a:buAutoNum type="arabicPeriod"/>
            </a:pPr>
            <a:endParaRPr lang="it-IT" sz="1600" dirty="0" smtClean="0">
              <a:solidFill>
                <a:schemeClr val="bg1"/>
              </a:solidFill>
            </a:endParaRPr>
          </a:p>
          <a:p>
            <a:pPr marL="342900" indent="-342900">
              <a:buAutoNum type="arabicPeriod"/>
            </a:pPr>
            <a:r>
              <a:rPr lang="it-IT" sz="1600" b="1" dirty="0" smtClean="0">
                <a:solidFill>
                  <a:schemeClr val="bg1"/>
                </a:solidFill>
              </a:rPr>
              <a:t>‘Classif1.label’. </a:t>
            </a:r>
            <a:r>
              <a:rPr lang="it-IT" sz="1600" dirty="0" smtClean="0">
                <a:solidFill>
                  <a:schemeClr val="bg1"/>
                </a:solidFill>
              </a:rPr>
              <a:t>I chose this column because it contained the region description ie National, Rural or Urban. I renamed the column ‘region’.</a:t>
            </a:r>
          </a:p>
          <a:p>
            <a:pPr marL="342900" indent="-342900">
              <a:buAutoNum type="arabicPeriod"/>
            </a:pPr>
            <a:endParaRPr lang="it-IT" sz="1600" dirty="0" smtClean="0">
              <a:solidFill>
                <a:schemeClr val="bg1"/>
              </a:solidFill>
            </a:endParaRPr>
          </a:p>
          <a:p>
            <a:pPr marL="342900" indent="-342900">
              <a:buAutoNum type="arabicPeriod"/>
            </a:pPr>
            <a:r>
              <a:rPr lang="it-IT" sz="1600" b="1" dirty="0" smtClean="0">
                <a:solidFill>
                  <a:schemeClr val="bg1"/>
                </a:solidFill>
              </a:rPr>
              <a:t>‘Classif2.label’. </a:t>
            </a:r>
            <a:r>
              <a:rPr lang="it-IT" sz="1600" dirty="0" smtClean="0">
                <a:solidFill>
                  <a:schemeClr val="bg1"/>
                </a:solidFill>
              </a:rPr>
              <a:t>I chose this column because it higlighted the different economic activies ie Total, Industry, Service and Argriculture. I renamed the column to ‘activity’.</a:t>
            </a:r>
          </a:p>
          <a:p>
            <a:pPr marL="342900" indent="-342900">
              <a:buAutoNum type="arabicPeriod"/>
            </a:pPr>
            <a:endParaRPr lang="it-IT" sz="1600" dirty="0" smtClean="0">
              <a:solidFill>
                <a:schemeClr val="bg1"/>
              </a:solidFill>
            </a:endParaRPr>
          </a:p>
          <a:p>
            <a:pPr marL="342900" indent="-342900">
              <a:buAutoNum type="arabicPeriod"/>
            </a:pPr>
            <a:r>
              <a:rPr lang="it-IT" sz="1600" b="1" dirty="0" smtClean="0">
                <a:solidFill>
                  <a:schemeClr val="bg1"/>
                </a:solidFill>
              </a:rPr>
              <a:t>‘Year’. </a:t>
            </a:r>
            <a:r>
              <a:rPr lang="it-IT" sz="1600" dirty="0" smtClean="0">
                <a:solidFill>
                  <a:schemeClr val="bg1"/>
                </a:solidFill>
              </a:rPr>
              <a:t>This column highlighted the year the observations were made.</a:t>
            </a:r>
          </a:p>
          <a:p>
            <a:pPr marL="342900" indent="-342900">
              <a:buAutoNum type="arabicPeriod"/>
            </a:pPr>
            <a:endParaRPr lang="it-IT" sz="1600" dirty="0" smtClean="0">
              <a:solidFill>
                <a:schemeClr val="bg1"/>
              </a:solidFill>
            </a:endParaRPr>
          </a:p>
          <a:p>
            <a:pPr marL="342900" indent="-342900">
              <a:buAutoNum type="arabicPeriod"/>
            </a:pPr>
            <a:r>
              <a:rPr lang="it-IT" sz="1600" b="1" dirty="0" smtClean="0">
                <a:solidFill>
                  <a:schemeClr val="bg1"/>
                </a:solidFill>
              </a:rPr>
              <a:t>‘obs_value’. </a:t>
            </a:r>
            <a:r>
              <a:rPr lang="it-IT" sz="1600" dirty="0" smtClean="0">
                <a:solidFill>
                  <a:schemeClr val="bg1"/>
                </a:solidFill>
              </a:rPr>
              <a:t>This column had the number of observations made in thousands.</a:t>
            </a:r>
            <a:endParaRPr lang="it-IT" sz="1600" b="1" dirty="0">
              <a:solidFill>
                <a:schemeClr val="bg1"/>
              </a:solidFill>
            </a:endParaRPr>
          </a:p>
        </p:txBody>
      </p:sp>
      <p:sp>
        <p:nvSpPr>
          <p:cNvPr id="11" name="Rectangle 10"/>
          <p:cNvSpPr/>
          <p:nvPr/>
        </p:nvSpPr>
        <p:spPr>
          <a:xfrm>
            <a:off x="8198492" y="374817"/>
            <a:ext cx="1891016" cy="5321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198492" y="440854"/>
            <a:ext cx="1891016" cy="400110"/>
          </a:xfrm>
          <a:prstGeom prst="rect">
            <a:avLst/>
          </a:prstGeom>
          <a:noFill/>
        </p:spPr>
        <p:txBody>
          <a:bodyPr wrap="square" rtlCol="0">
            <a:spAutoFit/>
          </a:bodyPr>
          <a:lstStyle/>
          <a:p>
            <a:pPr algn="ctr"/>
            <a:r>
              <a:rPr lang="en-US" sz="2000" b="1" dirty="0" smtClean="0"/>
              <a:t>DATA CLEANING</a:t>
            </a:r>
            <a:endParaRPr lang="en-US" sz="2000" b="1" dirty="0"/>
          </a:p>
        </p:txBody>
      </p:sp>
      <p:sp>
        <p:nvSpPr>
          <p:cNvPr id="12" name="TextBox 11"/>
          <p:cNvSpPr txBox="1"/>
          <p:nvPr/>
        </p:nvSpPr>
        <p:spPr>
          <a:xfrm>
            <a:off x="6442787" y="1004789"/>
            <a:ext cx="5402425" cy="2308324"/>
          </a:xfrm>
          <a:prstGeom prst="rect">
            <a:avLst/>
          </a:prstGeom>
          <a:noFill/>
        </p:spPr>
        <p:txBody>
          <a:bodyPr wrap="square" rtlCol="0">
            <a:spAutoFit/>
          </a:bodyPr>
          <a:lstStyle/>
          <a:p>
            <a:pPr marL="342900" indent="-342900">
              <a:buAutoNum type="arabicPeriod"/>
            </a:pPr>
            <a:r>
              <a:rPr lang="en-US" sz="1600" dirty="0" smtClean="0">
                <a:solidFill>
                  <a:schemeClr val="bg1"/>
                </a:solidFill>
              </a:rPr>
              <a:t>I dropped the columns that were not required from my analysis and remained with the highlighted columns.</a:t>
            </a:r>
          </a:p>
          <a:p>
            <a:pPr marL="342900" indent="-342900">
              <a:buAutoNum type="arabicPeriod"/>
            </a:pPr>
            <a:endParaRPr lang="en-US" sz="1600" dirty="0" smtClean="0">
              <a:solidFill>
                <a:schemeClr val="bg1"/>
              </a:solidFill>
            </a:endParaRPr>
          </a:p>
          <a:p>
            <a:pPr marL="342900" indent="-342900">
              <a:buAutoNum type="arabicPeriod"/>
            </a:pPr>
            <a:r>
              <a:rPr lang="en-US" sz="1600" dirty="0" smtClean="0">
                <a:solidFill>
                  <a:schemeClr val="bg1"/>
                </a:solidFill>
              </a:rPr>
              <a:t>I stripped the data in the remaining columns so has to extract the necessary data. For example in the ‘Classif1.label’ the data was represented as ‘Area Type: Rural’. This was stripped to only ‘Rural’.</a:t>
            </a:r>
          </a:p>
          <a:p>
            <a:pPr marL="342900" indent="-342900">
              <a:buAutoNum type="arabicPeriod"/>
            </a:pPr>
            <a:endParaRPr lang="en-US" sz="1600" dirty="0" smtClean="0">
              <a:solidFill>
                <a:schemeClr val="bg1"/>
              </a:solidFill>
            </a:endParaRPr>
          </a:p>
          <a:p>
            <a:pPr marL="342900" indent="-342900">
              <a:buAutoNum type="arabicPeriod"/>
            </a:pPr>
            <a:r>
              <a:rPr lang="en-US" sz="1600" dirty="0" smtClean="0">
                <a:solidFill>
                  <a:schemeClr val="bg1"/>
                </a:solidFill>
              </a:rPr>
              <a:t>There were no missing values in the data. </a:t>
            </a:r>
            <a:endParaRPr lang="it-IT" sz="1600" dirty="0" smtClean="0">
              <a:solidFill>
                <a:schemeClr val="bg1"/>
              </a:solidFill>
            </a:endParaRPr>
          </a:p>
        </p:txBody>
      </p:sp>
      <p:sp>
        <p:nvSpPr>
          <p:cNvPr id="13" name="Rectangle 12"/>
          <p:cNvSpPr/>
          <p:nvPr/>
        </p:nvSpPr>
        <p:spPr>
          <a:xfrm>
            <a:off x="7700863" y="3685073"/>
            <a:ext cx="2886275" cy="5321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700863" y="3743242"/>
            <a:ext cx="2886275" cy="400110"/>
          </a:xfrm>
          <a:prstGeom prst="rect">
            <a:avLst/>
          </a:prstGeom>
          <a:noFill/>
        </p:spPr>
        <p:txBody>
          <a:bodyPr wrap="square" rtlCol="0">
            <a:spAutoFit/>
          </a:bodyPr>
          <a:lstStyle/>
          <a:p>
            <a:pPr algn="ctr"/>
            <a:r>
              <a:rPr lang="en-US" sz="2000" b="1" dirty="0" smtClean="0"/>
              <a:t>FEATURE ENGINEERING</a:t>
            </a:r>
            <a:endParaRPr lang="en-US" sz="2000" b="1" dirty="0"/>
          </a:p>
        </p:txBody>
      </p:sp>
      <p:sp>
        <p:nvSpPr>
          <p:cNvPr id="15" name="TextBox 14"/>
          <p:cNvSpPr txBox="1"/>
          <p:nvPr/>
        </p:nvSpPr>
        <p:spPr>
          <a:xfrm>
            <a:off x="6442787" y="4388123"/>
            <a:ext cx="5402425" cy="2308324"/>
          </a:xfrm>
          <a:prstGeom prst="rect">
            <a:avLst/>
          </a:prstGeom>
          <a:noFill/>
        </p:spPr>
        <p:txBody>
          <a:bodyPr wrap="square" rtlCol="0">
            <a:spAutoFit/>
          </a:bodyPr>
          <a:lstStyle/>
          <a:p>
            <a:pPr marL="342900" indent="-342900">
              <a:buFont typeface="+mj-lt"/>
              <a:buAutoNum type="arabicPeriod"/>
            </a:pPr>
            <a:r>
              <a:rPr lang="it-IT" sz="1600" dirty="0" smtClean="0">
                <a:solidFill>
                  <a:schemeClr val="bg1"/>
                </a:solidFill>
              </a:rPr>
              <a:t>I did One Hot Encoding for the categorical columns ie ‘sex’, ‘country’, ‘activity’ and ‘region’.</a:t>
            </a:r>
          </a:p>
          <a:p>
            <a:pPr marL="342900" indent="-342900">
              <a:buFont typeface="+mj-lt"/>
              <a:buAutoNum type="arabicPeriod"/>
            </a:pPr>
            <a:endParaRPr lang="it-IT" sz="1600" dirty="0" smtClean="0">
              <a:solidFill>
                <a:schemeClr val="bg1"/>
              </a:solidFill>
            </a:endParaRPr>
          </a:p>
          <a:p>
            <a:pPr marL="342900" indent="-342900">
              <a:buFont typeface="+mj-lt"/>
              <a:buAutoNum type="arabicPeriod"/>
            </a:pPr>
            <a:r>
              <a:rPr lang="it-IT" sz="1600" dirty="0" smtClean="0">
                <a:solidFill>
                  <a:schemeClr val="bg1"/>
                </a:solidFill>
              </a:rPr>
              <a:t>The ‘year’ column was left untouched.</a:t>
            </a:r>
            <a:endParaRPr lang="it-IT" sz="1600" dirty="0">
              <a:solidFill>
                <a:schemeClr val="bg1"/>
              </a:solidFill>
            </a:endParaRPr>
          </a:p>
          <a:p>
            <a:pPr marL="342900" indent="-342900">
              <a:buFont typeface="+mj-lt"/>
              <a:buAutoNum type="arabicPeriod"/>
            </a:pPr>
            <a:endParaRPr lang="it-IT" sz="1600" dirty="0" smtClean="0">
              <a:solidFill>
                <a:schemeClr val="bg1"/>
              </a:solidFill>
            </a:endParaRPr>
          </a:p>
          <a:p>
            <a:endParaRPr lang="it-IT" sz="1600" dirty="0">
              <a:solidFill>
                <a:schemeClr val="bg1"/>
              </a:solidFill>
            </a:endParaRPr>
          </a:p>
          <a:p>
            <a:r>
              <a:rPr lang="it-IT" sz="1600" dirty="0" smtClean="0">
                <a:solidFill>
                  <a:schemeClr val="bg1"/>
                </a:solidFill>
              </a:rPr>
              <a:t>Feature engineering was done using a column transformer. This is advantageous since it does all the transformations required at the same time making model deployment very easy.</a:t>
            </a:r>
            <a:endParaRPr lang="it-IT" sz="1600" dirty="0" smtClean="0">
              <a:solidFill>
                <a:schemeClr val="bg1"/>
              </a:solidFill>
            </a:endParaRPr>
          </a:p>
        </p:txBody>
      </p:sp>
    </p:spTree>
    <p:extLst>
      <p:ext uri="{BB962C8B-B14F-4D97-AF65-F5344CB8AC3E}">
        <p14:creationId xmlns:p14="http://schemas.microsoft.com/office/powerpoint/2010/main" val="3036571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331"/>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6096000" y="548640"/>
            <a:ext cx="0" cy="5862320"/>
          </a:xfrm>
          <a:prstGeom prst="line">
            <a:avLst/>
          </a:prstGeom>
          <a:ln w="38100">
            <a:solidFill>
              <a:schemeClr val="bg1"/>
            </a:solidFill>
          </a:ln>
        </p:spPr>
        <p:style>
          <a:lnRef idx="3">
            <a:schemeClr val="accent2"/>
          </a:lnRef>
          <a:fillRef idx="0">
            <a:schemeClr val="accent2"/>
          </a:fillRef>
          <a:effectRef idx="2">
            <a:schemeClr val="accent2"/>
          </a:effectRef>
          <a:fontRef idx="minor">
            <a:schemeClr val="tx1"/>
          </a:fontRef>
        </p:style>
      </p:cxnSp>
      <p:sp>
        <p:nvSpPr>
          <p:cNvPr id="6" name="Rectangle 5"/>
          <p:cNvSpPr/>
          <p:nvPr/>
        </p:nvSpPr>
        <p:spPr>
          <a:xfrm>
            <a:off x="727784" y="308780"/>
            <a:ext cx="4637325" cy="5321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27784" y="374817"/>
            <a:ext cx="4637325" cy="400110"/>
          </a:xfrm>
          <a:prstGeom prst="rect">
            <a:avLst/>
          </a:prstGeom>
          <a:noFill/>
        </p:spPr>
        <p:txBody>
          <a:bodyPr wrap="square" rtlCol="0">
            <a:spAutoFit/>
          </a:bodyPr>
          <a:lstStyle/>
          <a:p>
            <a:pPr algn="ctr"/>
            <a:r>
              <a:rPr lang="en-US" sz="2000" b="1" dirty="0" smtClean="0"/>
              <a:t>DATA VISUALIZATION DASHBOARD</a:t>
            </a:r>
            <a:endParaRPr lang="en-US" sz="2000" b="1" dirty="0"/>
          </a:p>
        </p:txBody>
      </p:sp>
      <p:sp>
        <p:nvSpPr>
          <p:cNvPr id="8" name="Rectangle 7"/>
          <p:cNvSpPr/>
          <p:nvPr/>
        </p:nvSpPr>
        <p:spPr>
          <a:xfrm>
            <a:off x="6825338" y="308780"/>
            <a:ext cx="4637325" cy="5321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825338" y="374817"/>
            <a:ext cx="4637325" cy="400110"/>
          </a:xfrm>
          <a:prstGeom prst="rect">
            <a:avLst/>
          </a:prstGeom>
          <a:noFill/>
        </p:spPr>
        <p:txBody>
          <a:bodyPr wrap="square" rtlCol="0">
            <a:spAutoFit/>
          </a:bodyPr>
          <a:lstStyle/>
          <a:p>
            <a:pPr algn="ctr"/>
            <a:r>
              <a:rPr lang="en-US" sz="2000" b="1" dirty="0" smtClean="0"/>
              <a:t>MODEL DASHBOARD</a:t>
            </a:r>
            <a:endParaRPr lang="en-US" sz="2000" b="1"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960" y="1149744"/>
            <a:ext cx="5812971" cy="2263999"/>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1221" y="1259076"/>
            <a:ext cx="5705558" cy="2154667"/>
          </a:xfrm>
          <a:prstGeom prst="rect">
            <a:avLst/>
          </a:prstGeom>
        </p:spPr>
      </p:pic>
      <p:sp>
        <p:nvSpPr>
          <p:cNvPr id="12" name="TextBox 11"/>
          <p:cNvSpPr txBox="1"/>
          <p:nvPr/>
        </p:nvSpPr>
        <p:spPr>
          <a:xfrm>
            <a:off x="139960" y="3788560"/>
            <a:ext cx="5812971" cy="1569660"/>
          </a:xfrm>
          <a:prstGeom prst="rect">
            <a:avLst/>
          </a:prstGeom>
          <a:noFill/>
        </p:spPr>
        <p:txBody>
          <a:bodyPr wrap="square" rtlCol="0">
            <a:spAutoFit/>
          </a:bodyPr>
          <a:lstStyle/>
          <a:p>
            <a:r>
              <a:rPr lang="en-US" sz="1600" dirty="0" smtClean="0">
                <a:solidFill>
                  <a:schemeClr val="bg1"/>
                </a:solidFill>
              </a:rPr>
              <a:t>The following shows the data visualization dashboard created using Dash.</a:t>
            </a:r>
          </a:p>
          <a:p>
            <a:endParaRPr lang="en-US" sz="1600" dirty="0">
              <a:solidFill>
                <a:schemeClr val="bg1"/>
              </a:solidFill>
            </a:endParaRPr>
          </a:p>
          <a:p>
            <a:r>
              <a:rPr lang="en-US" sz="1600" dirty="0" smtClean="0">
                <a:solidFill>
                  <a:schemeClr val="bg1"/>
                </a:solidFill>
              </a:rPr>
              <a:t>The filters are country, region and year and the dashboard display a bar graph of observed values against activity with the bars grouped by gender.</a:t>
            </a:r>
            <a:endParaRPr lang="it-IT" sz="1600" dirty="0" smtClean="0">
              <a:solidFill>
                <a:schemeClr val="bg1"/>
              </a:solidFill>
            </a:endParaRPr>
          </a:p>
        </p:txBody>
      </p:sp>
      <p:sp>
        <p:nvSpPr>
          <p:cNvPr id="13" name="TextBox 12"/>
          <p:cNvSpPr txBox="1"/>
          <p:nvPr/>
        </p:nvSpPr>
        <p:spPr>
          <a:xfrm>
            <a:off x="6291221" y="3788560"/>
            <a:ext cx="5705558" cy="2554545"/>
          </a:xfrm>
          <a:prstGeom prst="rect">
            <a:avLst/>
          </a:prstGeom>
          <a:noFill/>
        </p:spPr>
        <p:txBody>
          <a:bodyPr wrap="square" rtlCol="0">
            <a:spAutoFit/>
          </a:bodyPr>
          <a:lstStyle/>
          <a:p>
            <a:r>
              <a:rPr lang="it-IT" sz="1600" dirty="0" smtClean="0">
                <a:solidFill>
                  <a:schemeClr val="bg1"/>
                </a:solidFill>
              </a:rPr>
              <a:t>The following shows the model dashboard created using Dash.</a:t>
            </a:r>
          </a:p>
          <a:p>
            <a:endParaRPr lang="it-IT" sz="1600" dirty="0">
              <a:solidFill>
                <a:schemeClr val="bg1"/>
              </a:solidFill>
            </a:endParaRPr>
          </a:p>
          <a:p>
            <a:r>
              <a:rPr lang="it-IT" sz="1600" dirty="0" smtClean="0">
                <a:solidFill>
                  <a:schemeClr val="bg1"/>
                </a:solidFill>
              </a:rPr>
              <a:t>The dashboard was created based on the XGBRegressor which performed better than th RandomForestRegressor ie the R Squared score for the models were:</a:t>
            </a:r>
          </a:p>
          <a:p>
            <a:endParaRPr lang="it-IT" sz="1600" dirty="0" smtClean="0">
              <a:solidFill>
                <a:schemeClr val="bg1"/>
              </a:solidFill>
            </a:endParaRPr>
          </a:p>
          <a:p>
            <a:r>
              <a:rPr lang="it-IT" sz="1600" dirty="0">
                <a:solidFill>
                  <a:schemeClr val="bg1"/>
                </a:solidFill>
              </a:rPr>
              <a:t>	</a:t>
            </a:r>
            <a:r>
              <a:rPr lang="it-IT" sz="1600" dirty="0" smtClean="0">
                <a:solidFill>
                  <a:schemeClr val="bg1"/>
                </a:solidFill>
              </a:rPr>
              <a:t> XGBRegressor: 0.9959</a:t>
            </a:r>
          </a:p>
          <a:p>
            <a:r>
              <a:rPr lang="it-IT" sz="1600" dirty="0">
                <a:solidFill>
                  <a:schemeClr val="bg1"/>
                </a:solidFill>
              </a:rPr>
              <a:t>	</a:t>
            </a:r>
            <a:r>
              <a:rPr lang="it-IT" sz="1600" dirty="0" smtClean="0">
                <a:solidFill>
                  <a:schemeClr val="bg1"/>
                </a:solidFill>
              </a:rPr>
              <a:t> RandomForestRegressor: 0.9948</a:t>
            </a:r>
          </a:p>
          <a:p>
            <a:endParaRPr lang="it-IT" sz="1600" dirty="0">
              <a:solidFill>
                <a:schemeClr val="bg1"/>
              </a:solidFill>
            </a:endParaRPr>
          </a:p>
          <a:p>
            <a:r>
              <a:rPr lang="it-IT" sz="1600" dirty="0" smtClean="0">
                <a:solidFill>
                  <a:schemeClr val="bg1"/>
                </a:solidFill>
              </a:rPr>
              <a:t>The models were nealy perfect. This might be due to overfitting.</a:t>
            </a:r>
          </a:p>
        </p:txBody>
      </p:sp>
    </p:spTree>
    <p:extLst>
      <p:ext uri="{BB962C8B-B14F-4D97-AF65-F5344CB8AC3E}">
        <p14:creationId xmlns:p14="http://schemas.microsoft.com/office/powerpoint/2010/main" val="3828176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44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51685" y="489179"/>
            <a:ext cx="5570376" cy="4945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38538" y="489179"/>
            <a:ext cx="5533053" cy="461665"/>
          </a:xfrm>
          <a:prstGeom prst="rect">
            <a:avLst/>
          </a:prstGeom>
          <a:noFill/>
        </p:spPr>
        <p:txBody>
          <a:bodyPr wrap="square" rtlCol="0">
            <a:spAutoFit/>
          </a:bodyPr>
          <a:lstStyle/>
          <a:p>
            <a:r>
              <a:rPr lang="en-US" sz="2400" b="1" dirty="0" smtClean="0"/>
              <a:t>FINDINGS FROM THE DATA ANALYSIS</a:t>
            </a:r>
            <a:endParaRPr lang="en-US" sz="2400" b="1" dirty="0"/>
          </a:p>
        </p:txBody>
      </p:sp>
      <p:sp>
        <p:nvSpPr>
          <p:cNvPr id="9" name="TextBox 8"/>
          <p:cNvSpPr txBox="1"/>
          <p:nvPr/>
        </p:nvSpPr>
        <p:spPr>
          <a:xfrm>
            <a:off x="351685" y="1074263"/>
            <a:ext cx="10692235" cy="4801314"/>
          </a:xfrm>
          <a:prstGeom prst="rect">
            <a:avLst/>
          </a:prstGeom>
          <a:noFill/>
        </p:spPr>
        <p:txBody>
          <a:bodyPr wrap="square" rtlCol="0">
            <a:spAutoFit/>
          </a:bodyPr>
          <a:lstStyle/>
          <a:p>
            <a:r>
              <a:rPr lang="it-IT" dirty="0" smtClean="0">
                <a:solidFill>
                  <a:schemeClr val="bg1"/>
                </a:solidFill>
              </a:rPr>
              <a:t>The following were obsereved:</a:t>
            </a:r>
          </a:p>
          <a:p>
            <a:endParaRPr lang="it-IT" dirty="0">
              <a:solidFill>
                <a:schemeClr val="bg1"/>
              </a:solidFill>
            </a:endParaRPr>
          </a:p>
          <a:p>
            <a:pPr marL="342900" indent="-342900">
              <a:buFont typeface="+mj-lt"/>
              <a:buAutoNum type="arabicPeriod"/>
            </a:pPr>
            <a:r>
              <a:rPr lang="it-IT" dirty="0" smtClean="0">
                <a:solidFill>
                  <a:schemeClr val="bg1"/>
                </a:solidFill>
              </a:rPr>
              <a:t>The agricultural industry is the biggest employer of young people in the three countries. Followed by the service industry.</a:t>
            </a:r>
          </a:p>
          <a:p>
            <a:pPr marL="342900" indent="-342900">
              <a:buFont typeface="+mj-lt"/>
              <a:buAutoNum type="arabicPeriod"/>
            </a:pPr>
            <a:endParaRPr lang="it-IT" dirty="0" smtClean="0">
              <a:solidFill>
                <a:schemeClr val="bg1"/>
              </a:solidFill>
            </a:endParaRPr>
          </a:p>
          <a:p>
            <a:pPr marL="342900" indent="-342900">
              <a:buFont typeface="+mj-lt"/>
              <a:buAutoNum type="arabicPeriod"/>
            </a:pPr>
            <a:r>
              <a:rPr lang="it-IT" dirty="0">
                <a:solidFill>
                  <a:schemeClr val="bg1"/>
                </a:solidFill>
              </a:rPr>
              <a:t>T</a:t>
            </a:r>
            <a:r>
              <a:rPr lang="it-IT" dirty="0" smtClean="0">
                <a:solidFill>
                  <a:schemeClr val="bg1"/>
                </a:solidFill>
              </a:rPr>
              <a:t>hat the industrial sector is the poorest employer of young people.</a:t>
            </a:r>
            <a:endParaRPr lang="it-IT" dirty="0">
              <a:solidFill>
                <a:schemeClr val="bg1"/>
              </a:solidFill>
            </a:endParaRPr>
          </a:p>
          <a:p>
            <a:pPr marL="342900" indent="-342900">
              <a:buFont typeface="+mj-lt"/>
              <a:buAutoNum type="arabicPeriod"/>
            </a:pPr>
            <a:endParaRPr lang="it-IT" dirty="0">
              <a:solidFill>
                <a:schemeClr val="bg1"/>
              </a:solidFill>
            </a:endParaRPr>
          </a:p>
          <a:p>
            <a:pPr marL="342900" indent="-342900">
              <a:buFont typeface="+mj-lt"/>
              <a:buAutoNum type="arabicPeriod"/>
            </a:pPr>
            <a:r>
              <a:rPr lang="it-IT" dirty="0" smtClean="0">
                <a:solidFill>
                  <a:schemeClr val="bg1"/>
                </a:solidFill>
              </a:rPr>
              <a:t>That in urban areas the biggest employer of young people is the service industry.</a:t>
            </a:r>
          </a:p>
          <a:p>
            <a:pPr marL="342900" indent="-342900">
              <a:buFont typeface="+mj-lt"/>
              <a:buAutoNum type="arabicPeriod"/>
            </a:pPr>
            <a:endParaRPr lang="it-IT" dirty="0">
              <a:solidFill>
                <a:schemeClr val="bg1"/>
              </a:solidFill>
            </a:endParaRPr>
          </a:p>
          <a:p>
            <a:pPr marL="342900" indent="-342900">
              <a:buFont typeface="+mj-lt"/>
              <a:buAutoNum type="arabicPeriod"/>
            </a:pPr>
            <a:r>
              <a:rPr lang="it-IT" dirty="0" smtClean="0">
                <a:solidFill>
                  <a:schemeClr val="bg1"/>
                </a:solidFill>
              </a:rPr>
              <a:t>That in rural areas the biggest employer of young people is the agricultral industry.</a:t>
            </a:r>
          </a:p>
          <a:p>
            <a:pPr marL="342900" indent="-342900">
              <a:buFont typeface="+mj-lt"/>
              <a:buAutoNum type="arabicPeriod"/>
            </a:pPr>
            <a:endParaRPr lang="it-IT" dirty="0">
              <a:solidFill>
                <a:schemeClr val="bg1"/>
              </a:solidFill>
            </a:endParaRPr>
          </a:p>
          <a:p>
            <a:pPr marL="342900" indent="-342900">
              <a:buFont typeface="+mj-lt"/>
              <a:buAutoNum type="arabicPeriod"/>
            </a:pPr>
            <a:r>
              <a:rPr lang="it-IT" dirty="0">
                <a:solidFill>
                  <a:schemeClr val="bg1"/>
                </a:solidFill>
              </a:rPr>
              <a:t>T</a:t>
            </a:r>
            <a:r>
              <a:rPr lang="it-IT" dirty="0" smtClean="0">
                <a:solidFill>
                  <a:schemeClr val="bg1"/>
                </a:solidFill>
              </a:rPr>
              <a:t>hat in rural areas in Kenya and Rwanda the agricultural industry employs more females than males.</a:t>
            </a:r>
          </a:p>
          <a:p>
            <a:pPr marL="342900" indent="-342900">
              <a:buFont typeface="+mj-lt"/>
              <a:buAutoNum type="arabicPeriod"/>
            </a:pPr>
            <a:endParaRPr lang="it-IT" dirty="0">
              <a:solidFill>
                <a:schemeClr val="bg1"/>
              </a:solidFill>
            </a:endParaRPr>
          </a:p>
          <a:p>
            <a:endParaRPr lang="it-IT" dirty="0" smtClean="0">
              <a:solidFill>
                <a:schemeClr val="bg1"/>
              </a:solidFill>
            </a:endParaRPr>
          </a:p>
          <a:p>
            <a:r>
              <a:rPr lang="it-IT" dirty="0" smtClean="0">
                <a:solidFill>
                  <a:srgbClr val="FFFF00"/>
                </a:solidFill>
              </a:rPr>
              <a:t>The most significant finding from the data was that there wasn’t any significant difference in youth employment in all the three countries in terms of gender. The observations in terms of gender was almost equal.</a:t>
            </a:r>
          </a:p>
          <a:p>
            <a:endParaRPr lang="it-IT" dirty="0">
              <a:solidFill>
                <a:srgbClr val="FFFF00"/>
              </a:solidFill>
            </a:endParaRPr>
          </a:p>
        </p:txBody>
      </p:sp>
    </p:spTree>
    <p:extLst>
      <p:ext uri="{BB962C8B-B14F-4D97-AF65-F5344CB8AC3E}">
        <p14:creationId xmlns:p14="http://schemas.microsoft.com/office/powerpoint/2010/main" val="2023764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1685" y="489179"/>
            <a:ext cx="5570376" cy="4945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38538" y="489179"/>
            <a:ext cx="5533053" cy="461665"/>
          </a:xfrm>
          <a:prstGeom prst="rect">
            <a:avLst/>
          </a:prstGeom>
          <a:noFill/>
        </p:spPr>
        <p:txBody>
          <a:bodyPr wrap="square" rtlCol="0">
            <a:spAutoFit/>
          </a:bodyPr>
          <a:lstStyle/>
          <a:p>
            <a:r>
              <a:rPr lang="en-US" sz="2400" b="1" dirty="0" smtClean="0"/>
              <a:t>RECOMMENDATIONS</a:t>
            </a:r>
            <a:endParaRPr lang="en-US" sz="2400" b="1" dirty="0"/>
          </a:p>
        </p:txBody>
      </p:sp>
      <p:sp>
        <p:nvSpPr>
          <p:cNvPr id="8" name="TextBox 7"/>
          <p:cNvSpPr txBox="1"/>
          <p:nvPr/>
        </p:nvSpPr>
        <p:spPr>
          <a:xfrm>
            <a:off x="351685" y="1302423"/>
            <a:ext cx="10692235" cy="2308324"/>
          </a:xfrm>
          <a:prstGeom prst="rect">
            <a:avLst/>
          </a:prstGeom>
          <a:noFill/>
        </p:spPr>
        <p:txBody>
          <a:bodyPr wrap="square" rtlCol="0">
            <a:spAutoFit/>
          </a:bodyPr>
          <a:lstStyle/>
          <a:p>
            <a:r>
              <a:rPr lang="it-IT" dirty="0" smtClean="0">
                <a:solidFill>
                  <a:schemeClr val="bg1"/>
                </a:solidFill>
              </a:rPr>
              <a:t>From the findings some recommendations that can be made include:</a:t>
            </a:r>
          </a:p>
          <a:p>
            <a:endParaRPr lang="it-IT" dirty="0">
              <a:solidFill>
                <a:schemeClr val="bg1"/>
              </a:solidFill>
            </a:endParaRPr>
          </a:p>
          <a:p>
            <a:pPr marL="342900" indent="-342900">
              <a:buFont typeface="+mj-lt"/>
              <a:buAutoNum type="arabicPeriod"/>
            </a:pPr>
            <a:r>
              <a:rPr lang="it-IT" dirty="0" smtClean="0">
                <a:solidFill>
                  <a:schemeClr val="bg1"/>
                </a:solidFill>
              </a:rPr>
              <a:t>More investments should be made in the industrial sector. This sector was observed to be the poorest employer of young people. This sector has the potential to be the biggest employer for young people as observed in other countries like India and China.</a:t>
            </a:r>
          </a:p>
          <a:p>
            <a:pPr marL="342900" indent="-342900">
              <a:buFont typeface="+mj-lt"/>
              <a:buAutoNum type="arabicPeriod"/>
            </a:pPr>
            <a:endParaRPr lang="it-IT" dirty="0">
              <a:solidFill>
                <a:schemeClr val="bg1"/>
              </a:solidFill>
            </a:endParaRPr>
          </a:p>
          <a:p>
            <a:pPr marL="342900" indent="-342900">
              <a:buFont typeface="+mj-lt"/>
              <a:buAutoNum type="arabicPeriod"/>
            </a:pPr>
            <a:r>
              <a:rPr lang="it-IT" dirty="0" smtClean="0">
                <a:solidFill>
                  <a:schemeClr val="bg1"/>
                </a:solidFill>
              </a:rPr>
              <a:t>Also more investment should me made in the agricultural sector since it’s the biggest employer of young people in all the three countries.</a:t>
            </a:r>
          </a:p>
        </p:txBody>
      </p:sp>
      <p:sp>
        <p:nvSpPr>
          <p:cNvPr id="11" name="Rectangle 10"/>
          <p:cNvSpPr/>
          <p:nvPr/>
        </p:nvSpPr>
        <p:spPr>
          <a:xfrm>
            <a:off x="351685" y="3962327"/>
            <a:ext cx="5570376" cy="4945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38538" y="3962327"/>
            <a:ext cx="5403462" cy="461665"/>
          </a:xfrm>
          <a:prstGeom prst="rect">
            <a:avLst/>
          </a:prstGeom>
          <a:noFill/>
        </p:spPr>
        <p:txBody>
          <a:bodyPr wrap="square" rtlCol="0">
            <a:spAutoFit/>
          </a:bodyPr>
          <a:lstStyle/>
          <a:p>
            <a:r>
              <a:rPr lang="en-US" sz="2400" b="1" dirty="0" smtClean="0"/>
              <a:t>POTENTIAL IMPACT OF THE MODEL</a:t>
            </a:r>
            <a:endParaRPr lang="en-US" sz="2400" b="1" dirty="0"/>
          </a:p>
        </p:txBody>
      </p:sp>
      <p:sp>
        <p:nvSpPr>
          <p:cNvPr id="17" name="TextBox 16"/>
          <p:cNvSpPr txBox="1"/>
          <p:nvPr/>
        </p:nvSpPr>
        <p:spPr>
          <a:xfrm>
            <a:off x="278076" y="4754697"/>
            <a:ext cx="10692235" cy="923330"/>
          </a:xfrm>
          <a:prstGeom prst="rect">
            <a:avLst/>
          </a:prstGeom>
          <a:noFill/>
        </p:spPr>
        <p:txBody>
          <a:bodyPr wrap="square" rtlCol="0">
            <a:spAutoFit/>
          </a:bodyPr>
          <a:lstStyle/>
          <a:p>
            <a:r>
              <a:rPr lang="it-IT" dirty="0" smtClean="0">
                <a:solidFill>
                  <a:schemeClr val="bg1"/>
                </a:solidFill>
              </a:rPr>
              <a:t>The  model can be used to predict the growth of the different industrial sectors in urban, rural and nation wide. This might help policymakers in setting up various policies that might stimulate more employment of young people. </a:t>
            </a:r>
          </a:p>
        </p:txBody>
      </p:sp>
    </p:spTree>
    <p:extLst>
      <p:ext uri="{BB962C8B-B14F-4D97-AF65-F5344CB8AC3E}">
        <p14:creationId xmlns:p14="http://schemas.microsoft.com/office/powerpoint/2010/main" val="1443964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995</Words>
  <Application>Microsoft Office PowerPoint</Application>
  <PresentationFormat>Widescreen</PresentationFormat>
  <Paragraphs>93</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Billy Koech</dc:creator>
  <cp:lastModifiedBy>Billy Koech</cp:lastModifiedBy>
  <cp:revision>33</cp:revision>
  <dcterms:created xsi:type="dcterms:W3CDTF">2023-02-28T07:15:08Z</dcterms:created>
  <dcterms:modified xsi:type="dcterms:W3CDTF">2023-02-28T17:18:54Z</dcterms:modified>
</cp:coreProperties>
</file>